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49"/>
  </p:notesMasterIdLst>
  <p:sldIdLst>
    <p:sldId id="256" r:id="rId2"/>
    <p:sldId id="257" r:id="rId3"/>
    <p:sldId id="281" r:id="rId4"/>
    <p:sldId id="289" r:id="rId5"/>
    <p:sldId id="258" r:id="rId6"/>
    <p:sldId id="282" r:id="rId7"/>
    <p:sldId id="283" r:id="rId8"/>
    <p:sldId id="259" r:id="rId9"/>
    <p:sldId id="284" r:id="rId10"/>
    <p:sldId id="260" r:id="rId11"/>
    <p:sldId id="285" r:id="rId12"/>
    <p:sldId id="303" r:id="rId13"/>
    <p:sldId id="261" r:id="rId14"/>
    <p:sldId id="286" r:id="rId15"/>
    <p:sldId id="269" r:id="rId16"/>
    <p:sldId id="262" r:id="rId17"/>
    <p:sldId id="290" r:id="rId18"/>
    <p:sldId id="291" r:id="rId19"/>
    <p:sldId id="267" r:id="rId20"/>
    <p:sldId id="292" r:id="rId21"/>
    <p:sldId id="263" r:id="rId22"/>
    <p:sldId id="268" r:id="rId23"/>
    <p:sldId id="304" r:id="rId24"/>
    <p:sldId id="266" r:id="rId25"/>
    <p:sldId id="270" r:id="rId26"/>
    <p:sldId id="293" r:id="rId27"/>
    <p:sldId id="271" r:id="rId28"/>
    <p:sldId id="272" r:id="rId29"/>
    <p:sldId id="273" r:id="rId30"/>
    <p:sldId id="294" r:id="rId31"/>
    <p:sldId id="274" r:id="rId32"/>
    <p:sldId id="288" r:id="rId33"/>
    <p:sldId id="275" r:id="rId34"/>
    <p:sldId id="295" r:id="rId35"/>
    <p:sldId id="265" r:id="rId36"/>
    <p:sldId id="278" r:id="rId37"/>
    <p:sldId id="296" r:id="rId38"/>
    <p:sldId id="279" r:id="rId39"/>
    <p:sldId id="297" r:id="rId40"/>
    <p:sldId id="280" r:id="rId41"/>
    <p:sldId id="276" r:id="rId42"/>
    <p:sldId id="298" r:id="rId43"/>
    <p:sldId id="277" r:id="rId44"/>
    <p:sldId id="299" r:id="rId45"/>
    <p:sldId id="300" r:id="rId46"/>
    <p:sldId id="301" r:id="rId47"/>
    <p:sldId id="302"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329E2A"/>
    <a:srgbClr val="008000"/>
    <a:srgbClr val="336600"/>
    <a:srgbClr val="003300"/>
    <a:srgbClr val="009900"/>
    <a:srgbClr val="6CD6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3728" autoAdjust="0"/>
  </p:normalViewPr>
  <p:slideViewPr>
    <p:cSldViewPr>
      <p:cViewPr>
        <p:scale>
          <a:sx n="76" d="100"/>
          <a:sy n="76" d="100"/>
        </p:scale>
        <p:origin x="-1206" y="16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AC2442-02DC-4146-A06A-BAD7178F5C7C}" type="datetimeFigureOut">
              <a:rPr lang="en-US" smtClean="0"/>
              <a:pPr/>
              <a:t>3/6/2018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076702-D563-40FA-B4DC-5672EC4D7F74}" type="slidenum">
              <a:rPr lang="en-US" smtClean="0"/>
              <a:pPr/>
              <a:t>‹#›</a:t>
            </a:fld>
            <a:endParaRPr lang="en-US"/>
          </a:p>
        </p:txBody>
      </p:sp>
    </p:spTree>
    <p:extLst>
      <p:ext uri="{BB962C8B-B14F-4D97-AF65-F5344CB8AC3E}">
        <p14:creationId xmlns:p14="http://schemas.microsoft.com/office/powerpoint/2010/main" val="921985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076702-D563-40FA-B4DC-5672EC4D7F74}" type="slidenum">
              <a:rPr lang="en-US" smtClean="0"/>
              <a:pPr/>
              <a:t>10</a:t>
            </a:fld>
            <a:endParaRPr lang="en-US"/>
          </a:p>
        </p:txBody>
      </p:sp>
    </p:spTree>
    <p:extLst>
      <p:ext uri="{BB962C8B-B14F-4D97-AF65-F5344CB8AC3E}">
        <p14:creationId xmlns:p14="http://schemas.microsoft.com/office/powerpoint/2010/main" val="3167205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3076702-D563-40FA-B4DC-5672EC4D7F74}" type="slidenum">
              <a:rPr lang="en-US" smtClean="0"/>
              <a:pPr/>
              <a:t>32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A55248DE-D5EC-4F76-9DF2-A21B60235B48}" type="datetimeFigureOut">
              <a:rPr lang="en-US" smtClean="0"/>
              <a:pPr/>
              <a:t>3/6/2018</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A49F9C7F-7FBE-44DB-8565-0EB3F13A7A2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pull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55248DE-D5EC-4F76-9DF2-A21B60235B48}" type="datetimeFigureOut">
              <a:rPr lang="en-US" smtClean="0"/>
              <a:pPr/>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9F9C7F-7FBE-44DB-8565-0EB3F13A7A24}" type="slidenum">
              <a:rPr lang="en-US" smtClean="0"/>
              <a:pPr/>
              <a:t>‹#›</a:t>
            </a:fld>
            <a:endParaRPr lang="en-US"/>
          </a:p>
        </p:txBody>
      </p:sp>
    </p:spTree>
  </p:cSld>
  <p:clrMapOvr>
    <a:masterClrMapping/>
  </p:clrMapOvr>
  <p:transition>
    <p:pull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A55248DE-D5EC-4F76-9DF2-A21B60235B48}" type="datetimeFigureOut">
              <a:rPr lang="en-US" smtClean="0"/>
              <a:pPr/>
              <a:t>3/6/2018</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A49F9C7F-7FBE-44DB-8565-0EB3F13A7A2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p:pull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A55248DE-D5EC-4F76-9DF2-A21B60235B48}" type="datetimeFigureOut">
              <a:rPr lang="en-US" smtClean="0"/>
              <a:pPr/>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A49F9C7F-7FBE-44DB-8565-0EB3F13A7A24}"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pull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A55248DE-D5EC-4F76-9DF2-A21B60235B48}" type="datetimeFigureOut">
              <a:rPr lang="en-US" smtClean="0"/>
              <a:pPr/>
              <a:t>3/6/2018</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A49F9C7F-7FBE-44DB-8565-0EB3F13A7A24}"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transition>
    <p:pull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A55248DE-D5EC-4F76-9DF2-A21B60235B48}" type="datetimeFigureOut">
              <a:rPr lang="en-US" smtClean="0"/>
              <a:pPr/>
              <a:t>3/6/2018</a:t>
            </a:fld>
            <a:endParaRPr lang="en-US"/>
          </a:p>
        </p:txBody>
      </p:sp>
      <p:sp>
        <p:nvSpPr>
          <p:cNvPr id="10" name="Slide Number Placeholder 9"/>
          <p:cNvSpPr>
            <a:spLocks noGrp="1"/>
          </p:cNvSpPr>
          <p:nvPr>
            <p:ph type="sldNum" sz="quarter" idx="16"/>
          </p:nvPr>
        </p:nvSpPr>
        <p:spPr/>
        <p:txBody>
          <a:bodyPr rtlCol="0"/>
          <a:lstStyle/>
          <a:p>
            <a:fld id="{A49F9C7F-7FBE-44DB-8565-0EB3F13A7A24}"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transition>
    <p:pull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A55248DE-D5EC-4F76-9DF2-A21B60235B48}" type="datetimeFigureOut">
              <a:rPr lang="en-US" smtClean="0"/>
              <a:pPr/>
              <a:t>3/6/2018</a:t>
            </a:fld>
            <a:endParaRPr lang="en-US"/>
          </a:p>
        </p:txBody>
      </p:sp>
      <p:sp>
        <p:nvSpPr>
          <p:cNvPr id="12" name="Slide Number Placeholder 11"/>
          <p:cNvSpPr>
            <a:spLocks noGrp="1"/>
          </p:cNvSpPr>
          <p:nvPr>
            <p:ph type="sldNum" sz="quarter" idx="16"/>
          </p:nvPr>
        </p:nvSpPr>
        <p:spPr/>
        <p:txBody>
          <a:bodyPr rtlCol="0"/>
          <a:lstStyle/>
          <a:p>
            <a:fld id="{A49F9C7F-7FBE-44DB-8565-0EB3F13A7A24}"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transition>
    <p:pull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55248DE-D5EC-4F76-9DF2-A21B60235B48}" type="datetimeFigureOut">
              <a:rPr lang="en-US" smtClean="0"/>
              <a:pPr/>
              <a:t>3/6/2018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A49F9C7F-7FBE-44DB-8565-0EB3F13A7A24}" type="slidenum">
              <a:rPr lang="en-US" smtClean="0"/>
              <a:pPr/>
              <a:t>‹#›</a:t>
            </a:fld>
            <a:endParaRPr lang="en-US"/>
          </a:p>
        </p:txBody>
      </p:sp>
    </p:spTree>
  </p:cSld>
  <p:clrMapOvr>
    <a:masterClrMapping/>
  </p:clrMapOvr>
  <p:transition>
    <p:pull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5248DE-D5EC-4F76-9DF2-A21B60235B48}" type="datetimeFigureOut">
              <a:rPr lang="en-US" smtClean="0"/>
              <a:pPr/>
              <a:t>3/6/2018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A49F9C7F-7FBE-44DB-8565-0EB3F13A7A24}" type="slidenum">
              <a:rPr lang="en-US" smtClean="0"/>
              <a:pPr/>
              <a:t>‹#›</a:t>
            </a:fld>
            <a:endParaRPr lang="en-US"/>
          </a:p>
        </p:txBody>
      </p:sp>
    </p:spTree>
  </p:cSld>
  <p:clrMapOvr>
    <a:masterClrMapping/>
  </p:clrMapOvr>
  <p:transition>
    <p:pull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A55248DE-D5EC-4F76-9DF2-A21B60235B48}" type="datetimeFigureOut">
              <a:rPr lang="en-US" smtClean="0"/>
              <a:pPr/>
              <a:t>3/6/2018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A49F9C7F-7FBE-44DB-8565-0EB3F13A7A24}"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pull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A55248DE-D5EC-4F76-9DF2-A21B60235B48}" type="datetimeFigureOut">
              <a:rPr lang="en-US" smtClean="0"/>
              <a:pPr/>
              <a:t>3/6/2018</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A49F9C7F-7FBE-44DB-8565-0EB3F13A7A24}"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transition>
    <p:pull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A55248DE-D5EC-4F76-9DF2-A21B60235B48}" type="datetimeFigureOut">
              <a:rPr lang="en-US" smtClean="0"/>
              <a:pPr/>
              <a:t>3/6/2018</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A49F9C7F-7FBE-44DB-8565-0EB3F13A7A2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ransition>
    <p:pull dir="d"/>
  </p:transition>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jpeg"/><Relationship Id="rId1" Type="http://schemas.openxmlformats.org/officeDocument/2006/relationships/slideLayout" Target="../slideLayouts/slideLayout8.xml"/><Relationship Id="rId5" Type="http://schemas.openxmlformats.org/officeDocument/2006/relationships/image" Target="../media/image23.jpe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8.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jpeg"/><Relationship Id="rId9" Type="http://schemas.openxmlformats.org/officeDocument/2006/relationships/image" Target="../media/image31.jpeg"/></Relationships>
</file>

<file path=ppt/slides/_rels/slide1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gif"/></Relationships>
</file>

<file path=ppt/slides/_rels/slide2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6.xml"/><Relationship Id="rId5" Type="http://schemas.openxmlformats.org/officeDocument/2006/relationships/image" Target="../media/image48.jpeg"/><Relationship Id="rId4" Type="http://schemas.openxmlformats.org/officeDocument/2006/relationships/image" Target="../media/image47.jpeg"/></Relationships>
</file>

<file path=ppt/slides/_rels/slide26.xml.rels><?xml version="1.0" encoding="UTF-8" standalone="yes"?>
<Relationships xmlns="http://schemas.openxmlformats.org/package/2006/relationships"><Relationship Id="rId3" Type="http://schemas.openxmlformats.org/officeDocument/2006/relationships/image" Target="../media/image50.gif"/><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image" Target="../media/image56.jpeg"/><Relationship Id="rId7" Type="http://schemas.openxmlformats.org/officeDocument/2006/relationships/image" Target="../media/image60.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png"/></Relationships>
</file>

<file path=ppt/slides/_rels/slide33.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74.jpeg"/></Relationships>
</file>

<file path=ppt/slides/_rels/slide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nlm.nih.gov/" TargetMode="External"/><Relationship Id="rId2" Type="http://schemas.openxmlformats.org/officeDocument/2006/relationships/image" Target="../media/image77.png"/><Relationship Id="rId1" Type="http://schemas.openxmlformats.org/officeDocument/2006/relationships/slideLayout" Target="../slideLayouts/slideLayout2.xml"/><Relationship Id="rId4" Type="http://schemas.openxmlformats.org/officeDocument/2006/relationships/hyperlink" Target="https://www.nih.gov/" TargetMode="External"/></Relationships>
</file>

<file path=ppt/slides/_rels/slide46.xml.rels><?xml version="1.0" encoding="UTF-8" standalone="yes"?>
<Relationships xmlns="http://schemas.openxmlformats.org/package/2006/relationships"><Relationship Id="rId8" Type="http://schemas.openxmlformats.org/officeDocument/2006/relationships/image" Target="../media/image83.jpeg"/><Relationship Id="rId13" Type="http://schemas.openxmlformats.org/officeDocument/2006/relationships/image" Target="../media/image87.jpeg"/><Relationship Id="rId3" Type="http://schemas.openxmlformats.org/officeDocument/2006/relationships/image" Target="../media/image79.jpeg"/><Relationship Id="rId7" Type="http://schemas.openxmlformats.org/officeDocument/2006/relationships/image" Target="../media/image9.jpeg"/><Relationship Id="rId12" Type="http://schemas.openxmlformats.org/officeDocument/2006/relationships/image" Target="../media/image5.png"/><Relationship Id="rId2" Type="http://schemas.openxmlformats.org/officeDocument/2006/relationships/image" Target="../media/image78.jpeg"/><Relationship Id="rId1" Type="http://schemas.openxmlformats.org/officeDocument/2006/relationships/slideLayout" Target="../slideLayouts/slideLayout7.xml"/><Relationship Id="rId6" Type="http://schemas.openxmlformats.org/officeDocument/2006/relationships/image" Target="../media/image82.jpeg"/><Relationship Id="rId11" Type="http://schemas.openxmlformats.org/officeDocument/2006/relationships/image" Target="../media/image86.jpeg"/><Relationship Id="rId5" Type="http://schemas.openxmlformats.org/officeDocument/2006/relationships/image" Target="../media/image81.png"/><Relationship Id="rId10" Type="http://schemas.openxmlformats.org/officeDocument/2006/relationships/image" Target="../media/image85.png"/><Relationship Id="rId4" Type="http://schemas.openxmlformats.org/officeDocument/2006/relationships/image" Target="../media/image80.jpeg"/><Relationship Id="rId9" Type="http://schemas.openxmlformats.org/officeDocument/2006/relationships/image" Target="../media/image84.jpeg"/></Relationships>
</file>

<file path=ppt/slides/_rels/slide47.xml.rels><?xml version="1.0" encoding="UTF-8" standalone="yes"?>
<Relationships xmlns="http://schemas.openxmlformats.org/package/2006/relationships"><Relationship Id="rId2" Type="http://schemas.openxmlformats.org/officeDocument/2006/relationships/image" Target="../media/image8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15890" y="3212976"/>
            <a:ext cx="6477000" cy="1828800"/>
          </a:xfrm>
        </p:spPr>
        <p:txBody>
          <a:bodyPr>
            <a:normAutofit fontScale="90000"/>
          </a:bodyPr>
          <a:lstStyle/>
          <a:p>
            <a:pPr algn="ctr"/>
            <a:r>
              <a:rPr lang="en-US" dirty="0" smtClean="0"/>
              <a:t>Addiction to high protein diet</a:t>
            </a:r>
            <a:r>
              <a:rPr lang="ro-RO" dirty="0" smtClean="0"/>
              <a:t> </a:t>
            </a:r>
            <a:br>
              <a:rPr lang="ro-RO" dirty="0" smtClean="0"/>
            </a:br>
            <a:endParaRPr lang="en-US" dirty="0"/>
          </a:p>
        </p:txBody>
      </p:sp>
      <p:sp>
        <p:nvSpPr>
          <p:cNvPr id="3" name="Subtitle 2"/>
          <p:cNvSpPr>
            <a:spLocks noGrp="1"/>
          </p:cNvSpPr>
          <p:nvPr>
            <p:ph type="subTitle" idx="1"/>
          </p:nvPr>
        </p:nvSpPr>
        <p:spPr>
          <a:xfrm>
            <a:off x="2483768" y="6021288"/>
            <a:ext cx="6584032" cy="648072"/>
          </a:xfrm>
        </p:spPr>
        <p:txBody>
          <a:bodyPr>
            <a:normAutofit fontScale="85000" lnSpcReduction="10000"/>
          </a:bodyPr>
          <a:lstStyle/>
          <a:p>
            <a:r>
              <a:rPr lang="en-US" dirty="0" smtClean="0">
                <a:solidFill>
                  <a:schemeClr val="bg1"/>
                </a:solidFill>
              </a:rPr>
              <a:t>Presentation by </a:t>
            </a:r>
            <a:r>
              <a:rPr lang="en-US" dirty="0" err="1" smtClean="0">
                <a:solidFill>
                  <a:schemeClr val="bg1"/>
                </a:solidFill>
              </a:rPr>
              <a:t>Colegiul</a:t>
            </a:r>
            <a:r>
              <a:rPr lang="en-US" dirty="0" smtClean="0">
                <a:solidFill>
                  <a:schemeClr val="bg1"/>
                </a:solidFill>
              </a:rPr>
              <a:t> </a:t>
            </a:r>
            <a:r>
              <a:rPr lang="en-US" dirty="0" err="1" smtClean="0">
                <a:solidFill>
                  <a:schemeClr val="bg1"/>
                </a:solidFill>
              </a:rPr>
              <a:t>Tehnic</a:t>
            </a:r>
            <a:r>
              <a:rPr lang="en-US" dirty="0" smtClean="0">
                <a:solidFill>
                  <a:schemeClr val="bg1"/>
                </a:solidFill>
              </a:rPr>
              <a:t> “</a:t>
            </a:r>
            <a:r>
              <a:rPr lang="ro-RO" dirty="0" smtClean="0">
                <a:solidFill>
                  <a:schemeClr val="bg1"/>
                </a:solidFill>
              </a:rPr>
              <a:t>Lațcu Vodă</a:t>
            </a:r>
            <a:r>
              <a:rPr lang="en-US" dirty="0" smtClean="0">
                <a:solidFill>
                  <a:schemeClr val="bg1"/>
                </a:solidFill>
              </a:rPr>
              <a:t>” team</a:t>
            </a:r>
            <a:endParaRPr lang="en-US" dirty="0">
              <a:solidFill>
                <a:schemeClr val="bg1"/>
              </a:solidFill>
            </a:endParaRPr>
          </a:p>
        </p:txBody>
      </p:sp>
      <p:pic>
        <p:nvPicPr>
          <p:cNvPr id="7" name="Picture 6" descr="94fa23bca4832c3c47e4fa4813ed3253_grande.jpg"/>
          <p:cNvPicPr>
            <a:picLocks noChangeAspect="1"/>
          </p:cNvPicPr>
          <p:nvPr/>
        </p:nvPicPr>
        <p:blipFill>
          <a:blip r:embed="rId2" cstate="print"/>
          <a:stretch>
            <a:fillRect/>
          </a:stretch>
        </p:blipFill>
        <p:spPr>
          <a:xfrm rot="19992969">
            <a:off x="773315" y="986388"/>
            <a:ext cx="2113464" cy="154775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8" name="Picture 7" descr="601400854.jpg"/>
          <p:cNvPicPr>
            <a:picLocks noChangeAspect="1"/>
          </p:cNvPicPr>
          <p:nvPr/>
        </p:nvPicPr>
        <p:blipFill>
          <a:blip r:embed="rId3"/>
          <a:stretch>
            <a:fillRect/>
          </a:stretch>
        </p:blipFill>
        <p:spPr>
          <a:xfrm rot="687938">
            <a:off x="6010890" y="855162"/>
            <a:ext cx="2486022" cy="168578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9" name="Picture 8" descr="images.png"/>
          <p:cNvPicPr>
            <a:picLocks noChangeAspect="1"/>
          </p:cNvPicPr>
          <p:nvPr/>
        </p:nvPicPr>
        <p:blipFill>
          <a:blip r:embed="rId4"/>
          <a:stretch>
            <a:fillRect/>
          </a:stretch>
        </p:blipFill>
        <p:spPr>
          <a:xfrm rot="203581">
            <a:off x="6976608" y="4592766"/>
            <a:ext cx="1406680" cy="99948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 name="Picture 9" descr="protein-intake.jpg"/>
          <p:cNvPicPr>
            <a:picLocks noChangeAspect="1"/>
          </p:cNvPicPr>
          <p:nvPr/>
        </p:nvPicPr>
        <p:blipFill>
          <a:blip r:embed="rId5" cstate="print"/>
          <a:srcRect l="23921" r="19268"/>
          <a:stretch>
            <a:fillRect/>
          </a:stretch>
        </p:blipFill>
        <p:spPr>
          <a:xfrm>
            <a:off x="3932206" y="998847"/>
            <a:ext cx="1357322" cy="172020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1" name="Picture 10" descr="images (1).png"/>
          <p:cNvPicPr>
            <a:picLocks noChangeAspect="1"/>
          </p:cNvPicPr>
          <p:nvPr/>
        </p:nvPicPr>
        <p:blipFill>
          <a:blip r:embed="rId6"/>
          <a:srcRect l="16667" t="6666" r="16666"/>
          <a:stretch>
            <a:fillRect/>
          </a:stretch>
        </p:blipFill>
        <p:spPr>
          <a:xfrm rot="1779626">
            <a:off x="1115667" y="3365721"/>
            <a:ext cx="1428760" cy="200025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542578659"/>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2" presetClass="entr" presetSubtype="4"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2500"/>
                            </p:stCondLst>
                            <p:childTnLst>
                              <p:par>
                                <p:cTn id="14" presetID="10" presetClass="entr" presetSubtype="0"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2000"/>
                                        <p:tgtEl>
                                          <p:spTgt spid="10"/>
                                        </p:tgtEl>
                                      </p:cBhvr>
                                    </p:animEffect>
                                  </p:childTnLst>
                                </p:cTn>
                              </p:par>
                            </p:childTnLst>
                          </p:cTn>
                        </p:par>
                        <p:par>
                          <p:cTn id="17" fill="hold">
                            <p:stCondLst>
                              <p:cond delay="4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5000"/>
                            </p:stCondLst>
                            <p:childTnLst>
                              <p:par>
                                <p:cTn id="23" presetID="2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par>
                          <p:cTn id="26" fill="hold">
                            <p:stCondLst>
                              <p:cond delay="5500"/>
                            </p:stCondLst>
                            <p:childTnLst>
                              <p:par>
                                <p:cTn id="27" presetID="2" presetClass="entr" presetSubtype="4" fill="hold" nodeType="after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par>
                          <p:cTn id="31" fill="hold">
                            <p:stCondLst>
                              <p:cond delay="6000"/>
                            </p:stCondLst>
                            <p:childTnLst>
                              <p:par>
                                <p:cTn id="32" presetID="22" presetClass="entr" presetSubtype="4" fill="hold"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down)">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8000"/>
            </a:gs>
            <a:gs pos="50000">
              <a:srgbClr val="9CB86E"/>
            </a:gs>
            <a:gs pos="100000">
              <a:srgbClr val="156B13"/>
            </a:gs>
          </a:gsLst>
          <a:lin ang="135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ro-RO" sz="3200" b="1" dirty="0" smtClean="0">
                <a:solidFill>
                  <a:schemeClr val="bg1"/>
                </a:solidFill>
                <a:latin typeface="Times New Roman" panose="02020603050405020304" pitchFamily="18" charset="0"/>
                <a:cs typeface="Times New Roman" panose="02020603050405020304" pitchFamily="18" charset="0"/>
              </a:rPr>
              <a:t/>
            </a:r>
            <a:br>
              <a:rPr lang="ro-RO" sz="3200" b="1" dirty="0" smtClean="0">
                <a:solidFill>
                  <a:schemeClr val="bg1"/>
                </a:solidFill>
                <a:latin typeface="Times New Roman" panose="02020603050405020304" pitchFamily="18" charset="0"/>
                <a:cs typeface="Times New Roman" panose="02020603050405020304" pitchFamily="18" charset="0"/>
              </a:rPr>
            </a:br>
            <a:r>
              <a:rPr lang="ro-RO" sz="3200" b="1" dirty="0" smtClean="0">
                <a:solidFill>
                  <a:schemeClr val="bg1"/>
                </a:solidFill>
                <a:latin typeface="Times New Roman" panose="02020603050405020304" pitchFamily="18" charset="0"/>
                <a:cs typeface="Times New Roman" panose="02020603050405020304" pitchFamily="18" charset="0"/>
              </a:rPr>
              <a:t> </a:t>
            </a:r>
            <a:r>
              <a:rPr lang="ro-RO" sz="3600" b="1" dirty="0" smtClean="0">
                <a:solidFill>
                  <a:schemeClr val="bg1"/>
                </a:solidFill>
                <a:latin typeface="Times New Roman" panose="02020603050405020304" pitchFamily="18" charset="0"/>
                <a:cs typeface="Times New Roman" panose="02020603050405020304" pitchFamily="18" charset="0"/>
              </a:rPr>
              <a:t>5.</a:t>
            </a:r>
            <a:r>
              <a:rPr lang="en-US" sz="3600" b="1" dirty="0" smtClean="0">
                <a:solidFill>
                  <a:schemeClr val="bg1"/>
                </a:solidFill>
                <a:latin typeface="Times New Roman" panose="02020603050405020304" pitchFamily="18" charset="0"/>
                <a:cs typeface="Times New Roman" panose="02020603050405020304" pitchFamily="18" charset="0"/>
              </a:rPr>
              <a:t>TRANSPORTERS</a:t>
            </a:r>
            <a:r>
              <a:rPr lang="ro-RO" sz="3200" b="1" dirty="0" smtClean="0">
                <a:solidFill>
                  <a:schemeClr val="bg1"/>
                </a:solidFill>
                <a:latin typeface="Times New Roman" panose="02020603050405020304" pitchFamily="18" charset="0"/>
                <a:cs typeface="Times New Roman" panose="02020603050405020304" pitchFamily="18" charset="0"/>
              </a:rPr>
              <a:t/>
            </a:r>
            <a:br>
              <a:rPr lang="ro-RO" sz="3200" b="1" dirty="0" smtClean="0">
                <a:solidFill>
                  <a:schemeClr val="bg1"/>
                </a:solidFill>
                <a:latin typeface="Times New Roman" panose="02020603050405020304" pitchFamily="18" charset="0"/>
                <a:cs typeface="Times New Roman" panose="02020603050405020304" pitchFamily="18" charset="0"/>
              </a:rPr>
            </a:b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sz="quarter" idx="1"/>
          </p:nvPr>
        </p:nvSpPr>
        <p:spPr>
          <a:xfrm>
            <a:off x="-285784" y="1571612"/>
            <a:ext cx="9429784" cy="3071834"/>
          </a:xfrm>
        </p:spPr>
        <p:txBody>
          <a:bodyPr>
            <a:noAutofit/>
          </a:bodyPr>
          <a:lstStyle/>
          <a:p>
            <a:pPr>
              <a:buNone/>
            </a:pPr>
            <a:r>
              <a:rPr lang="en-US" sz="1900" b="1" dirty="0" smtClean="0">
                <a:solidFill>
                  <a:schemeClr val="bg1"/>
                </a:solidFill>
                <a:latin typeface="Times New Roman" panose="02020603050405020304" pitchFamily="18" charset="0"/>
                <a:cs typeface="Times New Roman" panose="02020603050405020304" pitchFamily="18" charset="0"/>
              </a:rPr>
              <a:t>     Transport proteins are a diverse group of proteins that combine with other substances (especially vitamins and minerals, but also other nutrients) to provide a means of carrying those substances in the blood, or into cells, or out of cells, or within cells. </a:t>
            </a:r>
            <a:r>
              <a:rPr lang="ro-RO" sz="1900" b="1" dirty="0" smtClean="0">
                <a:solidFill>
                  <a:schemeClr val="bg1"/>
                </a:solidFill>
                <a:latin typeface="Times New Roman" panose="02020603050405020304" pitchFamily="18" charset="0"/>
                <a:cs typeface="Times New Roman" panose="02020603050405020304" pitchFamily="18" charset="0"/>
              </a:rPr>
              <a:t> </a:t>
            </a:r>
            <a:endParaRPr lang="en-US" sz="1900" b="1" dirty="0" smtClean="0">
              <a:solidFill>
                <a:schemeClr val="bg1"/>
              </a:solidFill>
              <a:latin typeface="Times New Roman" panose="02020603050405020304" pitchFamily="18" charset="0"/>
              <a:cs typeface="Times New Roman" panose="02020603050405020304" pitchFamily="18" charset="0"/>
            </a:endParaRPr>
          </a:p>
          <a:p>
            <a:pPr>
              <a:buNone/>
            </a:pPr>
            <a:r>
              <a:rPr lang="en-US" sz="1900" b="1" dirty="0">
                <a:solidFill>
                  <a:schemeClr val="bg1"/>
                </a:solidFill>
                <a:latin typeface="Times New Roman" panose="02020603050405020304" pitchFamily="18" charset="0"/>
                <a:cs typeface="Times New Roman" panose="02020603050405020304" pitchFamily="18" charset="0"/>
              </a:rPr>
              <a:t>	</a:t>
            </a:r>
            <a:r>
              <a:rPr lang="ro-RO" sz="1900" b="1" dirty="0" smtClean="0">
                <a:solidFill>
                  <a:schemeClr val="bg1"/>
                </a:solidFill>
                <a:latin typeface="Times New Roman" panose="02020603050405020304" pitchFamily="18" charset="0"/>
                <a:cs typeface="Times New Roman" panose="02020603050405020304" pitchFamily="18" charset="0"/>
              </a:rPr>
              <a:t>E</a:t>
            </a:r>
            <a:r>
              <a:rPr lang="en-US" sz="1900" b="1" dirty="0" smtClean="0">
                <a:solidFill>
                  <a:schemeClr val="bg1"/>
                </a:solidFill>
                <a:latin typeface="Times New Roman" panose="02020603050405020304" pitchFamily="18" charset="0"/>
                <a:cs typeface="Times New Roman" panose="02020603050405020304" pitchFamily="18" charset="0"/>
              </a:rPr>
              <a:t>g</a:t>
            </a:r>
            <a:r>
              <a:rPr lang="ro-RO" sz="1900" b="1" dirty="0" smtClean="0">
                <a:solidFill>
                  <a:schemeClr val="bg1"/>
                </a:solidFill>
                <a:latin typeface="Times New Roman" panose="02020603050405020304" pitchFamily="18" charset="0"/>
                <a:cs typeface="Times New Roman" panose="02020603050405020304" pitchFamily="18" charset="0"/>
              </a:rPr>
              <a:t>:</a:t>
            </a:r>
            <a:br>
              <a:rPr lang="ro-RO" sz="1900" b="1" dirty="0" smtClean="0">
                <a:solidFill>
                  <a:schemeClr val="bg1"/>
                </a:solidFill>
                <a:latin typeface="Times New Roman" panose="02020603050405020304" pitchFamily="18" charset="0"/>
                <a:cs typeface="Times New Roman" panose="02020603050405020304" pitchFamily="18" charset="0"/>
              </a:rPr>
            </a:br>
            <a:r>
              <a:rPr lang="ro-RO" sz="1900" b="1" dirty="0" smtClean="0">
                <a:solidFill>
                  <a:schemeClr val="bg1"/>
                </a:solidFill>
                <a:latin typeface="Times New Roman" panose="02020603050405020304" pitchFamily="18" charset="0"/>
                <a:cs typeface="Times New Roman" panose="02020603050405020304" pitchFamily="18" charset="0"/>
              </a:rPr>
              <a:t>- </a:t>
            </a:r>
            <a:r>
              <a:rPr lang="en-US" sz="1900" b="1" dirty="0" smtClean="0">
                <a:solidFill>
                  <a:schemeClr val="bg1"/>
                </a:solidFill>
                <a:latin typeface="Times New Roman" panose="02020603050405020304" pitchFamily="18" charset="0"/>
                <a:cs typeface="Times New Roman" panose="02020603050405020304" pitchFamily="18" charset="0"/>
              </a:rPr>
              <a:t>hemoglobin, found in red blood cells, transports oxygen and carbon dioxide</a:t>
            </a:r>
            <a:r>
              <a:rPr lang="ro-RO" sz="1900" b="1" dirty="0" smtClean="0">
                <a:solidFill>
                  <a:schemeClr val="bg1"/>
                </a:solidFill>
                <a:latin typeface="Times New Roman" panose="02020603050405020304" pitchFamily="18" charset="0"/>
                <a:cs typeface="Times New Roman" panose="02020603050405020304" pitchFamily="18" charset="0"/>
              </a:rPr>
              <a:t/>
            </a:r>
            <a:br>
              <a:rPr lang="ro-RO" sz="1900" b="1" dirty="0" smtClean="0">
                <a:solidFill>
                  <a:schemeClr val="bg1"/>
                </a:solidFill>
                <a:latin typeface="Times New Roman" panose="02020603050405020304" pitchFamily="18" charset="0"/>
                <a:cs typeface="Times New Roman" panose="02020603050405020304" pitchFamily="18" charset="0"/>
              </a:rPr>
            </a:br>
            <a:r>
              <a:rPr lang="ro-RO" sz="1900" b="1" dirty="0" smtClean="0">
                <a:solidFill>
                  <a:schemeClr val="bg1"/>
                </a:solidFill>
                <a:latin typeface="Times New Roman" panose="02020603050405020304" pitchFamily="18" charset="0"/>
                <a:cs typeface="Times New Roman" panose="02020603050405020304" pitchFamily="18" charset="0"/>
              </a:rPr>
              <a:t>- </a:t>
            </a:r>
            <a:r>
              <a:rPr lang="en-US" sz="1900" b="1" dirty="0" smtClean="0">
                <a:solidFill>
                  <a:schemeClr val="bg1"/>
                </a:solidFill>
                <a:latin typeface="Times New Roman" panose="02020603050405020304" pitchFamily="18" charset="0"/>
                <a:cs typeface="Times New Roman" panose="02020603050405020304" pitchFamily="18" charset="0"/>
              </a:rPr>
              <a:t>albumin transports a variety of nutrients such as calcium, zinc and vitamin B6 </a:t>
            </a:r>
            <a:r>
              <a:rPr lang="ro-RO" sz="1900" b="1" dirty="0" smtClean="0">
                <a:solidFill>
                  <a:schemeClr val="bg1"/>
                </a:solidFill>
                <a:latin typeface="Times New Roman" panose="02020603050405020304" pitchFamily="18" charset="0"/>
                <a:cs typeface="Times New Roman" panose="02020603050405020304" pitchFamily="18" charset="0"/>
              </a:rPr>
              <a:t/>
            </a:r>
            <a:br>
              <a:rPr lang="ro-RO" sz="1900" b="1" dirty="0" smtClean="0">
                <a:solidFill>
                  <a:schemeClr val="bg1"/>
                </a:solidFill>
                <a:latin typeface="Times New Roman" panose="02020603050405020304" pitchFamily="18" charset="0"/>
                <a:cs typeface="Times New Roman" panose="02020603050405020304" pitchFamily="18" charset="0"/>
              </a:rPr>
            </a:br>
            <a:r>
              <a:rPr lang="ro-RO" sz="1900" b="1" dirty="0" smtClean="0">
                <a:solidFill>
                  <a:schemeClr val="bg1"/>
                </a:solidFill>
                <a:latin typeface="Times New Roman" panose="02020603050405020304" pitchFamily="18" charset="0"/>
                <a:cs typeface="Times New Roman" panose="02020603050405020304" pitchFamily="18" charset="0"/>
              </a:rPr>
              <a:t>- </a:t>
            </a:r>
            <a:r>
              <a:rPr lang="de-DE" sz="1900" b="1" dirty="0" smtClean="0">
                <a:solidFill>
                  <a:schemeClr val="bg1"/>
                </a:solidFill>
                <a:latin typeface="Times New Roman" panose="02020603050405020304" pitchFamily="18" charset="0"/>
                <a:cs typeface="Times New Roman" panose="02020603050405020304" pitchFamily="18" charset="0"/>
              </a:rPr>
              <a:t>transferrin is an iron transport protein </a:t>
            </a:r>
            <a:r>
              <a:rPr lang="ro-RO" sz="1900" b="1" dirty="0" smtClean="0">
                <a:solidFill>
                  <a:schemeClr val="bg1"/>
                </a:solidFill>
                <a:latin typeface="Times New Roman" panose="02020603050405020304" pitchFamily="18" charset="0"/>
                <a:cs typeface="Times New Roman" panose="02020603050405020304" pitchFamily="18" charset="0"/>
              </a:rPr>
              <a:t/>
            </a:r>
            <a:br>
              <a:rPr lang="ro-RO" sz="1900" b="1" dirty="0" smtClean="0">
                <a:solidFill>
                  <a:schemeClr val="bg1"/>
                </a:solidFill>
                <a:latin typeface="Times New Roman" panose="02020603050405020304" pitchFamily="18" charset="0"/>
                <a:cs typeface="Times New Roman" panose="02020603050405020304" pitchFamily="18" charset="0"/>
              </a:rPr>
            </a:br>
            <a:r>
              <a:rPr lang="ro-RO" sz="1900" b="1" dirty="0" smtClean="0">
                <a:solidFill>
                  <a:schemeClr val="bg1"/>
                </a:solidFill>
                <a:latin typeface="Times New Roman" panose="02020603050405020304" pitchFamily="18" charset="0"/>
                <a:cs typeface="Times New Roman" panose="02020603050405020304" pitchFamily="18" charset="0"/>
              </a:rPr>
              <a:t>- </a:t>
            </a:r>
            <a:r>
              <a:rPr lang="en-US" sz="1900" b="1" dirty="0" smtClean="0">
                <a:solidFill>
                  <a:schemeClr val="bg1"/>
                </a:solidFill>
                <a:latin typeface="Times New Roman" panose="02020603050405020304" pitchFamily="18" charset="0"/>
                <a:cs typeface="Times New Roman" panose="02020603050405020304" pitchFamily="18" charset="0"/>
              </a:rPr>
              <a:t>lipoproteins transport lipids in the blood </a:t>
            </a:r>
            <a:endParaRPr lang="en-US" sz="1900" dirty="0">
              <a:solidFill>
                <a:schemeClr val="bg1"/>
              </a:solidFill>
            </a:endParaRPr>
          </a:p>
        </p:txBody>
      </p:sp>
      <p:pic>
        <p:nvPicPr>
          <p:cNvPr id="7" name="Content Placeholder 6" descr="300px-Scheme_facilitated_diffusion_in_cell_membrane-en.svg.png"/>
          <p:cNvPicPr>
            <a:picLocks noGrp="1" noChangeAspect="1"/>
          </p:cNvPicPr>
          <p:nvPr>
            <p:ph sz="quarter" idx="2"/>
          </p:nvPr>
        </p:nvPicPr>
        <p:blipFill>
          <a:blip r:embed="rId3"/>
          <a:stretch>
            <a:fillRect/>
          </a:stretch>
        </p:blipFill>
        <p:spPr>
          <a:xfrm>
            <a:off x="1285852" y="4099088"/>
            <a:ext cx="6318118" cy="2758912"/>
          </a:xfrm>
        </p:spPr>
      </p:pic>
    </p:spTree>
    <p:extLst>
      <p:ext uri="{BB962C8B-B14F-4D97-AF65-F5344CB8AC3E}">
        <p14:creationId xmlns:p14="http://schemas.microsoft.com/office/powerpoint/2010/main" val="571046480"/>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2000"/>
                                        <p:tgtEl>
                                          <p:spTgt spid="5">
                                            <p:txEl>
                                              <p:pRg st="0" end="0"/>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2000"/>
                                        <p:tgtEl>
                                          <p:spTgt spid="5">
                                            <p:txEl>
                                              <p:pRg st="1" end="1"/>
                                            </p:txEl>
                                          </p:spTgt>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29E2A"/>
            </a:gs>
            <a:gs pos="50000">
              <a:srgbClr val="9CB86E"/>
            </a:gs>
            <a:gs pos="100000">
              <a:srgbClr val="156B13"/>
            </a:gs>
          </a:gsLst>
          <a:lin ang="162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3600" b="1" dirty="0" smtClean="0">
                <a:solidFill>
                  <a:schemeClr val="bg1"/>
                </a:solidFill>
                <a:latin typeface="Times New Roman" panose="02020603050405020304" pitchFamily="18" charset="0"/>
                <a:cs typeface="Times New Roman" panose="02020603050405020304" pitchFamily="18" charset="0"/>
              </a:rPr>
              <a:t>6. </a:t>
            </a:r>
            <a:r>
              <a:rPr lang="en-US" sz="3600" b="1" dirty="0" smtClean="0">
                <a:solidFill>
                  <a:schemeClr val="bg1"/>
                </a:solidFill>
                <a:latin typeface="Times New Roman" panose="02020603050405020304" pitchFamily="18" charset="0"/>
                <a:cs typeface="Times New Roman" panose="02020603050405020304" pitchFamily="18" charset="0"/>
              </a:rPr>
              <a:t>BUFFERS</a:t>
            </a:r>
            <a:endParaRPr lang="en-US" sz="3600" dirty="0">
              <a:solidFill>
                <a:schemeClr val="bg1"/>
              </a:solidFill>
            </a:endParaRPr>
          </a:p>
        </p:txBody>
      </p:sp>
      <p:sp>
        <p:nvSpPr>
          <p:cNvPr id="3" name="Content Placeholder 2"/>
          <p:cNvSpPr>
            <a:spLocks noGrp="1"/>
          </p:cNvSpPr>
          <p:nvPr>
            <p:ph sz="quarter" idx="1"/>
          </p:nvPr>
        </p:nvSpPr>
        <p:spPr>
          <a:xfrm>
            <a:off x="609600" y="1589567"/>
            <a:ext cx="8391556" cy="1910871"/>
          </a:xfrm>
        </p:spPr>
        <p:txBody>
          <a:bodyPr/>
          <a:lstStyle/>
          <a:p>
            <a:pPr>
              <a:buNone/>
            </a:pPr>
            <a:r>
              <a:rPr lang="en-US" sz="3200" b="1" dirty="0" smtClean="0">
                <a:solidFill>
                  <a:schemeClr val="bg1"/>
                </a:solidFill>
                <a:latin typeface="Times New Roman" panose="02020603050405020304" pitchFamily="18" charset="0"/>
                <a:cs typeface="Times New Roman" panose="02020603050405020304" pitchFamily="18" charset="0"/>
              </a:rPr>
              <a:t>A buffer is a compound that helps to regulate acid-base balance.</a:t>
            </a:r>
            <a:endParaRPr lang="en-US" dirty="0">
              <a:solidFill>
                <a:schemeClr val="bg1"/>
              </a:solidFill>
            </a:endParaRPr>
          </a:p>
        </p:txBody>
      </p:sp>
      <p:pic>
        <p:nvPicPr>
          <p:cNvPr id="5" name="Content Placeholder 4" descr="buffers-in-the-body-45-638.jpg"/>
          <p:cNvPicPr>
            <a:picLocks noGrp="1" noChangeAspect="1"/>
          </p:cNvPicPr>
          <p:nvPr>
            <p:ph sz="quarter" idx="2"/>
          </p:nvPr>
        </p:nvPicPr>
        <p:blipFill>
          <a:blip r:embed="rId2"/>
          <a:srcRect t="29814" r="408"/>
          <a:stretch>
            <a:fillRect/>
          </a:stretch>
        </p:blipFill>
        <p:spPr>
          <a:xfrm>
            <a:off x="1187624" y="2852936"/>
            <a:ext cx="6686537" cy="353786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down)">
                                      <p:cBhvr>
                                        <p:cTn id="11" dur="500"/>
                                        <p:tgtEl>
                                          <p:spTgt spid="3">
                                            <p:txEl>
                                              <p:pRg st="0" end="0"/>
                                            </p:txEl>
                                          </p:spTgt>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rotein2.png"/>
          <p:cNvPicPr>
            <a:picLocks noChangeAspect="1"/>
          </p:cNvPicPr>
          <p:nvPr/>
        </p:nvPicPr>
        <p:blipFill>
          <a:blip r:embed="rId2"/>
          <a:stretch>
            <a:fillRect/>
          </a:stretch>
        </p:blipFill>
        <p:spPr>
          <a:xfrm>
            <a:off x="0" y="428604"/>
            <a:ext cx="9144000" cy="6096000"/>
          </a:xfrm>
          <a:prstGeom prst="rect">
            <a:avLst/>
          </a:prstGeom>
        </p:spPr>
      </p:pic>
    </p:spTree>
  </p:cSld>
  <p:clrMapOvr>
    <a:masterClrMapping/>
  </p:clrMapOvr>
  <p:transition>
    <p:pull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57224" y="285728"/>
            <a:ext cx="8077200" cy="869950"/>
          </a:xfrm>
        </p:spPr>
        <p:txBody>
          <a:bodyPr>
            <a:normAutofit/>
          </a:bodyPr>
          <a:lstStyle/>
          <a:p>
            <a:pPr algn="r"/>
            <a:r>
              <a:rPr lang="en-US" sz="4000" b="1" i="1" u="sng" dirty="0" smtClean="0">
                <a:solidFill>
                  <a:srgbClr val="00B050"/>
                </a:solidFill>
                <a:latin typeface="Times New Roman" panose="02020603050405020304" pitchFamily="18" charset="0"/>
                <a:cs typeface="Times New Roman" panose="02020603050405020304" pitchFamily="18" charset="0"/>
              </a:rPr>
              <a:t>Sources of Protein</a:t>
            </a:r>
            <a:endParaRPr lang="en-US" sz="4000" b="1" i="1" u="sng" dirty="0">
              <a:solidFill>
                <a:srgbClr val="00B050"/>
              </a:solidFill>
              <a:latin typeface="Times New Roman" panose="02020603050405020304" pitchFamily="18" charset="0"/>
              <a:cs typeface="Times New Roman" panose="02020603050405020304" pitchFamily="18" charset="0"/>
            </a:endParaRPr>
          </a:p>
        </p:txBody>
      </p:sp>
      <p:sp>
        <p:nvSpPr>
          <p:cNvPr id="4" name="Text Placeholder 3"/>
          <p:cNvSpPr>
            <a:spLocks noGrp="1"/>
          </p:cNvSpPr>
          <p:nvPr>
            <p:ph type="body" idx="2"/>
          </p:nvPr>
        </p:nvSpPr>
        <p:spPr>
          <a:xfrm>
            <a:off x="214282" y="1752600"/>
            <a:ext cx="2143140" cy="4891110"/>
          </a:xfrm>
        </p:spPr>
        <p:txBody>
          <a:bodyPr>
            <a:noAutofit/>
          </a:bodyPr>
          <a:lstStyle/>
          <a:p>
            <a:r>
              <a:rPr lang="en-US" sz="2000" b="1" dirty="0" smtClean="0">
                <a:solidFill>
                  <a:schemeClr val="bg1"/>
                </a:solidFill>
                <a:latin typeface="Times New Roman" panose="02020603050405020304" pitchFamily="18" charset="0"/>
                <a:cs typeface="Times New Roman" panose="02020603050405020304" pitchFamily="18" charset="0"/>
              </a:rPr>
              <a:t>Dietary or exogenous sources of protein include:</a:t>
            </a:r>
            <a:r>
              <a:rPr lang="ro-RO" sz="2000" b="1" dirty="0" smtClean="0">
                <a:solidFill>
                  <a:schemeClr val="bg1"/>
                </a:solidFill>
                <a:latin typeface="Times New Roman" panose="02020603050405020304" pitchFamily="18" charset="0"/>
                <a:cs typeface="Times New Roman" panose="02020603050405020304" pitchFamily="18" charset="0"/>
              </a:rPr>
              <a:t/>
            </a:r>
            <a:br>
              <a:rPr lang="ro-RO" sz="2000" b="1" dirty="0" smtClean="0">
                <a:solidFill>
                  <a:schemeClr val="bg1"/>
                </a:solidFill>
                <a:latin typeface="Times New Roman" panose="02020603050405020304" pitchFamily="18" charset="0"/>
                <a:cs typeface="Times New Roman" panose="02020603050405020304" pitchFamily="18" charset="0"/>
              </a:rPr>
            </a:br>
            <a:r>
              <a:rPr lang="ro-RO" sz="2000" b="1" dirty="0" smtClean="0">
                <a:solidFill>
                  <a:schemeClr val="bg1"/>
                </a:solidFill>
                <a:latin typeface="Times New Roman" panose="02020603050405020304" pitchFamily="18" charset="0"/>
                <a:cs typeface="Times New Roman" panose="02020603050405020304" pitchFamily="18" charset="0"/>
              </a:rPr>
              <a:t/>
            </a:r>
            <a:br>
              <a:rPr lang="ro-RO" sz="2000" b="1" dirty="0" smtClean="0">
                <a:solidFill>
                  <a:schemeClr val="bg1"/>
                </a:solidFill>
                <a:latin typeface="Times New Roman" panose="02020603050405020304" pitchFamily="18" charset="0"/>
                <a:cs typeface="Times New Roman" panose="02020603050405020304" pitchFamily="18" charset="0"/>
              </a:rPr>
            </a:br>
            <a:r>
              <a:rPr lang="ro-RO" sz="2000" b="1" dirty="0" smtClean="0">
                <a:solidFill>
                  <a:schemeClr val="bg1"/>
                </a:solidFill>
                <a:latin typeface="Times New Roman" panose="02020603050405020304" pitchFamily="18" charset="0"/>
                <a:cs typeface="Times New Roman" panose="02020603050405020304" pitchFamily="18" charset="0"/>
              </a:rPr>
              <a:t>*</a:t>
            </a:r>
            <a:r>
              <a:rPr lang="en-US" sz="2000" b="1" dirty="0" smtClean="0">
                <a:solidFill>
                  <a:schemeClr val="bg1"/>
                </a:solidFill>
                <a:latin typeface="Times New Roman" panose="02020603050405020304" pitchFamily="18" charset="0"/>
                <a:cs typeface="Times New Roman" panose="02020603050405020304" pitchFamily="18" charset="0"/>
              </a:rPr>
              <a:t> animal products such as meat, poultry, fish, and dairy products (with the exception of butter, sour cream, and cream cheese)</a:t>
            </a:r>
            <a:endParaRPr lang="en-US" sz="2000" dirty="0">
              <a:solidFill>
                <a:schemeClr val="bg1"/>
              </a:solidFill>
            </a:endParaRPr>
          </a:p>
        </p:txBody>
      </p:sp>
      <p:sp>
        <p:nvSpPr>
          <p:cNvPr id="3" name="Content Placeholder 2"/>
          <p:cNvSpPr>
            <a:spLocks noGrp="1"/>
          </p:cNvSpPr>
          <p:nvPr>
            <p:ph sz="quarter" idx="1"/>
          </p:nvPr>
        </p:nvSpPr>
        <p:spPr/>
        <p:txBody>
          <a:bodyPr>
            <a:normAutofit/>
          </a:bodyPr>
          <a:lstStyle/>
          <a:p>
            <a:pPr>
              <a:buNone/>
            </a:pPr>
            <a:r>
              <a:rPr lang="ro-RO" sz="3200" b="1" dirty="0" smtClean="0">
                <a:solidFill>
                  <a:srgbClr val="00B050"/>
                </a:solidFill>
                <a:latin typeface="Times New Roman" panose="02020603050405020304" pitchFamily="18" charset="0"/>
                <a:cs typeface="Times New Roman" panose="02020603050405020304" pitchFamily="18" charset="0"/>
              </a:rPr>
              <a:t/>
            </a:r>
            <a:br>
              <a:rPr lang="ro-RO" sz="3200" b="1" dirty="0" smtClean="0">
                <a:solidFill>
                  <a:srgbClr val="00B050"/>
                </a:solidFill>
                <a:latin typeface="Times New Roman" panose="02020603050405020304" pitchFamily="18" charset="0"/>
                <a:cs typeface="Times New Roman" panose="02020603050405020304" pitchFamily="18" charset="0"/>
              </a:rPr>
            </a:br>
            <a:r>
              <a:rPr lang="ro-RO" sz="3200" b="1" dirty="0" smtClean="0">
                <a:solidFill>
                  <a:srgbClr val="00B050"/>
                </a:solidFill>
                <a:latin typeface="Times New Roman" panose="02020603050405020304" pitchFamily="18" charset="0"/>
                <a:cs typeface="Times New Roman" panose="02020603050405020304" pitchFamily="18" charset="0"/>
              </a:rPr>
              <a:t/>
            </a:r>
            <a:br>
              <a:rPr lang="ro-RO" sz="3200" b="1" dirty="0" smtClean="0">
                <a:solidFill>
                  <a:srgbClr val="00B050"/>
                </a:solidFill>
                <a:latin typeface="Times New Roman" panose="02020603050405020304" pitchFamily="18" charset="0"/>
                <a:cs typeface="Times New Roman" panose="02020603050405020304" pitchFamily="18" charset="0"/>
              </a:rPr>
            </a:br>
            <a:r>
              <a:rPr lang="ro-RO" sz="3200" b="1" dirty="0" smtClean="0">
                <a:solidFill>
                  <a:srgbClr val="00B050"/>
                </a:solidFill>
                <a:latin typeface="Times New Roman" panose="02020603050405020304" pitchFamily="18" charset="0"/>
                <a:cs typeface="Times New Roman" panose="02020603050405020304" pitchFamily="18" charset="0"/>
              </a:rPr>
              <a:t/>
            </a:r>
            <a:br>
              <a:rPr lang="ro-RO" sz="3200" b="1" dirty="0" smtClean="0">
                <a:solidFill>
                  <a:srgbClr val="00B050"/>
                </a:solidFill>
                <a:latin typeface="Times New Roman" panose="02020603050405020304" pitchFamily="18" charset="0"/>
                <a:cs typeface="Times New Roman" panose="02020603050405020304" pitchFamily="18" charset="0"/>
              </a:rPr>
            </a:br>
            <a:endParaRPr lang="en-US" dirty="0"/>
          </a:p>
        </p:txBody>
      </p:sp>
      <p:pic>
        <p:nvPicPr>
          <p:cNvPr id="5" name="Picture 4" descr="topproteinsources.png"/>
          <p:cNvPicPr>
            <a:picLocks noChangeAspect="1"/>
          </p:cNvPicPr>
          <p:nvPr/>
        </p:nvPicPr>
        <p:blipFill>
          <a:blip r:embed="rId3"/>
          <a:stretch>
            <a:fillRect/>
          </a:stretch>
        </p:blipFill>
        <p:spPr>
          <a:xfrm>
            <a:off x="2543843" y="1624378"/>
            <a:ext cx="6412275" cy="20002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flat-icons-meat-dairy-products-animal-vegetable-sources-protein-background-illustration-sports-nutrition-concept-78419754.jpg"/>
          <p:cNvPicPr>
            <a:picLocks noChangeAspect="1"/>
          </p:cNvPicPr>
          <p:nvPr/>
        </p:nvPicPr>
        <p:blipFill>
          <a:blip r:embed="rId4"/>
          <a:stretch>
            <a:fillRect/>
          </a:stretch>
        </p:blipFill>
        <p:spPr>
          <a:xfrm>
            <a:off x="2786050" y="4214818"/>
            <a:ext cx="2438400" cy="17272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Picture 6" descr="Animal-protein-tops-plant-based-for-now-Nielsen-finds_wrbm_large.jpg"/>
          <p:cNvPicPr>
            <a:picLocks noChangeAspect="1"/>
          </p:cNvPicPr>
          <p:nvPr/>
        </p:nvPicPr>
        <p:blipFill>
          <a:blip r:embed="rId5" cstate="print"/>
          <a:stretch>
            <a:fillRect/>
          </a:stretch>
        </p:blipFill>
        <p:spPr>
          <a:xfrm rot="1499837">
            <a:off x="5699721" y="4182725"/>
            <a:ext cx="2983316" cy="1941394"/>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26915973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2" presetClass="entr" presetSubtype="4" fill="hold" grpId="0" nodeType="afterEffect">
                                  <p:stCondLst>
                                    <p:cond delay="0"/>
                                  </p:stCondLst>
                                  <p:childTnLst>
                                    <p:set>
                                      <p:cBhvr>
                                        <p:cTn id="11" dur="1" fill="hold">
                                          <p:stCondLst>
                                            <p:cond delay="0"/>
                                          </p:stCondLst>
                                        </p:cTn>
                                        <p:tgtEl>
                                          <p:spTgt spid="4">
                                            <p:bg/>
                                          </p:spTgt>
                                        </p:tgtEl>
                                        <p:attrNameLst>
                                          <p:attrName>style.visibility</p:attrName>
                                        </p:attrNameLst>
                                      </p:cBhvr>
                                      <p:to>
                                        <p:strVal val="visible"/>
                                      </p:to>
                                    </p:set>
                                    <p:animEffect transition="in" filter="wipe(down)">
                                      <p:cBhvr>
                                        <p:cTn id="12" dur="2000"/>
                                        <p:tgtEl>
                                          <p:spTgt spid="4">
                                            <p:bg/>
                                          </p:spTgt>
                                        </p:tgtEl>
                                      </p:cBhvr>
                                    </p:animEffect>
                                  </p:childTnLst>
                                </p:cTn>
                              </p:par>
                            </p:childTnLst>
                          </p:cTn>
                        </p:par>
                        <p:par>
                          <p:cTn id="13" fill="hold">
                            <p:stCondLst>
                              <p:cond delay="4000"/>
                            </p:stCondLst>
                            <p:childTnLst>
                              <p:par>
                                <p:cTn id="14" presetID="22" presetClass="entr" presetSubtype="4" fill="hold" grpId="0" nodeType="after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wipe(down)">
                                      <p:cBhvr>
                                        <p:cTn id="16" dur="2000"/>
                                        <p:tgtEl>
                                          <p:spTgt spid="4">
                                            <p:txEl>
                                              <p:pRg st="0" end="0"/>
                                            </p:txEl>
                                          </p:spTgt>
                                        </p:tgtEl>
                                      </p:cBhvr>
                                    </p:animEffect>
                                  </p:childTnLst>
                                </p:cTn>
                              </p:par>
                            </p:childTnLst>
                          </p:cTn>
                        </p:par>
                        <p:par>
                          <p:cTn id="17" fill="hold">
                            <p:stCondLst>
                              <p:cond delay="6000"/>
                            </p:stCondLst>
                            <p:childTnLst>
                              <p:par>
                                <p:cTn id="18" presetID="2" presetClass="entr" presetSubtype="4"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2000" fill="hold"/>
                                        <p:tgtEl>
                                          <p:spTgt spid="5"/>
                                        </p:tgtEl>
                                        <p:attrNameLst>
                                          <p:attrName>ppt_x</p:attrName>
                                        </p:attrNameLst>
                                      </p:cBhvr>
                                      <p:tavLst>
                                        <p:tav tm="0">
                                          <p:val>
                                            <p:strVal val="#ppt_x"/>
                                          </p:val>
                                        </p:tav>
                                        <p:tav tm="100000">
                                          <p:val>
                                            <p:strVal val="#ppt_x"/>
                                          </p:val>
                                        </p:tav>
                                      </p:tavLst>
                                    </p:anim>
                                    <p:anim calcmode="lin" valueType="num">
                                      <p:cBhvr additive="base">
                                        <p:cTn id="21" dur="2000" fill="hold"/>
                                        <p:tgtEl>
                                          <p:spTgt spid="5"/>
                                        </p:tgtEl>
                                        <p:attrNameLst>
                                          <p:attrName>ppt_y</p:attrName>
                                        </p:attrNameLst>
                                      </p:cBhvr>
                                      <p:tavLst>
                                        <p:tav tm="0">
                                          <p:val>
                                            <p:strVal val="1+#ppt_h/2"/>
                                          </p:val>
                                        </p:tav>
                                        <p:tav tm="100000">
                                          <p:val>
                                            <p:strVal val="#ppt_y"/>
                                          </p:val>
                                        </p:tav>
                                      </p:tavLst>
                                    </p:anim>
                                  </p:childTnLst>
                                </p:cTn>
                              </p:par>
                            </p:childTnLst>
                          </p:cTn>
                        </p:par>
                        <p:par>
                          <p:cTn id="22" fill="hold">
                            <p:stCondLst>
                              <p:cond delay="8000"/>
                            </p:stCondLst>
                            <p:childTnLst>
                              <p:par>
                                <p:cTn id="23" presetID="10"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2000"/>
                                        <p:tgtEl>
                                          <p:spTgt spid="6"/>
                                        </p:tgtEl>
                                      </p:cBhvr>
                                    </p:animEffect>
                                  </p:childTnLst>
                                </p:cTn>
                              </p:par>
                            </p:childTnLst>
                          </p:cTn>
                        </p:par>
                        <p:par>
                          <p:cTn id="26" fill="hold">
                            <p:stCondLst>
                              <p:cond delay="10000"/>
                            </p:stCondLst>
                            <p:childTnLst>
                              <p:par>
                                <p:cTn id="27" presetID="22" presetClass="entr" presetSubtype="4"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428596" y="1752600"/>
            <a:ext cx="1781204" cy="4343400"/>
          </a:xfrm>
        </p:spPr>
        <p:txBody>
          <a:bodyPr>
            <a:normAutofit/>
          </a:bodyPr>
          <a:lstStyle/>
          <a:p>
            <a:r>
              <a:rPr lang="ro-RO" sz="2400" b="1" dirty="0" smtClean="0">
                <a:solidFill>
                  <a:schemeClr val="bg1"/>
                </a:solidFill>
                <a:latin typeface="Times New Roman" panose="02020603050405020304" pitchFamily="18" charset="0"/>
                <a:cs typeface="Times New Roman" panose="02020603050405020304" pitchFamily="18" charset="0"/>
              </a:rPr>
              <a:t>*</a:t>
            </a:r>
            <a:r>
              <a:rPr lang="en-US" sz="2400" b="1" dirty="0" smtClean="0">
                <a:solidFill>
                  <a:schemeClr val="bg1"/>
                </a:solidFill>
                <a:latin typeface="Times New Roman" panose="02020603050405020304" pitchFamily="18" charset="0"/>
                <a:cs typeface="Times New Roman" panose="02020603050405020304" pitchFamily="18" charset="0"/>
              </a:rPr>
              <a:t>plant products such as grains, grain products, legumes, and vegetables</a:t>
            </a:r>
            <a:endParaRPr lang="en-US" sz="2400" dirty="0">
              <a:solidFill>
                <a:schemeClr val="bg1"/>
              </a:solidFill>
            </a:endParaRPr>
          </a:p>
        </p:txBody>
      </p:sp>
      <p:pic>
        <p:nvPicPr>
          <p:cNvPr id="5" name="Content Placeholder 4" descr="546c32f01b172bd94665ce82711e728d_cooked-vegetables-clipart-collection-plate-of-vegetables-clipart_1300-947.jpeg"/>
          <p:cNvPicPr>
            <a:picLocks noGrp="1" noChangeAspect="1"/>
          </p:cNvPicPr>
          <p:nvPr>
            <p:ph sz="quarter" idx="1"/>
          </p:nvPr>
        </p:nvPicPr>
        <p:blipFill>
          <a:blip r:embed="rId3" cstate="print"/>
          <a:stretch>
            <a:fillRect/>
          </a:stretch>
        </p:blipFill>
        <p:spPr>
          <a:xfrm rot="595476">
            <a:off x="6447964" y="1875940"/>
            <a:ext cx="2051653" cy="20516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banana-clipart-fruit-and-veg-12.jpg"/>
          <p:cNvPicPr>
            <a:picLocks noChangeAspect="1"/>
          </p:cNvPicPr>
          <p:nvPr/>
        </p:nvPicPr>
        <p:blipFill>
          <a:blip r:embed="rId4" cstate="print"/>
          <a:stretch>
            <a:fillRect/>
          </a:stretch>
        </p:blipFill>
        <p:spPr>
          <a:xfrm rot="20911545">
            <a:off x="6067564" y="4288046"/>
            <a:ext cx="2619361" cy="19645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descr="Cucumber-logo.png"/>
          <p:cNvPicPr>
            <a:picLocks noChangeAspect="1"/>
          </p:cNvPicPr>
          <p:nvPr/>
        </p:nvPicPr>
        <p:blipFill>
          <a:blip r:embed="rId5" cstate="print"/>
          <a:stretch>
            <a:fillRect/>
          </a:stretch>
        </p:blipFill>
        <p:spPr>
          <a:xfrm rot="19983775">
            <a:off x="4866253" y="1201873"/>
            <a:ext cx="1346019" cy="14282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descr="Lettuce_.jpg"/>
          <p:cNvPicPr>
            <a:picLocks noChangeAspect="1"/>
          </p:cNvPicPr>
          <p:nvPr/>
        </p:nvPicPr>
        <p:blipFill>
          <a:blip r:embed="rId6"/>
          <a:stretch>
            <a:fillRect/>
          </a:stretch>
        </p:blipFill>
        <p:spPr>
          <a:xfrm rot="1262438">
            <a:off x="2451525" y="2573252"/>
            <a:ext cx="1782684" cy="17559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descr="vegetable-clipart-cute-17.jpg"/>
          <p:cNvPicPr>
            <a:picLocks noChangeAspect="1"/>
          </p:cNvPicPr>
          <p:nvPr/>
        </p:nvPicPr>
        <p:blipFill>
          <a:blip r:embed="rId7"/>
          <a:stretch>
            <a:fillRect/>
          </a:stretch>
        </p:blipFill>
        <p:spPr>
          <a:xfrm>
            <a:off x="5273094" y="2929533"/>
            <a:ext cx="1214446" cy="11874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descr="vegetables-group.png"/>
          <p:cNvPicPr>
            <a:picLocks noChangeAspect="1"/>
          </p:cNvPicPr>
          <p:nvPr/>
        </p:nvPicPr>
        <p:blipFill>
          <a:blip r:embed="rId8"/>
          <a:stretch>
            <a:fillRect/>
          </a:stretch>
        </p:blipFill>
        <p:spPr>
          <a:xfrm rot="20221235">
            <a:off x="2890173" y="4525248"/>
            <a:ext cx="2428355" cy="1657352"/>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pic>
        <p:nvPicPr>
          <p:cNvPr id="12" name="Picture 11" descr="vegetable-clipart-pepper-11.jpg"/>
          <p:cNvPicPr>
            <a:picLocks noChangeAspect="1"/>
          </p:cNvPicPr>
          <p:nvPr/>
        </p:nvPicPr>
        <p:blipFill>
          <a:blip r:embed="rId9"/>
          <a:stretch>
            <a:fillRect/>
          </a:stretch>
        </p:blipFill>
        <p:spPr>
          <a:xfrm>
            <a:off x="2666519" y="1172295"/>
            <a:ext cx="1737637" cy="13001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2000"/>
                                        <p:tgtEl>
                                          <p:spTgt spid="3">
                                            <p:bg/>
                                          </p:spTgt>
                                        </p:tgtEl>
                                      </p:cBhvr>
                                    </p:animEffect>
                                  </p:childTnLst>
                                </p:cTn>
                              </p:par>
                            </p:childTnLst>
                          </p:cTn>
                        </p:par>
                        <p:par>
                          <p:cTn id="8" fill="hold">
                            <p:stCondLst>
                              <p:cond delay="2000"/>
                            </p:stCondLst>
                            <p:childTnLst>
                              <p:par>
                                <p:cTn id="9" presetID="22" presetClass="entr" presetSubtype="4"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down)">
                                      <p:cBhvr>
                                        <p:cTn id="11" dur="2000"/>
                                        <p:tgtEl>
                                          <p:spTgt spid="3">
                                            <p:txEl>
                                              <p:pRg st="0" end="0"/>
                                            </p:txEl>
                                          </p:spTgt>
                                        </p:tgtEl>
                                      </p:cBhvr>
                                    </p:animEffect>
                                  </p:childTnLst>
                                </p:cTn>
                              </p:par>
                            </p:childTnLst>
                          </p:cTn>
                        </p:par>
                        <p:par>
                          <p:cTn id="12" fill="hold">
                            <p:stCondLst>
                              <p:cond delay="4000"/>
                            </p:stCondLst>
                            <p:childTnLst>
                              <p:par>
                                <p:cTn id="13" presetID="22" presetClass="entr" presetSubtype="4"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par>
                          <p:cTn id="16" fill="hold">
                            <p:stCondLst>
                              <p:cond delay="4500"/>
                            </p:stCondLst>
                            <p:childTnLst>
                              <p:par>
                                <p:cTn id="17" presetID="2" presetClass="entr" presetSubtype="4"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par>
                          <p:cTn id="21" fill="hold">
                            <p:stCondLst>
                              <p:cond delay="5000"/>
                            </p:stCondLst>
                            <p:childTnLst>
                              <p:par>
                                <p:cTn id="22" presetID="10" presetClass="entr" presetSubtype="0"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2000"/>
                                        <p:tgtEl>
                                          <p:spTgt spid="9"/>
                                        </p:tgtEl>
                                      </p:cBhvr>
                                    </p:animEffect>
                                  </p:childTnLst>
                                </p:cTn>
                              </p:par>
                            </p:childTnLst>
                          </p:cTn>
                        </p:par>
                        <p:par>
                          <p:cTn id="25" fill="hold">
                            <p:stCondLst>
                              <p:cond delay="7000"/>
                            </p:stCondLst>
                            <p:childTnLst>
                              <p:par>
                                <p:cTn id="26" presetID="2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00"/>
                                        <p:tgtEl>
                                          <p:spTgt spid="8"/>
                                        </p:tgtEl>
                                      </p:cBhvr>
                                    </p:animEffect>
                                  </p:childTnLst>
                                </p:cTn>
                              </p:par>
                            </p:childTnLst>
                          </p:cTn>
                        </p:par>
                        <p:par>
                          <p:cTn id="29" fill="hold">
                            <p:stCondLst>
                              <p:cond delay="7500"/>
                            </p:stCondLst>
                            <p:childTnLst>
                              <p:par>
                                <p:cTn id="30" presetID="2" presetClass="entr" presetSubtype="4"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ppt_x"/>
                                          </p:val>
                                        </p:tav>
                                        <p:tav tm="100000">
                                          <p:val>
                                            <p:strVal val="#ppt_x"/>
                                          </p:val>
                                        </p:tav>
                                      </p:tavLst>
                                    </p:anim>
                                    <p:anim calcmode="lin" valueType="num">
                                      <p:cBhvr additive="base">
                                        <p:cTn id="33" dur="500" fill="hold"/>
                                        <p:tgtEl>
                                          <p:spTgt spid="5"/>
                                        </p:tgtEl>
                                        <p:attrNameLst>
                                          <p:attrName>ppt_y</p:attrName>
                                        </p:attrNameLst>
                                      </p:cBhvr>
                                      <p:tavLst>
                                        <p:tav tm="0">
                                          <p:val>
                                            <p:strVal val="1+#ppt_h/2"/>
                                          </p:val>
                                        </p:tav>
                                        <p:tav tm="100000">
                                          <p:val>
                                            <p:strVal val="#ppt_y"/>
                                          </p:val>
                                        </p:tav>
                                      </p:tavLst>
                                    </p:anim>
                                  </p:childTnLst>
                                </p:cTn>
                              </p:par>
                            </p:childTnLst>
                          </p:cTn>
                        </p:par>
                        <p:par>
                          <p:cTn id="34" fill="hold">
                            <p:stCondLst>
                              <p:cond delay="8000"/>
                            </p:stCondLst>
                            <p:childTnLst>
                              <p:par>
                                <p:cTn id="35" presetID="22" presetClass="entr" presetSubtype="4"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down)">
                                      <p:cBhvr>
                                        <p:cTn id="37" dur="500"/>
                                        <p:tgtEl>
                                          <p:spTgt spid="6"/>
                                        </p:tgtEl>
                                      </p:cBhvr>
                                    </p:animEffect>
                                  </p:childTnLst>
                                </p:cTn>
                              </p:par>
                            </p:childTnLst>
                          </p:cTn>
                        </p:par>
                        <p:par>
                          <p:cTn id="38" fill="hold">
                            <p:stCondLst>
                              <p:cond delay="8500"/>
                            </p:stCondLst>
                            <p:childTnLst>
                              <p:par>
                                <p:cTn id="39" presetID="10" presetClass="entr" presetSubtype="0" fill="hold"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7216138"/>
              </p:ext>
            </p:extLst>
          </p:nvPr>
        </p:nvGraphicFramePr>
        <p:xfrm>
          <a:off x="1187624" y="188640"/>
          <a:ext cx="6741392" cy="6529747"/>
        </p:xfrm>
        <a:graphic>
          <a:graphicData uri="http://schemas.openxmlformats.org/drawingml/2006/table">
            <a:tbl>
              <a:tblPr>
                <a:tableStyleId>{775DCB02-9BB8-47FD-8907-85C794F793BA}</a:tableStyleId>
              </a:tblPr>
              <a:tblGrid>
                <a:gridCol w="4651871"/>
                <a:gridCol w="2089521"/>
              </a:tblGrid>
              <a:tr h="333455">
                <a:tc gridSpan="2">
                  <a:txBody>
                    <a:bodyPr/>
                    <a:lstStyle/>
                    <a:p>
                      <a:pPr algn="ctr" fontAlgn="t"/>
                      <a:r>
                        <a:rPr lang="en-US" sz="2400" b="1" dirty="0">
                          <a:solidFill>
                            <a:schemeClr val="bg1"/>
                          </a:solidFill>
                          <a:effectLst/>
                        </a:rPr>
                        <a:t>Good sources of protein</a:t>
                      </a:r>
                      <a:endParaRPr lang="en-US" sz="2400" b="1" dirty="0">
                        <a:solidFill>
                          <a:schemeClr val="bg1"/>
                        </a:solidFill>
                        <a:effectLst/>
                        <a:latin typeface="Times New Roman" panose="02020603050405020304" pitchFamily="18" charset="0"/>
                        <a:cs typeface="Times New Roman" panose="02020603050405020304" pitchFamily="18" charset="0"/>
                      </a:endParaRPr>
                    </a:p>
                  </a:txBody>
                  <a:tcPr marL="32248" marR="32248" marT="32248" marB="322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a:tcPr>
                </a:tc>
                <a:tc hMerge="1">
                  <a:txBody>
                    <a:bodyPr/>
                    <a:lstStyle/>
                    <a:p>
                      <a:endParaRPr lang="en-US"/>
                    </a:p>
                  </a:txBody>
                  <a:tcPr/>
                </a:tc>
              </a:tr>
              <a:tr h="580969">
                <a:tc>
                  <a:txBody>
                    <a:bodyPr/>
                    <a:lstStyle/>
                    <a:p>
                      <a:pPr algn="ctr" fontAlgn="t"/>
                      <a:r>
                        <a:rPr lang="en-US" sz="2400" b="1" i="1" dirty="0" smtClean="0">
                          <a:solidFill>
                            <a:schemeClr val="bg1"/>
                          </a:solidFill>
                          <a:effectLst/>
                        </a:rPr>
                        <a:t>Food</a:t>
                      </a:r>
                    </a:p>
                    <a:p>
                      <a:pPr algn="ctr" fontAlgn="t"/>
                      <a:r>
                        <a:rPr lang="en-US" sz="2400" b="1" i="1" dirty="0" smtClean="0">
                          <a:solidFill>
                            <a:schemeClr val="bg1"/>
                          </a:solidFill>
                          <a:effectLst/>
                          <a:latin typeface="Times New Roman" panose="02020603050405020304" pitchFamily="18" charset="0"/>
                          <a:cs typeface="Times New Roman" panose="02020603050405020304" pitchFamily="18" charset="0"/>
                        </a:rPr>
                        <a:t>(1</a:t>
                      </a:r>
                      <a:r>
                        <a:rPr lang="en-US" sz="2400" b="1" i="1" baseline="0" dirty="0" smtClean="0">
                          <a:solidFill>
                            <a:schemeClr val="bg1"/>
                          </a:solidFill>
                          <a:effectLst/>
                          <a:latin typeface="Times New Roman" panose="02020603050405020304" pitchFamily="18" charset="0"/>
                          <a:cs typeface="Times New Roman" panose="02020603050405020304" pitchFamily="18" charset="0"/>
                        </a:rPr>
                        <a:t> ounce ≈ </a:t>
                      </a:r>
                      <a:r>
                        <a:rPr kumimoji="0" lang="en-US" sz="2400" b="0" i="1" kern="1200" dirty="0" smtClean="0">
                          <a:solidFill>
                            <a:schemeClr val="bg1"/>
                          </a:solidFill>
                          <a:effectLst/>
                          <a:latin typeface="Times New Roman" pitchFamily="18" charset="0"/>
                          <a:ea typeface="+mn-ea"/>
                          <a:cs typeface="Times New Roman" pitchFamily="18" charset="0"/>
                        </a:rPr>
                        <a:t>28 grams</a:t>
                      </a:r>
                      <a:r>
                        <a:rPr kumimoji="0" lang="en-US" sz="2400" b="0" i="0" kern="1200" dirty="0" smtClean="0">
                          <a:solidFill>
                            <a:schemeClr val="bg1"/>
                          </a:solidFill>
                          <a:effectLst/>
                          <a:latin typeface="+mn-lt"/>
                          <a:ea typeface="+mn-ea"/>
                          <a:cs typeface="+mn-cs"/>
                        </a:rPr>
                        <a:t>)</a:t>
                      </a:r>
                      <a:endParaRPr lang="en-US" sz="2400" b="1" i="1" dirty="0">
                        <a:solidFill>
                          <a:schemeClr val="bg1"/>
                        </a:solidFill>
                        <a:effectLst/>
                        <a:latin typeface="Times New Roman" panose="02020603050405020304" pitchFamily="18" charset="0"/>
                        <a:cs typeface="Times New Roman" panose="02020603050405020304" pitchFamily="18" charset="0"/>
                      </a:endParaRPr>
                    </a:p>
                  </a:txBody>
                  <a:tcPr marL="32248" marR="32248" marT="32248" marB="322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a:tcPr>
                </a:tc>
                <a:tc>
                  <a:txBody>
                    <a:bodyPr/>
                    <a:lstStyle/>
                    <a:p>
                      <a:pPr algn="ctr" fontAlgn="t"/>
                      <a:r>
                        <a:rPr lang="en-US" sz="2400" b="1" i="1" dirty="0">
                          <a:solidFill>
                            <a:schemeClr val="bg1"/>
                          </a:solidFill>
                          <a:effectLst/>
                        </a:rPr>
                        <a:t>Protein (grams)</a:t>
                      </a:r>
                      <a:endParaRPr lang="en-US" sz="2400" b="1" i="1" dirty="0">
                        <a:solidFill>
                          <a:schemeClr val="bg1"/>
                        </a:solidFill>
                        <a:effectLst/>
                        <a:latin typeface="Times New Roman" panose="02020603050405020304" pitchFamily="18" charset="0"/>
                        <a:cs typeface="Times New Roman" panose="02020603050405020304" pitchFamily="18" charset="0"/>
                      </a:endParaRPr>
                    </a:p>
                  </a:txBody>
                  <a:tcPr marL="32248" marR="32248" marT="32248" marB="322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a:tcPr>
                </a:tc>
              </a:tr>
              <a:tr h="828481">
                <a:tc>
                  <a:txBody>
                    <a:bodyPr/>
                    <a:lstStyle/>
                    <a:p>
                      <a:pPr fontAlgn="t"/>
                      <a:r>
                        <a:rPr lang="en-US" sz="2400" dirty="0">
                          <a:solidFill>
                            <a:schemeClr val="bg1"/>
                          </a:solidFill>
                          <a:effectLst/>
                        </a:rPr>
                        <a:t>3 ounces tuna, salmon, haddock, or trout</a:t>
                      </a:r>
                      <a:endParaRPr lang="en-US" sz="2400" b="1" dirty="0">
                        <a:solidFill>
                          <a:schemeClr val="bg1"/>
                        </a:solidFill>
                        <a:effectLst/>
                        <a:latin typeface="Times New Roman" panose="02020603050405020304" pitchFamily="18" charset="0"/>
                        <a:cs typeface="Times New Roman" panose="02020603050405020304" pitchFamily="18" charset="0"/>
                      </a:endParaRPr>
                    </a:p>
                  </a:txBody>
                  <a:tcPr marL="32248" marR="32248" marT="32248" marB="322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a:tcPr>
                </a:tc>
                <a:tc>
                  <a:txBody>
                    <a:bodyPr/>
                    <a:lstStyle/>
                    <a:p>
                      <a:pPr algn="ctr" fontAlgn="t"/>
                      <a:r>
                        <a:rPr lang="en-US" sz="2400" dirty="0">
                          <a:solidFill>
                            <a:schemeClr val="bg1"/>
                          </a:solidFill>
                          <a:effectLst/>
                        </a:rPr>
                        <a:t>21</a:t>
                      </a:r>
                      <a:endParaRPr lang="en-US" sz="2400" b="1" dirty="0">
                        <a:solidFill>
                          <a:schemeClr val="bg1"/>
                        </a:solidFill>
                        <a:effectLst/>
                        <a:latin typeface="Times New Roman" panose="02020603050405020304" pitchFamily="18" charset="0"/>
                        <a:cs typeface="Times New Roman" panose="02020603050405020304" pitchFamily="18" charset="0"/>
                      </a:endParaRPr>
                    </a:p>
                  </a:txBody>
                  <a:tcPr marL="32248" marR="32248" marT="32248" marB="322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a:tcPr>
                </a:tc>
              </a:tr>
              <a:tr h="580969">
                <a:tc>
                  <a:txBody>
                    <a:bodyPr/>
                    <a:lstStyle/>
                    <a:p>
                      <a:pPr fontAlgn="t"/>
                      <a:r>
                        <a:rPr lang="en-US" sz="2400" dirty="0">
                          <a:solidFill>
                            <a:schemeClr val="bg1"/>
                          </a:solidFill>
                          <a:effectLst/>
                        </a:rPr>
                        <a:t>3 ounces cooked turkey or chicken</a:t>
                      </a:r>
                      <a:endParaRPr lang="en-US" sz="2400" b="1" dirty="0">
                        <a:solidFill>
                          <a:schemeClr val="bg1"/>
                        </a:solidFill>
                        <a:effectLst/>
                        <a:latin typeface="Times New Roman" panose="02020603050405020304" pitchFamily="18" charset="0"/>
                        <a:cs typeface="Times New Roman" panose="02020603050405020304" pitchFamily="18" charset="0"/>
                      </a:endParaRPr>
                    </a:p>
                  </a:txBody>
                  <a:tcPr marL="32248" marR="32248" marT="32248" marB="322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a:tcPr>
                </a:tc>
                <a:tc>
                  <a:txBody>
                    <a:bodyPr/>
                    <a:lstStyle/>
                    <a:p>
                      <a:pPr algn="ctr" fontAlgn="t"/>
                      <a:r>
                        <a:rPr lang="en-US" sz="2400" dirty="0">
                          <a:solidFill>
                            <a:schemeClr val="bg1"/>
                          </a:solidFill>
                          <a:effectLst/>
                        </a:rPr>
                        <a:t>19</a:t>
                      </a:r>
                      <a:endParaRPr lang="en-US" sz="2400" b="1" dirty="0">
                        <a:solidFill>
                          <a:schemeClr val="bg1"/>
                        </a:solidFill>
                        <a:effectLst/>
                        <a:latin typeface="Times New Roman" panose="02020603050405020304" pitchFamily="18" charset="0"/>
                        <a:cs typeface="Times New Roman" panose="02020603050405020304" pitchFamily="18" charset="0"/>
                      </a:endParaRPr>
                    </a:p>
                  </a:txBody>
                  <a:tcPr marL="32248" marR="32248" marT="32248" marB="322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a:tcPr>
                </a:tc>
              </a:tr>
              <a:tr h="580969">
                <a:tc>
                  <a:txBody>
                    <a:bodyPr/>
                    <a:lstStyle/>
                    <a:p>
                      <a:pPr fontAlgn="t"/>
                      <a:r>
                        <a:rPr lang="en-US" sz="2400" dirty="0">
                          <a:solidFill>
                            <a:schemeClr val="bg1"/>
                          </a:solidFill>
                          <a:effectLst/>
                        </a:rPr>
                        <a:t>6 ounces plain Greek yogurt</a:t>
                      </a:r>
                      <a:endParaRPr lang="en-US" sz="2400" b="1" dirty="0">
                        <a:solidFill>
                          <a:schemeClr val="bg1"/>
                        </a:solidFill>
                        <a:effectLst/>
                        <a:latin typeface="Times New Roman" panose="02020603050405020304" pitchFamily="18" charset="0"/>
                        <a:cs typeface="Times New Roman" panose="02020603050405020304" pitchFamily="18" charset="0"/>
                      </a:endParaRPr>
                    </a:p>
                  </a:txBody>
                  <a:tcPr marL="32248" marR="32248" marT="32248" marB="322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a:tcPr>
                </a:tc>
                <a:tc>
                  <a:txBody>
                    <a:bodyPr/>
                    <a:lstStyle/>
                    <a:p>
                      <a:pPr algn="ctr" fontAlgn="t"/>
                      <a:r>
                        <a:rPr lang="en-US" sz="2400" dirty="0">
                          <a:solidFill>
                            <a:schemeClr val="bg1"/>
                          </a:solidFill>
                          <a:effectLst/>
                        </a:rPr>
                        <a:t>17</a:t>
                      </a:r>
                      <a:endParaRPr lang="en-US" sz="2400" b="1" dirty="0">
                        <a:solidFill>
                          <a:schemeClr val="bg1"/>
                        </a:solidFill>
                        <a:effectLst/>
                        <a:latin typeface="Times New Roman" panose="02020603050405020304" pitchFamily="18" charset="0"/>
                        <a:cs typeface="Times New Roman" panose="02020603050405020304" pitchFamily="18" charset="0"/>
                      </a:endParaRPr>
                    </a:p>
                  </a:txBody>
                  <a:tcPr marL="32248" marR="32248" marT="32248" marB="322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a:tcPr>
                </a:tc>
              </a:tr>
              <a:tr h="580969">
                <a:tc>
                  <a:txBody>
                    <a:bodyPr/>
                    <a:lstStyle/>
                    <a:p>
                      <a:pPr fontAlgn="t"/>
                      <a:r>
                        <a:rPr lang="en-US" sz="2400" dirty="0">
                          <a:solidFill>
                            <a:schemeClr val="bg1"/>
                          </a:solidFill>
                          <a:effectLst/>
                        </a:rPr>
                        <a:t>½ cup cottage cheese</a:t>
                      </a:r>
                      <a:endParaRPr lang="en-US" sz="2400" b="1" dirty="0">
                        <a:solidFill>
                          <a:schemeClr val="bg1"/>
                        </a:solidFill>
                        <a:effectLst/>
                        <a:latin typeface="Times New Roman" panose="02020603050405020304" pitchFamily="18" charset="0"/>
                        <a:cs typeface="Times New Roman" panose="02020603050405020304" pitchFamily="18" charset="0"/>
                      </a:endParaRPr>
                    </a:p>
                  </a:txBody>
                  <a:tcPr marL="32248" marR="32248" marT="32248" marB="322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a:tcPr>
                </a:tc>
                <a:tc>
                  <a:txBody>
                    <a:bodyPr/>
                    <a:lstStyle/>
                    <a:p>
                      <a:pPr algn="ctr" fontAlgn="t"/>
                      <a:r>
                        <a:rPr lang="en-US" sz="2400" dirty="0">
                          <a:solidFill>
                            <a:schemeClr val="bg1"/>
                          </a:solidFill>
                          <a:effectLst/>
                        </a:rPr>
                        <a:t>14</a:t>
                      </a:r>
                      <a:endParaRPr lang="en-US" sz="2400" b="1" dirty="0">
                        <a:solidFill>
                          <a:schemeClr val="bg1"/>
                        </a:solidFill>
                        <a:effectLst/>
                        <a:latin typeface="Times New Roman" panose="02020603050405020304" pitchFamily="18" charset="0"/>
                        <a:cs typeface="Times New Roman" panose="02020603050405020304" pitchFamily="18" charset="0"/>
                      </a:endParaRPr>
                    </a:p>
                  </a:txBody>
                  <a:tcPr marL="32248" marR="32248" marT="32248" marB="322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a:tcPr>
                </a:tc>
              </a:tr>
              <a:tr h="333455">
                <a:tc>
                  <a:txBody>
                    <a:bodyPr/>
                    <a:lstStyle/>
                    <a:p>
                      <a:pPr fontAlgn="t"/>
                      <a:r>
                        <a:rPr lang="en-US" sz="2400" dirty="0">
                          <a:solidFill>
                            <a:schemeClr val="bg1"/>
                          </a:solidFill>
                          <a:effectLst/>
                        </a:rPr>
                        <a:t>½ cup cooked beans</a:t>
                      </a:r>
                      <a:endParaRPr lang="en-US" sz="2400" b="1" dirty="0">
                        <a:solidFill>
                          <a:schemeClr val="bg1"/>
                        </a:solidFill>
                        <a:effectLst/>
                        <a:latin typeface="Times New Roman" panose="02020603050405020304" pitchFamily="18" charset="0"/>
                        <a:cs typeface="Times New Roman" panose="02020603050405020304" pitchFamily="18" charset="0"/>
                      </a:endParaRPr>
                    </a:p>
                  </a:txBody>
                  <a:tcPr marL="32248" marR="32248" marT="32248" marB="322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a:tcPr>
                </a:tc>
                <a:tc>
                  <a:txBody>
                    <a:bodyPr/>
                    <a:lstStyle/>
                    <a:p>
                      <a:pPr algn="ctr" fontAlgn="t"/>
                      <a:r>
                        <a:rPr lang="en-US" sz="2400" dirty="0">
                          <a:solidFill>
                            <a:schemeClr val="bg1"/>
                          </a:solidFill>
                          <a:effectLst/>
                        </a:rPr>
                        <a:t>8</a:t>
                      </a:r>
                      <a:endParaRPr lang="en-US" sz="2400" b="1" dirty="0">
                        <a:solidFill>
                          <a:schemeClr val="bg1"/>
                        </a:solidFill>
                        <a:effectLst/>
                        <a:latin typeface="Times New Roman" panose="02020603050405020304" pitchFamily="18" charset="0"/>
                        <a:cs typeface="Times New Roman" panose="02020603050405020304" pitchFamily="18" charset="0"/>
                      </a:endParaRPr>
                    </a:p>
                  </a:txBody>
                  <a:tcPr marL="32248" marR="32248" marT="32248" marB="322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a:tcPr>
                </a:tc>
              </a:tr>
              <a:tr h="333455">
                <a:tc>
                  <a:txBody>
                    <a:bodyPr/>
                    <a:lstStyle/>
                    <a:p>
                      <a:pPr fontAlgn="t"/>
                      <a:r>
                        <a:rPr lang="en-US" sz="2400" dirty="0">
                          <a:solidFill>
                            <a:schemeClr val="bg1"/>
                          </a:solidFill>
                          <a:effectLst/>
                        </a:rPr>
                        <a:t>1 cup of milk</a:t>
                      </a:r>
                      <a:endParaRPr lang="en-US" sz="2400" b="1" dirty="0">
                        <a:solidFill>
                          <a:schemeClr val="bg1"/>
                        </a:solidFill>
                        <a:effectLst/>
                        <a:latin typeface="Times New Roman" panose="02020603050405020304" pitchFamily="18" charset="0"/>
                        <a:cs typeface="Times New Roman" panose="02020603050405020304" pitchFamily="18" charset="0"/>
                      </a:endParaRPr>
                    </a:p>
                  </a:txBody>
                  <a:tcPr marL="32248" marR="32248" marT="32248" marB="322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a:tcPr>
                </a:tc>
                <a:tc>
                  <a:txBody>
                    <a:bodyPr/>
                    <a:lstStyle/>
                    <a:p>
                      <a:pPr algn="ctr" fontAlgn="t"/>
                      <a:r>
                        <a:rPr lang="en-US" sz="2400" dirty="0">
                          <a:solidFill>
                            <a:schemeClr val="bg1"/>
                          </a:solidFill>
                          <a:effectLst/>
                        </a:rPr>
                        <a:t>8</a:t>
                      </a:r>
                      <a:endParaRPr lang="en-US" sz="2400" b="1" dirty="0">
                        <a:solidFill>
                          <a:schemeClr val="bg1"/>
                        </a:solidFill>
                        <a:effectLst/>
                        <a:latin typeface="Times New Roman" panose="02020603050405020304" pitchFamily="18" charset="0"/>
                        <a:cs typeface="Times New Roman" panose="02020603050405020304" pitchFamily="18" charset="0"/>
                      </a:endParaRPr>
                    </a:p>
                  </a:txBody>
                  <a:tcPr marL="32248" marR="32248" marT="32248" marB="322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a:tcPr>
                </a:tc>
              </a:tr>
              <a:tr h="333455">
                <a:tc>
                  <a:txBody>
                    <a:bodyPr/>
                    <a:lstStyle/>
                    <a:p>
                      <a:pPr fontAlgn="t"/>
                      <a:r>
                        <a:rPr lang="en-US" sz="2400" dirty="0">
                          <a:solidFill>
                            <a:schemeClr val="bg1"/>
                          </a:solidFill>
                          <a:effectLst/>
                        </a:rPr>
                        <a:t>1 cup cooked pasta</a:t>
                      </a:r>
                      <a:endParaRPr lang="en-US" sz="2400" b="1" dirty="0">
                        <a:solidFill>
                          <a:schemeClr val="bg1"/>
                        </a:solidFill>
                        <a:effectLst/>
                        <a:latin typeface="Times New Roman" panose="02020603050405020304" pitchFamily="18" charset="0"/>
                        <a:cs typeface="Times New Roman" panose="02020603050405020304" pitchFamily="18" charset="0"/>
                      </a:endParaRPr>
                    </a:p>
                  </a:txBody>
                  <a:tcPr marL="32248" marR="32248" marT="32248" marB="322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a:tcPr>
                </a:tc>
                <a:tc>
                  <a:txBody>
                    <a:bodyPr/>
                    <a:lstStyle/>
                    <a:p>
                      <a:pPr algn="ctr" fontAlgn="t"/>
                      <a:r>
                        <a:rPr lang="en-US" sz="2400" dirty="0">
                          <a:solidFill>
                            <a:schemeClr val="bg1"/>
                          </a:solidFill>
                          <a:effectLst/>
                        </a:rPr>
                        <a:t>8</a:t>
                      </a:r>
                      <a:endParaRPr lang="en-US" sz="2400" b="1" dirty="0">
                        <a:solidFill>
                          <a:schemeClr val="bg1"/>
                        </a:solidFill>
                        <a:effectLst/>
                        <a:latin typeface="Times New Roman" panose="02020603050405020304" pitchFamily="18" charset="0"/>
                        <a:cs typeface="Times New Roman" panose="02020603050405020304" pitchFamily="18" charset="0"/>
                      </a:endParaRPr>
                    </a:p>
                  </a:txBody>
                  <a:tcPr marL="32248" marR="32248" marT="32248" marB="322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a:tcPr>
                </a:tc>
              </a:tr>
              <a:tr h="580969">
                <a:tc>
                  <a:txBody>
                    <a:bodyPr/>
                    <a:lstStyle/>
                    <a:p>
                      <a:pPr fontAlgn="t"/>
                      <a:r>
                        <a:rPr lang="en-US" sz="2400" dirty="0">
                          <a:solidFill>
                            <a:schemeClr val="bg1"/>
                          </a:solidFill>
                          <a:effectLst/>
                        </a:rPr>
                        <a:t>¼ cup or 1 ounce of nuts (all types)</a:t>
                      </a:r>
                      <a:endParaRPr lang="en-US" sz="2400" b="1" dirty="0">
                        <a:solidFill>
                          <a:schemeClr val="bg1"/>
                        </a:solidFill>
                        <a:effectLst/>
                        <a:latin typeface="Times New Roman" panose="02020603050405020304" pitchFamily="18" charset="0"/>
                        <a:cs typeface="Times New Roman" panose="02020603050405020304" pitchFamily="18" charset="0"/>
                      </a:endParaRPr>
                    </a:p>
                  </a:txBody>
                  <a:tcPr marL="32248" marR="32248" marT="32248" marB="322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a:tcPr>
                </a:tc>
                <a:tc>
                  <a:txBody>
                    <a:bodyPr/>
                    <a:lstStyle/>
                    <a:p>
                      <a:pPr algn="ctr" fontAlgn="t"/>
                      <a:r>
                        <a:rPr lang="en-US" sz="2400" dirty="0">
                          <a:solidFill>
                            <a:schemeClr val="bg1"/>
                          </a:solidFill>
                          <a:effectLst/>
                        </a:rPr>
                        <a:t>7</a:t>
                      </a:r>
                      <a:endParaRPr lang="en-US" sz="2400" b="1" dirty="0">
                        <a:solidFill>
                          <a:schemeClr val="bg1"/>
                        </a:solidFill>
                        <a:effectLst/>
                        <a:latin typeface="Times New Roman" panose="02020603050405020304" pitchFamily="18" charset="0"/>
                        <a:cs typeface="Times New Roman" panose="02020603050405020304" pitchFamily="18" charset="0"/>
                      </a:endParaRPr>
                    </a:p>
                  </a:txBody>
                  <a:tcPr marL="32248" marR="32248" marT="32248" marB="322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a:tcPr>
                </a:tc>
              </a:tr>
              <a:tr h="333455">
                <a:tc>
                  <a:txBody>
                    <a:bodyPr/>
                    <a:lstStyle/>
                    <a:p>
                      <a:pPr fontAlgn="t"/>
                      <a:r>
                        <a:rPr lang="en-US" sz="2400" dirty="0">
                          <a:solidFill>
                            <a:schemeClr val="bg1"/>
                          </a:solidFill>
                          <a:effectLst/>
                        </a:rPr>
                        <a:t>1 egg</a:t>
                      </a:r>
                      <a:endParaRPr lang="en-US" sz="2400" b="1" dirty="0">
                        <a:solidFill>
                          <a:schemeClr val="bg1"/>
                        </a:solidFill>
                        <a:effectLst/>
                        <a:latin typeface="Times New Roman" panose="02020603050405020304" pitchFamily="18" charset="0"/>
                        <a:cs typeface="Times New Roman" panose="02020603050405020304" pitchFamily="18" charset="0"/>
                      </a:endParaRPr>
                    </a:p>
                  </a:txBody>
                  <a:tcPr marL="32248" marR="32248" marT="32248" marB="322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a:tcPr>
                </a:tc>
                <a:tc>
                  <a:txBody>
                    <a:bodyPr/>
                    <a:lstStyle/>
                    <a:p>
                      <a:pPr algn="ctr" fontAlgn="t"/>
                      <a:r>
                        <a:rPr lang="en-US" sz="2400" dirty="0">
                          <a:solidFill>
                            <a:schemeClr val="bg1"/>
                          </a:solidFill>
                          <a:effectLst/>
                        </a:rPr>
                        <a:t>6</a:t>
                      </a:r>
                      <a:endParaRPr lang="en-US" sz="2400" b="1" dirty="0">
                        <a:solidFill>
                          <a:schemeClr val="bg1"/>
                        </a:solidFill>
                        <a:effectLst/>
                        <a:latin typeface="Times New Roman" panose="02020603050405020304" pitchFamily="18" charset="0"/>
                        <a:cs typeface="Times New Roman" panose="02020603050405020304" pitchFamily="18" charset="0"/>
                      </a:endParaRPr>
                    </a:p>
                  </a:txBody>
                  <a:tcPr marL="32248" marR="32248" marT="32248" marB="3224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5400000" scaled="1"/>
                      <a:tileRect/>
                    </a:gradFill>
                  </a:tcPr>
                </a:tc>
              </a:tr>
            </a:tbl>
          </a:graphicData>
        </a:graphic>
      </p:graphicFrame>
    </p:spTree>
    <p:extLst>
      <p:ext uri="{BB962C8B-B14F-4D97-AF65-F5344CB8AC3E}">
        <p14:creationId xmlns:p14="http://schemas.microsoft.com/office/powerpoint/2010/main" val="207628449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6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512" y="620688"/>
            <a:ext cx="8784976" cy="4594262"/>
          </a:xfrm>
        </p:spPr>
        <p:txBody>
          <a:bodyPr>
            <a:normAutofit fontScale="90000"/>
          </a:bodyPr>
          <a:lstStyle/>
          <a:p>
            <a:r>
              <a:rPr lang="ro-RO" sz="2800" b="1" i="1" dirty="0" smtClean="0">
                <a:solidFill>
                  <a:srgbClr val="006600"/>
                </a:solidFill>
                <a:latin typeface="Times New Roman" panose="02020603050405020304" pitchFamily="18" charset="0"/>
                <a:cs typeface="Times New Roman" panose="02020603050405020304" pitchFamily="18" charset="0"/>
              </a:rPr>
              <a:t>              </a:t>
            </a:r>
            <a:r>
              <a:rPr lang="en-US" sz="2800" b="1" i="1" dirty="0" smtClean="0">
                <a:solidFill>
                  <a:srgbClr val="006600"/>
                </a:solidFill>
                <a:latin typeface="Times New Roman" panose="02020603050405020304" pitchFamily="18" charset="0"/>
                <a:cs typeface="Times New Roman" panose="02020603050405020304" pitchFamily="18" charset="0"/>
              </a:rPr>
              <a:t>     </a:t>
            </a:r>
            <a:r>
              <a:rPr lang="ro-RO" sz="2800" b="1" i="1" dirty="0" smtClean="0">
                <a:solidFill>
                  <a:srgbClr val="006600"/>
                </a:solidFill>
                <a:latin typeface="Times New Roman" panose="02020603050405020304" pitchFamily="18" charset="0"/>
                <a:cs typeface="Times New Roman" panose="02020603050405020304" pitchFamily="18" charset="0"/>
              </a:rPr>
              <a:t> </a:t>
            </a:r>
            <a:r>
              <a:rPr lang="en-US" sz="3600" b="1" i="1" u="sng" dirty="0" smtClean="0">
                <a:solidFill>
                  <a:srgbClr val="006600"/>
                </a:solidFill>
                <a:latin typeface="Times New Roman" panose="02020603050405020304" pitchFamily="18" charset="0"/>
                <a:cs typeface="Times New Roman" panose="02020603050405020304" pitchFamily="18" charset="0"/>
              </a:rPr>
              <a:t>Protein Quality and Protein Intake </a:t>
            </a:r>
            <a:br>
              <a:rPr lang="en-US" sz="3600" b="1" i="1" u="sng" dirty="0" smtClean="0">
                <a:solidFill>
                  <a:srgbClr val="006600"/>
                </a:solidFill>
                <a:latin typeface="Times New Roman" panose="02020603050405020304" pitchFamily="18" charset="0"/>
                <a:cs typeface="Times New Roman" panose="02020603050405020304" pitchFamily="18" charset="0"/>
              </a:rPr>
            </a:br>
            <a:r>
              <a:rPr lang="en-US" sz="2800" b="1" dirty="0" smtClean="0">
                <a:solidFill>
                  <a:srgbClr val="006600"/>
                </a:solidFill>
                <a:latin typeface="Times New Roman" panose="02020603050405020304" pitchFamily="18" charset="0"/>
                <a:cs typeface="Times New Roman" panose="02020603050405020304" pitchFamily="18" charset="0"/>
              </a:rPr>
              <a:t/>
            </a:r>
            <a:br>
              <a:rPr lang="en-US" sz="2800" b="1" dirty="0" smtClean="0">
                <a:solidFill>
                  <a:srgbClr val="006600"/>
                </a:solidFill>
                <a:latin typeface="Times New Roman" panose="02020603050405020304" pitchFamily="18" charset="0"/>
                <a:cs typeface="Times New Roman" panose="02020603050405020304" pitchFamily="18" charset="0"/>
              </a:rPr>
            </a:br>
            <a:r>
              <a:rPr lang="en-US" sz="2800" b="1" dirty="0" smtClean="0">
                <a:solidFill>
                  <a:srgbClr val="006600"/>
                </a:solidFill>
                <a:latin typeface="Times New Roman" panose="02020603050405020304" pitchFamily="18" charset="0"/>
                <a:cs typeface="Times New Roman" panose="02020603050405020304" pitchFamily="18" charset="0"/>
              </a:rPr>
              <a:t/>
            </a:r>
            <a:br>
              <a:rPr lang="en-US" sz="2800" b="1" dirty="0" smtClean="0">
                <a:solidFill>
                  <a:srgbClr val="006600"/>
                </a:solidFill>
                <a:latin typeface="Times New Roman" panose="02020603050405020304" pitchFamily="18" charset="0"/>
                <a:cs typeface="Times New Roman" panose="02020603050405020304" pitchFamily="18" charset="0"/>
              </a:rPr>
            </a:br>
            <a:r>
              <a:rPr lang="ro-RO" sz="2400" b="1" dirty="0" smtClean="0">
                <a:solidFill>
                  <a:srgbClr val="006600"/>
                </a:solidFill>
                <a:latin typeface="Times New Roman" panose="02020603050405020304" pitchFamily="18" charset="0"/>
                <a:cs typeface="Times New Roman" panose="02020603050405020304" pitchFamily="18" charset="0"/>
              </a:rPr>
              <a:t/>
            </a:r>
            <a:br>
              <a:rPr lang="ro-RO" sz="2400" b="1" dirty="0" smtClean="0">
                <a:solidFill>
                  <a:srgbClr val="006600"/>
                </a:solidFill>
                <a:latin typeface="Times New Roman" panose="02020603050405020304" pitchFamily="18" charset="0"/>
                <a:cs typeface="Times New Roman" panose="02020603050405020304" pitchFamily="18" charset="0"/>
              </a:rPr>
            </a:br>
            <a:r>
              <a:rPr lang="ro-RO" sz="2400" b="1" dirty="0" smtClean="0">
                <a:solidFill>
                  <a:srgbClr val="006600"/>
                </a:solidFill>
                <a:latin typeface="Times New Roman" panose="02020603050405020304" pitchFamily="18" charset="0"/>
                <a:cs typeface="Times New Roman" panose="02020603050405020304" pitchFamily="18" charset="0"/>
              </a:rPr>
              <a:t>	</a:t>
            </a:r>
            <a:r>
              <a:rPr lang="en-US" sz="3100" b="1" dirty="0" smtClean="0">
                <a:solidFill>
                  <a:srgbClr val="006600"/>
                </a:solidFill>
                <a:latin typeface="Times New Roman" panose="02020603050405020304" pitchFamily="18" charset="0"/>
                <a:cs typeface="Times New Roman" panose="02020603050405020304" pitchFamily="18" charset="0"/>
              </a:rPr>
              <a:t>Dietary protein is required by humans because it contributes to the body’s supply of indispensable amino acids and to its supply of nitrogen for the synthesis of the dispensable amino acids. </a:t>
            </a:r>
            <a:r>
              <a:rPr lang="ro-RO" sz="3100" b="1" dirty="0" smtClean="0">
                <a:solidFill>
                  <a:srgbClr val="006600"/>
                </a:solidFill>
                <a:latin typeface="Times New Roman" panose="02020603050405020304" pitchFamily="18" charset="0"/>
                <a:cs typeface="Times New Roman" panose="02020603050405020304" pitchFamily="18" charset="0"/>
              </a:rPr>
              <a:t/>
            </a:r>
            <a:br>
              <a:rPr lang="ro-RO" sz="3100" b="1" dirty="0" smtClean="0">
                <a:solidFill>
                  <a:srgbClr val="006600"/>
                </a:solidFill>
                <a:latin typeface="Times New Roman" panose="02020603050405020304" pitchFamily="18" charset="0"/>
                <a:cs typeface="Times New Roman" panose="02020603050405020304" pitchFamily="18" charset="0"/>
              </a:rPr>
            </a:br>
            <a:r>
              <a:rPr lang="ro-RO" sz="2400" b="1" dirty="0" smtClean="0">
                <a:solidFill>
                  <a:srgbClr val="006600"/>
                </a:solidFill>
                <a:latin typeface="Times New Roman" panose="02020603050405020304" pitchFamily="18" charset="0"/>
                <a:cs typeface="Times New Roman" panose="02020603050405020304" pitchFamily="18" charset="0"/>
              </a:rPr>
              <a:t/>
            </a:r>
            <a:br>
              <a:rPr lang="ro-RO" sz="2400" b="1" dirty="0" smtClean="0">
                <a:solidFill>
                  <a:srgbClr val="006600"/>
                </a:solidFill>
                <a:latin typeface="Times New Roman" panose="02020603050405020304" pitchFamily="18" charset="0"/>
                <a:cs typeface="Times New Roman" panose="02020603050405020304" pitchFamily="18" charset="0"/>
              </a:rPr>
            </a:br>
            <a:r>
              <a:rPr lang="ro-RO" sz="2400" b="1" dirty="0" smtClean="0">
                <a:solidFill>
                  <a:srgbClr val="006600"/>
                </a:solidFill>
                <a:latin typeface="Times New Roman" panose="02020603050405020304" pitchFamily="18" charset="0"/>
                <a:cs typeface="Times New Roman" panose="02020603050405020304" pitchFamily="18" charset="0"/>
              </a:rPr>
              <a:t/>
            </a:r>
            <a:br>
              <a:rPr lang="ro-RO" sz="2400" b="1" dirty="0" smtClean="0">
                <a:solidFill>
                  <a:srgbClr val="006600"/>
                </a:solidFill>
                <a:latin typeface="Times New Roman" panose="02020603050405020304" pitchFamily="18" charset="0"/>
                <a:cs typeface="Times New Roman" panose="02020603050405020304" pitchFamily="18" charset="0"/>
              </a:rPr>
            </a:br>
            <a:r>
              <a:rPr lang="ro-RO" sz="2400" b="1" dirty="0" smtClean="0">
                <a:solidFill>
                  <a:srgbClr val="006600"/>
                </a:solidFill>
                <a:latin typeface="Times New Roman" panose="02020603050405020304" pitchFamily="18" charset="0"/>
                <a:cs typeface="Times New Roman" panose="02020603050405020304" pitchFamily="18" charset="0"/>
              </a:rPr>
              <a:t/>
            </a:r>
            <a:br>
              <a:rPr lang="ro-RO" sz="2400" b="1" dirty="0" smtClean="0">
                <a:solidFill>
                  <a:srgbClr val="006600"/>
                </a:solidFill>
                <a:latin typeface="Times New Roman" panose="02020603050405020304" pitchFamily="18" charset="0"/>
                <a:cs typeface="Times New Roman" panose="02020603050405020304" pitchFamily="18" charset="0"/>
              </a:rPr>
            </a:br>
            <a:r>
              <a:rPr lang="ro-RO" sz="2400" b="1" dirty="0" smtClean="0">
                <a:solidFill>
                  <a:srgbClr val="006600"/>
                </a:solidFill>
                <a:latin typeface="Times New Roman" panose="02020603050405020304" pitchFamily="18" charset="0"/>
                <a:cs typeface="Times New Roman" panose="02020603050405020304" pitchFamily="18" charset="0"/>
              </a:rPr>
              <a:t/>
            </a:r>
            <a:br>
              <a:rPr lang="ro-RO" sz="2400" b="1" dirty="0" smtClean="0">
                <a:solidFill>
                  <a:srgbClr val="006600"/>
                </a:solidFill>
                <a:latin typeface="Times New Roman" panose="02020603050405020304" pitchFamily="18" charset="0"/>
                <a:cs typeface="Times New Roman" panose="02020603050405020304" pitchFamily="18" charset="0"/>
              </a:rPr>
            </a:br>
            <a:r>
              <a:rPr lang="ro-RO" sz="2400" b="1" dirty="0" smtClean="0">
                <a:solidFill>
                  <a:srgbClr val="006600"/>
                </a:solidFill>
                <a:latin typeface="Times New Roman" panose="02020603050405020304" pitchFamily="18" charset="0"/>
                <a:cs typeface="Times New Roman" panose="02020603050405020304" pitchFamily="18" charset="0"/>
              </a:rPr>
              <a:t>	</a:t>
            </a:r>
            <a:endParaRPr lang="en-US" sz="2400" b="1" dirty="0">
              <a:solidFill>
                <a:srgbClr val="006600"/>
              </a:solidFill>
              <a:latin typeface="Times New Roman" panose="02020603050405020304" pitchFamily="18" charset="0"/>
              <a:cs typeface="Times New Roman" panose="02020603050405020304" pitchFamily="18" charset="0"/>
            </a:endParaRPr>
          </a:p>
        </p:txBody>
      </p:sp>
      <p:pic>
        <p:nvPicPr>
          <p:cNvPr id="3" name="Picture 2" descr="maxresdefault.jpg"/>
          <p:cNvPicPr>
            <a:picLocks noChangeAspect="1"/>
          </p:cNvPicPr>
          <p:nvPr/>
        </p:nvPicPr>
        <p:blipFill>
          <a:blip r:embed="rId3" cstate="print"/>
          <a:srcRect l="1562" r="2343" b="1389"/>
          <a:stretch>
            <a:fillRect/>
          </a:stretch>
        </p:blipFill>
        <p:spPr>
          <a:xfrm rot="1241121">
            <a:off x="4878391" y="4104239"/>
            <a:ext cx="3361914" cy="19406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38635892"/>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0" fill="hold"/>
                                        <p:tgtEl>
                                          <p:spTgt spid="3"/>
                                        </p:tgtEl>
                                        <p:attrNameLst>
                                          <p:attrName>ppt_x</p:attrName>
                                        </p:attrNameLst>
                                      </p:cBhvr>
                                      <p:tavLst>
                                        <p:tav tm="0">
                                          <p:val>
                                            <p:strVal val="#ppt_x"/>
                                          </p:val>
                                        </p:tav>
                                        <p:tav tm="100000">
                                          <p:val>
                                            <p:strVal val="#ppt_x"/>
                                          </p:val>
                                        </p:tav>
                                      </p:tavLst>
                                    </p:anim>
                                    <p:anim calcmode="lin" valueType="num">
                                      <p:cBhvr additive="base">
                                        <p:cTn id="8" dur="30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3000"/>
                            </p:stCondLst>
                            <p:childTnLst>
                              <p:par>
                                <p:cTn id="10" presetID="10" presetClass="entr" presetSubtype="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29E2A"/>
            </a:gs>
            <a:gs pos="25000">
              <a:schemeClr val="bg1"/>
            </a:gs>
            <a:gs pos="75000">
              <a:srgbClr val="329E2A"/>
            </a:gs>
            <a:gs pos="100000">
              <a:srgbClr val="329E2A"/>
            </a:gs>
          </a:gsLst>
          <a:lin ang="5400000" scaled="1"/>
          <a:tileRect/>
        </a:gradFill>
        <a:effectLst/>
      </p:bgPr>
    </p:bg>
    <p:spTree>
      <p:nvGrpSpPr>
        <p:cNvPr id="1" name=""/>
        <p:cNvGrpSpPr/>
        <p:nvPr/>
      </p:nvGrpSpPr>
      <p:grpSpPr>
        <a:xfrm>
          <a:off x="0" y="0"/>
          <a:ext cx="0" cy="0"/>
          <a:chOff x="0" y="0"/>
          <a:chExt cx="0" cy="0"/>
        </a:xfrm>
      </p:grpSpPr>
      <p:sp>
        <p:nvSpPr>
          <p:cNvPr id="2" name="TextBox 1"/>
          <p:cNvSpPr txBox="1"/>
          <p:nvPr/>
        </p:nvSpPr>
        <p:spPr>
          <a:xfrm>
            <a:off x="285720" y="1484784"/>
            <a:ext cx="5429288" cy="2677656"/>
          </a:xfrm>
          <a:prstGeom prst="rect">
            <a:avLst/>
          </a:prstGeom>
          <a:noFill/>
        </p:spPr>
        <p:txBody>
          <a:bodyPr wrap="square" rtlCol="0">
            <a:spAutoFit/>
          </a:bodyPr>
          <a:lstStyle/>
          <a:p>
            <a:r>
              <a:rPr lang="en-US" sz="2400" b="1" dirty="0" smtClean="0">
                <a:solidFill>
                  <a:srgbClr val="006600"/>
                </a:solidFill>
                <a:latin typeface="Times New Roman" panose="02020603050405020304" pitchFamily="18" charset="0"/>
                <a:cs typeface="Times New Roman" panose="02020603050405020304" pitchFamily="18" charset="0"/>
              </a:rPr>
              <a:t>1. </a:t>
            </a:r>
            <a:r>
              <a:rPr lang="en-US" sz="2400" b="1" dirty="0">
                <a:solidFill>
                  <a:srgbClr val="006600"/>
                </a:solidFill>
                <a:latin typeface="Times New Roman" panose="02020603050405020304" pitchFamily="18" charset="0"/>
                <a:cs typeface="Times New Roman" panose="02020603050405020304" pitchFamily="18" charset="0"/>
              </a:rPr>
              <a:t>H</a:t>
            </a:r>
            <a:r>
              <a:rPr lang="en-US" sz="2400" b="1" dirty="0" smtClean="0">
                <a:solidFill>
                  <a:srgbClr val="006600"/>
                </a:solidFill>
                <a:latin typeface="Times New Roman" panose="02020603050405020304" pitchFamily="18" charset="0"/>
                <a:cs typeface="Times New Roman" panose="02020603050405020304" pitchFamily="18" charset="0"/>
              </a:rPr>
              <a:t>igh-quality or complete proteins </a:t>
            </a:r>
            <a:r>
              <a:rPr lang="ro-RO" sz="2400" dirty="0" smtClean="0">
                <a:solidFill>
                  <a:srgbClr val="006600"/>
                </a:solidFill>
                <a:latin typeface="Times New Roman" panose="02020603050405020304" pitchFamily="18" charset="0"/>
                <a:cs typeface="Times New Roman" panose="02020603050405020304" pitchFamily="18" charset="0"/>
              </a:rPr>
              <a:t>- </a:t>
            </a:r>
            <a:r>
              <a:rPr lang="en-US" sz="2400" dirty="0" smtClean="0">
                <a:solidFill>
                  <a:srgbClr val="006600"/>
                </a:solidFill>
                <a:latin typeface="Times New Roman" panose="02020603050405020304" pitchFamily="18" charset="0"/>
                <a:cs typeface="Times New Roman" panose="02020603050405020304" pitchFamily="18" charset="0"/>
              </a:rPr>
              <a:t>contains all the indispensable amino acids in the approximate amounts needed by humans</a:t>
            </a:r>
            <a:r>
              <a:rPr lang="ro-RO" sz="2400" dirty="0" smtClean="0">
                <a:solidFill>
                  <a:srgbClr val="006600"/>
                </a:solidFill>
                <a:latin typeface="Times New Roman" panose="02020603050405020304" pitchFamily="18" charset="0"/>
                <a:cs typeface="Times New Roman" panose="02020603050405020304" pitchFamily="18" charset="0"/>
              </a:rPr>
              <a:t>; s</a:t>
            </a:r>
            <a:r>
              <a:rPr lang="en-US" sz="2400" dirty="0" err="1" smtClean="0">
                <a:solidFill>
                  <a:srgbClr val="006600"/>
                </a:solidFill>
                <a:latin typeface="Times New Roman" panose="02020603050405020304" pitchFamily="18" charset="0"/>
                <a:cs typeface="Times New Roman" panose="02020603050405020304" pitchFamily="18" charset="0"/>
              </a:rPr>
              <a:t>ources</a:t>
            </a:r>
            <a:r>
              <a:rPr lang="en-US" sz="2400" dirty="0" smtClean="0">
                <a:solidFill>
                  <a:srgbClr val="006600"/>
                </a:solidFill>
                <a:latin typeface="Times New Roman" panose="02020603050405020304" pitchFamily="18" charset="0"/>
                <a:cs typeface="Times New Roman" panose="02020603050405020304" pitchFamily="18" charset="0"/>
              </a:rPr>
              <a:t> of complete proteins are mostly foods of animal origin such as milk, yogurt, cheese, eggs, meat, fish, and poultry. </a:t>
            </a:r>
            <a:endParaRPr lang="en-US" sz="2000" dirty="0">
              <a:solidFill>
                <a:srgbClr val="006600"/>
              </a:solidFill>
            </a:endParaRPr>
          </a:p>
        </p:txBody>
      </p:sp>
      <p:sp>
        <p:nvSpPr>
          <p:cNvPr id="3" name="Title 2"/>
          <p:cNvSpPr>
            <a:spLocks noGrp="1"/>
          </p:cNvSpPr>
          <p:nvPr>
            <p:ph type="title"/>
          </p:nvPr>
        </p:nvSpPr>
        <p:spPr>
          <a:xfrm>
            <a:off x="214282" y="228600"/>
            <a:ext cx="8551766" cy="990600"/>
          </a:xfrm>
        </p:spPr>
        <p:txBody>
          <a:bodyPr>
            <a:noAutofit/>
          </a:bodyPr>
          <a:lstStyle/>
          <a:p>
            <a:pPr algn="ctr"/>
            <a:r>
              <a:rPr lang="en-US" sz="3200" b="1" dirty="0" smtClean="0">
                <a:solidFill>
                  <a:srgbClr val="00B050"/>
                </a:solidFill>
                <a:latin typeface="Times New Roman" panose="02020603050405020304" pitchFamily="18" charset="0"/>
                <a:cs typeface="Times New Roman" panose="02020603050405020304" pitchFamily="18" charset="0"/>
              </a:rPr>
              <a:t> </a:t>
            </a:r>
            <a:r>
              <a:rPr lang="en-US" sz="3200" b="1" dirty="0" smtClean="0">
                <a:solidFill>
                  <a:srgbClr val="006600"/>
                </a:solidFill>
                <a:latin typeface="Times New Roman" panose="02020603050405020304" pitchFamily="18" charset="0"/>
                <a:cs typeface="Times New Roman" panose="02020603050405020304" pitchFamily="18" charset="0"/>
              </a:rPr>
              <a:t>Protein-containing foods can be divided into two categories: </a:t>
            </a:r>
            <a:endParaRPr lang="en-US" sz="3200" dirty="0">
              <a:solidFill>
                <a:srgbClr val="006600"/>
              </a:solidFill>
            </a:endParaRPr>
          </a:p>
        </p:txBody>
      </p:sp>
      <p:pic>
        <p:nvPicPr>
          <p:cNvPr id="5" name="Picture 4" descr="complete_proteins_infographic.jpg"/>
          <p:cNvPicPr>
            <a:picLocks noChangeAspect="1"/>
          </p:cNvPicPr>
          <p:nvPr/>
        </p:nvPicPr>
        <p:blipFill>
          <a:blip r:embed="rId2"/>
          <a:stretch>
            <a:fillRect/>
          </a:stretch>
        </p:blipFill>
        <p:spPr>
          <a:xfrm>
            <a:off x="5931033" y="1571612"/>
            <a:ext cx="3212967" cy="49399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complete-protein.jpg"/>
          <p:cNvPicPr>
            <a:picLocks noChangeAspect="1"/>
          </p:cNvPicPr>
          <p:nvPr/>
        </p:nvPicPr>
        <p:blipFill>
          <a:blip r:embed="rId3"/>
          <a:srcRect r="-419" b="24999"/>
          <a:stretch>
            <a:fillRect/>
          </a:stretch>
        </p:blipFill>
        <p:spPr>
          <a:xfrm>
            <a:off x="126046" y="4162440"/>
            <a:ext cx="5786446" cy="25717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2000"/>
                                        <p:tgtEl>
                                          <p:spTgt spid="3"/>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2000"/>
                                        <p:tgtEl>
                                          <p:spTgt spid="2">
                                            <p:txEl>
                                              <p:pRg st="0" end="0"/>
                                            </p:txEl>
                                          </p:spTgt>
                                        </p:tgtEl>
                                      </p:cBhvr>
                                    </p:animEffect>
                                  </p:childTnLst>
                                </p:cTn>
                              </p:par>
                            </p:childTnLst>
                          </p:cTn>
                        </p:par>
                        <p:par>
                          <p:cTn id="12" fill="hold">
                            <p:stCondLst>
                              <p:cond delay="4000"/>
                            </p:stCondLst>
                            <p:childTnLst>
                              <p:par>
                                <p:cTn id="13" presetID="2" presetClass="entr" presetSubtype="4"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2000" fill="hold"/>
                                        <p:tgtEl>
                                          <p:spTgt spid="5"/>
                                        </p:tgtEl>
                                        <p:attrNameLst>
                                          <p:attrName>ppt_x</p:attrName>
                                        </p:attrNameLst>
                                      </p:cBhvr>
                                      <p:tavLst>
                                        <p:tav tm="0">
                                          <p:val>
                                            <p:strVal val="#ppt_x"/>
                                          </p:val>
                                        </p:tav>
                                        <p:tav tm="100000">
                                          <p:val>
                                            <p:strVal val="#ppt_x"/>
                                          </p:val>
                                        </p:tav>
                                      </p:tavLst>
                                    </p:anim>
                                    <p:anim calcmode="lin" valueType="num">
                                      <p:cBhvr additive="base">
                                        <p:cTn id="16" dur="20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2000" fill="hold"/>
                                        <p:tgtEl>
                                          <p:spTgt spid="6"/>
                                        </p:tgtEl>
                                        <p:attrNameLst>
                                          <p:attrName>ppt_x</p:attrName>
                                        </p:attrNameLst>
                                      </p:cBhvr>
                                      <p:tavLst>
                                        <p:tav tm="0">
                                          <p:val>
                                            <p:strVal val="#ppt_x"/>
                                          </p:val>
                                        </p:tav>
                                        <p:tav tm="100000">
                                          <p:val>
                                            <p:strVal val="#ppt_x"/>
                                          </p:val>
                                        </p:tav>
                                      </p:tavLst>
                                    </p:anim>
                                    <p:anim calcmode="lin" valueType="num">
                                      <p:cBhvr additive="base">
                                        <p:cTn id="20"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29E2A"/>
            </a:gs>
            <a:gs pos="25000">
              <a:schemeClr val="bg1"/>
            </a:gs>
            <a:gs pos="75000">
              <a:srgbClr val="329E2A"/>
            </a:gs>
            <a:gs pos="100000">
              <a:srgbClr val="329E2A"/>
            </a:gs>
          </a:gsLst>
          <a:lin ang="2700000" scaled="1"/>
          <a:tileRect/>
        </a:gradFill>
        <a:effectLst/>
      </p:bgPr>
    </p:bg>
    <p:spTree>
      <p:nvGrpSpPr>
        <p:cNvPr id="1" name=""/>
        <p:cNvGrpSpPr/>
        <p:nvPr/>
      </p:nvGrpSpPr>
      <p:grpSpPr>
        <a:xfrm>
          <a:off x="0" y="0"/>
          <a:ext cx="0" cy="0"/>
          <a:chOff x="0" y="0"/>
          <a:chExt cx="0" cy="0"/>
        </a:xfrm>
      </p:grpSpPr>
      <p:sp>
        <p:nvSpPr>
          <p:cNvPr id="2" name="TextBox 1"/>
          <p:cNvSpPr txBox="1"/>
          <p:nvPr/>
        </p:nvSpPr>
        <p:spPr>
          <a:xfrm>
            <a:off x="418663" y="1556792"/>
            <a:ext cx="8501122" cy="1569660"/>
          </a:xfrm>
          <a:prstGeom prst="rect">
            <a:avLst/>
          </a:prstGeom>
          <a:noFill/>
        </p:spPr>
        <p:txBody>
          <a:bodyPr wrap="square" rtlCol="0">
            <a:spAutoFit/>
          </a:bodyPr>
          <a:lstStyle/>
          <a:p>
            <a:r>
              <a:rPr lang="en-US" sz="2400" b="1" dirty="0" smtClean="0">
                <a:solidFill>
                  <a:srgbClr val="006600"/>
                </a:solidFill>
                <a:latin typeface="Times New Roman" panose="02020603050405020304" pitchFamily="18" charset="0"/>
                <a:cs typeface="Times New Roman" panose="02020603050405020304" pitchFamily="18" charset="0"/>
              </a:rPr>
              <a:t>2. Incomplete proteins or low-quality proteins</a:t>
            </a:r>
            <a:r>
              <a:rPr lang="en-US" sz="2400" dirty="0" smtClean="0">
                <a:solidFill>
                  <a:srgbClr val="006600"/>
                </a:solidFill>
                <a:latin typeface="Times New Roman" panose="02020603050405020304" pitchFamily="18" charset="0"/>
                <a:cs typeface="Times New Roman" panose="02020603050405020304" pitchFamily="18" charset="0"/>
              </a:rPr>
              <a:t> are derived from plant foods such as legumes, vegetables, cereals, and grain products</a:t>
            </a:r>
            <a:r>
              <a:rPr lang="ro-RO" sz="2400" dirty="0" smtClean="0">
                <a:solidFill>
                  <a:srgbClr val="006600"/>
                </a:solidFill>
                <a:latin typeface="Times New Roman" panose="02020603050405020304" pitchFamily="18" charset="0"/>
                <a:cs typeface="Times New Roman" panose="02020603050405020304" pitchFamily="18" charset="0"/>
              </a:rPr>
              <a:t>; so they</a:t>
            </a:r>
            <a:r>
              <a:rPr lang="en-US" sz="2400" dirty="0" smtClean="0">
                <a:solidFill>
                  <a:srgbClr val="006600"/>
                </a:solidFill>
              </a:rPr>
              <a:t> </a:t>
            </a:r>
            <a:r>
              <a:rPr lang="en-US" sz="2400" dirty="0" smtClean="0">
                <a:solidFill>
                  <a:srgbClr val="006600"/>
                </a:solidFill>
                <a:latin typeface="Times New Roman" panose="02020603050405020304" pitchFamily="18" charset="0"/>
                <a:cs typeface="Times New Roman" panose="02020603050405020304" pitchFamily="18" charset="0"/>
              </a:rPr>
              <a:t>have too little of one or more particular indispensable amino acids. </a:t>
            </a:r>
            <a:endParaRPr lang="en-US" sz="2400" dirty="0">
              <a:solidFill>
                <a:srgbClr val="006600"/>
              </a:solidFill>
            </a:endParaRPr>
          </a:p>
        </p:txBody>
      </p:sp>
      <p:pic>
        <p:nvPicPr>
          <p:cNvPr id="5" name="Picture 4" descr="download (3).jpg"/>
          <p:cNvPicPr>
            <a:picLocks noChangeAspect="1"/>
          </p:cNvPicPr>
          <p:nvPr/>
        </p:nvPicPr>
        <p:blipFill>
          <a:blip r:embed="rId2"/>
          <a:stretch>
            <a:fillRect/>
          </a:stretch>
        </p:blipFill>
        <p:spPr>
          <a:xfrm>
            <a:off x="4669224" y="3095844"/>
            <a:ext cx="4025092" cy="34147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African-Legumes-Web.jpg"/>
          <p:cNvPicPr>
            <a:picLocks noChangeAspect="1"/>
          </p:cNvPicPr>
          <p:nvPr/>
        </p:nvPicPr>
        <p:blipFill>
          <a:blip r:embed="rId3"/>
          <a:stretch>
            <a:fillRect/>
          </a:stretch>
        </p:blipFill>
        <p:spPr>
          <a:xfrm>
            <a:off x="437885" y="3285874"/>
            <a:ext cx="3857632" cy="30346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2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4" presetClass="entr" presetSubtype="16"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2000"/>
                                        <p:tgtEl>
                                          <p:spTgt spid="6"/>
                                        </p:tgtEl>
                                      </p:cBhvr>
                                    </p:animEffect>
                                  </p:childTnLst>
                                </p:cTn>
                              </p:par>
                              <p:par>
                                <p:cTn id="13" presetID="8" presetClass="entr" presetSubtype="16"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amond(in)">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512" y="1142984"/>
            <a:ext cx="8856984" cy="5598384"/>
          </a:xfrm>
        </p:spPr>
        <p:txBody>
          <a:bodyPr>
            <a:normAutofit/>
          </a:bodyPr>
          <a:lstStyle/>
          <a:p>
            <a:r>
              <a:rPr lang="en-US" sz="2800" b="1" dirty="0">
                <a:solidFill>
                  <a:srgbClr val="006600"/>
                </a:solidFill>
                <a:latin typeface="Times New Roman" panose="02020603050405020304" pitchFamily="18" charset="0"/>
                <a:cs typeface="Times New Roman" panose="02020603050405020304" pitchFamily="18" charset="0"/>
              </a:rPr>
              <a:t>Digestibility of proteins is also important for amino acid use. Meat and cheese, for example, have a digestibility of 95%, and eggs are 97% digestible. Cooked split peas are about 70% digestible, and tofu is about 90% digestible. Both the digestibility of a protein and its amino acid content affect protein quality.</a:t>
            </a:r>
            <a:r>
              <a:rPr lang="ro-RO" sz="2800" b="1" dirty="0" smtClean="0">
                <a:solidFill>
                  <a:srgbClr val="006600"/>
                </a:solidFill>
                <a:latin typeface="Times New Roman" panose="02020603050405020304" pitchFamily="18" charset="0"/>
                <a:cs typeface="Times New Roman" panose="02020603050405020304" pitchFamily="18" charset="0"/>
              </a:rPr>
              <a:t/>
            </a:r>
            <a:br>
              <a:rPr lang="ro-RO" sz="2800" b="1" dirty="0" smtClean="0">
                <a:solidFill>
                  <a:srgbClr val="006600"/>
                </a:solidFill>
                <a:latin typeface="Times New Roman" panose="02020603050405020304" pitchFamily="18" charset="0"/>
                <a:cs typeface="Times New Roman" panose="02020603050405020304" pitchFamily="18" charset="0"/>
              </a:rPr>
            </a:br>
            <a:r>
              <a:rPr lang="en-US" sz="2800" b="1" dirty="0" smtClean="0">
                <a:solidFill>
                  <a:srgbClr val="006600"/>
                </a:solidFill>
                <a:latin typeface="Times New Roman" panose="02020603050405020304" pitchFamily="18" charset="0"/>
                <a:cs typeface="Times New Roman" panose="02020603050405020304" pitchFamily="18" charset="0"/>
              </a:rPr>
              <a:t>A </a:t>
            </a:r>
            <a:r>
              <a:rPr lang="en-US" sz="2800" b="1" dirty="0">
                <a:solidFill>
                  <a:srgbClr val="006600"/>
                </a:solidFill>
                <a:latin typeface="Times New Roman" panose="02020603050405020304" pitchFamily="18" charset="0"/>
                <a:cs typeface="Times New Roman" panose="02020603050405020304" pitchFamily="18" charset="0"/>
              </a:rPr>
              <a:t>well-balanced diet should contain 50–60% of the calorie intake as carbohydrate, no more than 35% as fats and approximately 15% as protein. In addition, there should be sufficient amounts of </a:t>
            </a:r>
            <a:r>
              <a:rPr lang="en-US" sz="2800" b="1" dirty="0" err="1">
                <a:solidFill>
                  <a:srgbClr val="006600"/>
                </a:solidFill>
                <a:latin typeface="Times New Roman" panose="02020603050405020304" pitchFamily="18" charset="0"/>
                <a:cs typeface="Times New Roman" panose="02020603050405020304" pitchFamily="18" charset="0"/>
              </a:rPr>
              <a:t>fibre</a:t>
            </a:r>
            <a:r>
              <a:rPr lang="en-US" sz="2800" b="1" dirty="0">
                <a:solidFill>
                  <a:srgbClr val="006600"/>
                </a:solidFill>
                <a:latin typeface="Times New Roman" panose="02020603050405020304" pitchFamily="18" charset="0"/>
                <a:cs typeface="Times New Roman" panose="02020603050405020304" pitchFamily="18" charset="0"/>
              </a:rPr>
              <a:t>, vitamins and </a:t>
            </a:r>
            <a:r>
              <a:rPr lang="en-US" sz="2800" b="1" dirty="0" smtClean="0">
                <a:solidFill>
                  <a:srgbClr val="006600"/>
                </a:solidFill>
                <a:latin typeface="Times New Roman" panose="02020603050405020304" pitchFamily="18" charset="0"/>
                <a:cs typeface="Times New Roman" panose="02020603050405020304" pitchFamily="18" charset="0"/>
              </a:rPr>
              <a:t>minerals</a:t>
            </a:r>
            <a:r>
              <a:rPr lang="ro-RO" sz="2800" b="1" dirty="0" smtClean="0">
                <a:solidFill>
                  <a:srgbClr val="006600"/>
                </a:solidFill>
                <a:latin typeface="Times New Roman" panose="02020603050405020304" pitchFamily="18" charset="0"/>
                <a:cs typeface="Times New Roman" panose="02020603050405020304" pitchFamily="18" charset="0"/>
              </a:rPr>
              <a:t>. </a:t>
            </a:r>
            <a:endParaRPr lang="en-US" sz="2800" b="1" dirty="0">
              <a:solidFill>
                <a:srgbClr val="0066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5802368"/>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50000">
              <a:srgbClr val="9CB86E"/>
            </a:gs>
            <a:gs pos="100000">
              <a:srgbClr val="156B13"/>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3" name="Rectangle 2"/>
          <p:cNvSpPr/>
          <p:nvPr/>
        </p:nvSpPr>
        <p:spPr>
          <a:xfrm>
            <a:off x="1714480" y="3714752"/>
            <a:ext cx="4857784" cy="3662541"/>
          </a:xfrm>
          <a:prstGeom prst="rect">
            <a:avLst/>
          </a:prstGeom>
        </p:spPr>
        <p:txBody>
          <a:bodyPr wrap="square">
            <a:spAutoFit/>
          </a:bodyPr>
          <a:lstStyle/>
          <a:p>
            <a:pPr algn="just"/>
            <a:r>
              <a:rPr lang="ro-RO" sz="2400" b="1" dirty="0" smtClean="0">
                <a:solidFill>
                  <a:schemeClr val="tx2"/>
                </a:solidFill>
                <a:latin typeface="Times New Roman" panose="02020603050405020304" pitchFamily="18" charset="0"/>
                <a:cs typeface="Times New Roman" panose="02020603050405020304" pitchFamily="18" charset="0"/>
              </a:rPr>
              <a:t>	</a:t>
            </a:r>
            <a:endParaRPr lang="ro-RO" sz="2800" b="1" dirty="0"/>
          </a:p>
          <a:p>
            <a:pPr algn="just"/>
            <a:endParaRPr lang="ro-RO" sz="2800" b="1" dirty="0" smtClean="0"/>
          </a:p>
          <a:p>
            <a:endParaRPr lang="ro-RO" dirty="0"/>
          </a:p>
          <a:p>
            <a:endParaRPr lang="ro-RO" dirty="0" smtClean="0"/>
          </a:p>
          <a:p>
            <a:endParaRPr lang="ro-RO" dirty="0"/>
          </a:p>
          <a:p>
            <a:endParaRPr lang="ro-RO" dirty="0" smtClean="0"/>
          </a:p>
          <a:p>
            <a:endParaRPr lang="ro-RO" dirty="0"/>
          </a:p>
          <a:p>
            <a:endParaRPr lang="ro-RO" dirty="0" smtClean="0"/>
          </a:p>
          <a:p>
            <a:endParaRPr lang="ro-RO" dirty="0"/>
          </a:p>
          <a:p>
            <a:endParaRPr lang="ro-RO" dirty="0" smtClean="0"/>
          </a:p>
          <a:p>
            <a:endParaRPr lang="ro-RO" dirty="0"/>
          </a:p>
          <a:p>
            <a:endParaRPr lang="en-US" dirty="0"/>
          </a:p>
        </p:txBody>
      </p:sp>
      <p:sp>
        <p:nvSpPr>
          <p:cNvPr id="4" name="TextBox 3"/>
          <p:cNvSpPr txBox="1"/>
          <p:nvPr/>
        </p:nvSpPr>
        <p:spPr>
          <a:xfrm>
            <a:off x="571472" y="4071942"/>
            <a:ext cx="8143932" cy="2246769"/>
          </a:xfrm>
          <a:prstGeom prst="rect">
            <a:avLst/>
          </a:prstGeom>
          <a:solidFill>
            <a:srgbClr val="008000"/>
          </a:solidFill>
          <a:ln/>
        </p:spPr>
        <p:style>
          <a:lnRef idx="0">
            <a:schemeClr val="accent3"/>
          </a:lnRef>
          <a:fillRef idx="3">
            <a:schemeClr val="accent3"/>
          </a:fillRef>
          <a:effectRef idx="3">
            <a:schemeClr val="accent3"/>
          </a:effectRef>
          <a:fontRef idx="minor">
            <a:schemeClr val="lt1"/>
          </a:fontRef>
        </p:style>
        <p:txBody>
          <a:bodyPr wrap="square" rtlCol="0">
            <a:spAutoFit/>
          </a:bodyPr>
          <a:lstStyle/>
          <a:p>
            <a:pPr algn="just"/>
            <a:r>
              <a:rPr lang="ro-RO" sz="2000" b="1" dirty="0" smtClean="0">
                <a:solidFill>
                  <a:schemeClr val="bg1"/>
                </a:solidFill>
                <a:latin typeface="Times New Roman" panose="02020603050405020304" pitchFamily="18" charset="0"/>
                <a:cs typeface="Times New Roman" panose="02020603050405020304" pitchFamily="18" charset="0"/>
              </a:rPr>
              <a:t>	</a:t>
            </a:r>
            <a:r>
              <a:rPr lang="en-US" sz="2800" b="1" dirty="0" smtClean="0">
                <a:solidFill>
                  <a:schemeClr val="bg1"/>
                </a:solidFill>
                <a:latin typeface="Times New Roman" panose="02020603050405020304" pitchFamily="18" charset="0"/>
                <a:cs typeface="Times New Roman" panose="02020603050405020304" pitchFamily="18" charset="0"/>
              </a:rPr>
              <a:t>The importance of protein in nutrition and health cannot be overemphasized. It is quite appropriate that the Greek word chosen as a name for this nutrient is “</a:t>
            </a:r>
            <a:r>
              <a:rPr lang="en-US" sz="2800" b="1" dirty="0" err="1" smtClean="0">
                <a:solidFill>
                  <a:schemeClr val="bg1"/>
                </a:solidFill>
                <a:latin typeface="Times New Roman" panose="02020603050405020304" pitchFamily="18" charset="0"/>
                <a:cs typeface="Times New Roman" panose="02020603050405020304" pitchFamily="18" charset="0"/>
              </a:rPr>
              <a:t>proteios</a:t>
            </a:r>
            <a:r>
              <a:rPr lang="en-US" sz="2800" b="1" dirty="0" smtClean="0">
                <a:solidFill>
                  <a:schemeClr val="bg1"/>
                </a:solidFill>
                <a:latin typeface="Times New Roman" panose="02020603050405020304" pitchFamily="18" charset="0"/>
                <a:cs typeface="Times New Roman" panose="02020603050405020304" pitchFamily="18" charset="0"/>
              </a:rPr>
              <a:t>”, meaning “primary” or “taking first place.” </a:t>
            </a:r>
            <a:endParaRPr lang="ro-RO" b="1" dirty="0" smtClean="0">
              <a:solidFill>
                <a:schemeClr val="bg1"/>
              </a:solidFill>
              <a:latin typeface="Times New Roman" panose="02020603050405020304" pitchFamily="18" charset="0"/>
              <a:cs typeface="Times New Roman" panose="02020603050405020304" pitchFamily="18" charset="0"/>
            </a:endParaRPr>
          </a:p>
        </p:txBody>
      </p:sp>
      <p:pic>
        <p:nvPicPr>
          <p:cNvPr id="7" name="Picture 6" descr="Pay-attention.jpg"/>
          <p:cNvPicPr>
            <a:picLocks noChangeAspect="1"/>
          </p:cNvPicPr>
          <p:nvPr/>
        </p:nvPicPr>
        <p:blipFill>
          <a:blip r:embed="rId2"/>
          <a:stretch>
            <a:fillRect/>
          </a:stretch>
        </p:blipFill>
        <p:spPr>
          <a:xfrm>
            <a:off x="2928926" y="285728"/>
            <a:ext cx="3357538" cy="3357538"/>
          </a:xfrm>
          <a:prstGeom prst="rect">
            <a:avLst/>
          </a:prstGeom>
          <a:ln>
            <a:noFill/>
          </a:ln>
          <a:effectLst>
            <a:outerShdw blurRad="292100" dist="139700" dir="2700000" algn="tl" rotWithShape="0">
              <a:srgbClr val="333333">
                <a:alpha val="65000"/>
              </a:srgbClr>
            </a:outerShdw>
          </a:effectLst>
        </p:spPr>
      </p:pic>
      <p:pic>
        <p:nvPicPr>
          <p:cNvPr id="9" name="Picture 8" descr="attention-clipart-clipart-attention-image-attention.jpg"/>
          <p:cNvPicPr>
            <a:picLocks noChangeAspect="1"/>
          </p:cNvPicPr>
          <p:nvPr/>
        </p:nvPicPr>
        <p:blipFill>
          <a:blip r:embed="rId3"/>
          <a:stretch>
            <a:fillRect/>
          </a:stretch>
        </p:blipFill>
        <p:spPr>
          <a:xfrm rot="797553">
            <a:off x="6898594" y="574744"/>
            <a:ext cx="1624016" cy="30278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descr="payattention.gif"/>
          <p:cNvPicPr>
            <a:picLocks noChangeAspect="1"/>
          </p:cNvPicPr>
          <p:nvPr/>
        </p:nvPicPr>
        <p:blipFill>
          <a:blip r:embed="rId4"/>
          <a:stretch>
            <a:fillRect/>
          </a:stretch>
        </p:blipFill>
        <p:spPr>
          <a:xfrm rot="20958321">
            <a:off x="688079" y="590591"/>
            <a:ext cx="2025291" cy="298609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700006537"/>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ppt_x"/>
                                          </p:val>
                                        </p:tav>
                                        <p:tav tm="100000">
                                          <p:val>
                                            <p:strVal val="#ppt_x"/>
                                          </p:val>
                                        </p:tav>
                                      </p:tavLst>
                                    </p:anim>
                                    <p:anim calcmode="lin" valueType="num">
                                      <p:cBhvr additive="base">
                                        <p:cTn id="8" dur="20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2500"/>
                            </p:stCondLst>
                            <p:childTnLst>
                              <p:par>
                                <p:cTn id="15" presetID="2" presetClass="entr" presetSubtype="4"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par>
                          <p:cTn id="19" fill="hold">
                            <p:stCondLst>
                              <p:cond delay="3000"/>
                            </p:stCondLst>
                            <p:childTnLst>
                              <p:par>
                                <p:cTn id="20" presetID="10" presetClass="entr" presetSubtype="0" fill="hold" grpId="0" nodeType="afterEffect">
                                  <p:stCondLst>
                                    <p:cond delay="0"/>
                                  </p:stCondLst>
                                  <p:childTnLst>
                                    <p:set>
                                      <p:cBhvr>
                                        <p:cTn id="21" dur="1" fill="hold">
                                          <p:stCondLst>
                                            <p:cond delay="0"/>
                                          </p:stCondLst>
                                        </p:cTn>
                                        <p:tgtEl>
                                          <p:spTgt spid="4">
                                            <p:bg/>
                                          </p:spTgt>
                                        </p:tgtEl>
                                        <p:attrNameLst>
                                          <p:attrName>style.visibility</p:attrName>
                                        </p:attrNameLst>
                                      </p:cBhvr>
                                      <p:to>
                                        <p:strVal val="visible"/>
                                      </p:to>
                                    </p:set>
                                    <p:animEffect transition="in" filter="fade">
                                      <p:cBhvr>
                                        <p:cTn id="22" dur="2000"/>
                                        <p:tgtEl>
                                          <p:spTgt spid="4">
                                            <p:bg/>
                                          </p:spTgt>
                                        </p:tgtEl>
                                      </p:cBhvr>
                                    </p:animEffect>
                                  </p:childTnLst>
                                </p:cTn>
                              </p:par>
                            </p:childTnLst>
                          </p:cTn>
                        </p:par>
                        <p:par>
                          <p:cTn id="23" fill="hold">
                            <p:stCondLst>
                              <p:cond delay="5000"/>
                            </p:stCondLst>
                            <p:childTnLst>
                              <p:par>
                                <p:cTn id="24" presetID="10" presetClass="entr" presetSubtype="0" fill="hold" grpId="0" nodeType="after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Effect transition="in" filter="fade">
                                      <p:cBhvr>
                                        <p:cTn id="26"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rotein+Digestibility+Corrected+Amino+Acid+Score+(PDCAAS).jpg"/>
          <p:cNvPicPr>
            <a:picLocks noChangeAspect="1"/>
          </p:cNvPicPr>
          <p:nvPr/>
        </p:nvPicPr>
        <p:blipFill>
          <a:blip r:embed="rId2"/>
          <a:srcRect b="18750"/>
          <a:stretch>
            <a:fillRect/>
          </a:stretch>
        </p:blipFill>
        <p:spPr>
          <a:xfrm>
            <a:off x="0" y="500042"/>
            <a:ext cx="9144000" cy="5572140"/>
          </a:xfrm>
          <a:prstGeom prst="rect">
            <a:avLst/>
          </a:prstGeom>
        </p:spPr>
      </p:pic>
    </p:spTree>
  </p:cSld>
  <p:clrMapOvr>
    <a:masterClrMapping/>
  </p:clrMapOvr>
  <p:transition>
    <p:pull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4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36496" cy="6858000"/>
          </a:xfrm>
        </p:spPr>
        <p:txBody>
          <a:bodyPr/>
          <a:lstStyle/>
          <a:p>
            <a:pPr algn="ctr"/>
            <a:r>
              <a:rPr lang="en-US" sz="2400" b="1" u="sng" dirty="0">
                <a:solidFill>
                  <a:schemeClr val="bg1"/>
                </a:solidFill>
                <a:latin typeface="Times New Roman" panose="02020603050405020304" pitchFamily="18" charset="0"/>
                <a:cs typeface="Times New Roman" panose="02020603050405020304" pitchFamily="18" charset="0"/>
              </a:rPr>
              <a:t>RECOMMENDED PROTEIN AND AMINO ACID INTAKES </a:t>
            </a:r>
            <a:r>
              <a:rPr lang="en-US" sz="2400" b="1" dirty="0" smtClean="0">
                <a:solidFill>
                  <a:schemeClr val="bg1"/>
                </a:solidFill>
                <a:latin typeface="Times New Roman" panose="02020603050405020304" pitchFamily="18" charset="0"/>
                <a:cs typeface="Times New Roman" panose="02020603050405020304" pitchFamily="18" charset="0"/>
              </a:rPr>
              <a:t/>
            </a:r>
            <a:br>
              <a:rPr lang="en-US" sz="2400" b="1" dirty="0" smtClean="0">
                <a:solidFill>
                  <a:schemeClr val="bg1"/>
                </a:solidFill>
                <a:latin typeface="Times New Roman" panose="02020603050405020304" pitchFamily="18" charset="0"/>
                <a:cs typeface="Times New Roman" panose="02020603050405020304" pitchFamily="18" charset="0"/>
              </a:rPr>
            </a:br>
            <a:r>
              <a:rPr lang="en-US" sz="2400" b="1" dirty="0" smtClean="0">
                <a:solidFill>
                  <a:schemeClr val="bg1"/>
                </a:solidFill>
                <a:latin typeface="Times New Roman" panose="02020603050405020304" pitchFamily="18" charset="0"/>
                <a:cs typeface="Times New Roman" panose="02020603050405020304" pitchFamily="18" charset="0"/>
              </a:rPr>
              <a:t/>
            </a:r>
            <a:br>
              <a:rPr lang="en-US" sz="2400" b="1" dirty="0" smtClean="0">
                <a:solidFill>
                  <a:schemeClr val="bg1"/>
                </a:solidFill>
                <a:latin typeface="Times New Roman" panose="02020603050405020304" pitchFamily="18" charset="0"/>
                <a:cs typeface="Times New Roman" panose="02020603050405020304" pitchFamily="18" charset="0"/>
              </a:rPr>
            </a:br>
            <a:r>
              <a:rPr lang="en-US" sz="2400" b="1" dirty="0" smtClean="0">
                <a:solidFill>
                  <a:schemeClr val="bg1"/>
                </a:solidFill>
                <a:latin typeface="Times New Roman" panose="02020603050405020304" pitchFamily="18" charset="0"/>
                <a:cs typeface="Times New Roman" panose="02020603050405020304" pitchFamily="18" charset="0"/>
              </a:rPr>
              <a:t/>
            </a:r>
            <a:br>
              <a:rPr lang="en-US" sz="2400" b="1" dirty="0" smtClean="0">
                <a:solidFill>
                  <a:schemeClr val="bg1"/>
                </a:solidFill>
                <a:latin typeface="Times New Roman" panose="02020603050405020304" pitchFamily="18" charset="0"/>
                <a:cs typeface="Times New Roman" panose="02020603050405020304" pitchFamily="18" charset="0"/>
              </a:rPr>
            </a:br>
            <a:r>
              <a:rPr lang="ro-RO" sz="2400" dirty="0" smtClean="0">
                <a:solidFill>
                  <a:schemeClr val="bg1"/>
                </a:solidFill>
              </a:rPr>
              <a:t/>
            </a:r>
            <a:br>
              <a:rPr lang="ro-RO" sz="2400" dirty="0" smtClean="0">
                <a:solidFill>
                  <a:schemeClr val="bg1"/>
                </a:solidFill>
              </a:rPr>
            </a:br>
            <a:r>
              <a:rPr lang="en-US" sz="2400" b="1" dirty="0">
                <a:solidFill>
                  <a:schemeClr val="bg1"/>
                </a:solidFill>
                <a:latin typeface="Times New Roman" panose="02020603050405020304" pitchFamily="18" charset="0"/>
                <a:cs typeface="Times New Roman" panose="02020603050405020304" pitchFamily="18" charset="0"/>
              </a:rPr>
              <a:t>Protein and amino acid requirements of humans are influenced by age, body size, and physiological state, as well as by the level of energy intake</a:t>
            </a:r>
            <a:r>
              <a:rPr lang="en-US" sz="2400" b="1" dirty="0" smtClean="0">
                <a:solidFill>
                  <a:schemeClr val="bg1"/>
                </a:solidFill>
                <a:latin typeface="Times New Roman" panose="02020603050405020304" pitchFamily="18" charset="0"/>
                <a:cs typeface="Times New Roman" panose="02020603050405020304" pitchFamily="18" charset="0"/>
              </a:rPr>
              <a:t>.</a:t>
            </a:r>
            <a:r>
              <a:rPr lang="ro-RO" sz="2400" b="1" dirty="0" smtClean="0">
                <a:solidFill>
                  <a:schemeClr val="bg1"/>
                </a:solidFill>
                <a:latin typeface="Times New Roman" panose="02020603050405020304" pitchFamily="18" charset="0"/>
                <a:cs typeface="Times New Roman" panose="02020603050405020304" pitchFamily="18" charset="0"/>
              </a:rPr>
              <a:t/>
            </a:r>
            <a:br>
              <a:rPr lang="ro-RO" sz="2400" b="1" dirty="0" smtClean="0">
                <a:solidFill>
                  <a:schemeClr val="bg1"/>
                </a:solidFill>
                <a:latin typeface="Times New Roman" panose="02020603050405020304" pitchFamily="18" charset="0"/>
                <a:cs typeface="Times New Roman" panose="02020603050405020304" pitchFamily="18" charset="0"/>
              </a:rPr>
            </a:br>
            <a:r>
              <a:rPr lang="en-US" sz="2400" b="1" dirty="0">
                <a:solidFill>
                  <a:schemeClr val="bg1"/>
                </a:solidFill>
                <a:latin typeface="Times New Roman" panose="02020603050405020304" pitchFamily="18" charset="0"/>
                <a:cs typeface="Times New Roman" panose="02020603050405020304" pitchFamily="18" charset="0"/>
              </a:rPr>
              <a:t>The estimated average requirement for protein for adults (men and women age 19 years and older) was </a:t>
            </a:r>
            <a:r>
              <a:rPr lang="en-US" sz="2400" b="1" dirty="0" smtClean="0">
                <a:solidFill>
                  <a:schemeClr val="bg1"/>
                </a:solidFill>
                <a:latin typeface="Times New Roman" panose="02020603050405020304" pitchFamily="18" charset="0"/>
                <a:cs typeface="Times New Roman" panose="02020603050405020304" pitchFamily="18" charset="0"/>
              </a:rPr>
              <a:t>0.</a:t>
            </a:r>
            <a:r>
              <a:rPr lang="ro-RO" sz="2400" b="1" dirty="0" smtClean="0">
                <a:solidFill>
                  <a:schemeClr val="bg1"/>
                </a:solidFill>
                <a:latin typeface="Times New Roman" panose="02020603050405020304" pitchFamily="18" charset="0"/>
                <a:cs typeface="Times New Roman" panose="02020603050405020304" pitchFamily="18" charset="0"/>
              </a:rPr>
              <a:t>7</a:t>
            </a:r>
            <a:r>
              <a:rPr lang="en-US" sz="2400" b="1" dirty="0" smtClean="0">
                <a:solidFill>
                  <a:schemeClr val="bg1"/>
                </a:solidFill>
                <a:latin typeface="Times New Roman" panose="02020603050405020304" pitchFamily="18" charset="0"/>
                <a:cs typeface="Times New Roman" panose="02020603050405020304" pitchFamily="18" charset="0"/>
              </a:rPr>
              <a:t> </a:t>
            </a:r>
            <a:r>
              <a:rPr lang="en-US" sz="2400" b="1" dirty="0">
                <a:solidFill>
                  <a:schemeClr val="bg1"/>
                </a:solidFill>
                <a:latin typeface="Times New Roman" panose="02020603050405020304" pitchFamily="18" charset="0"/>
                <a:cs typeface="Times New Roman" panose="02020603050405020304" pitchFamily="18" charset="0"/>
              </a:rPr>
              <a:t>g protein per kg body weight </a:t>
            </a:r>
            <a:r>
              <a:rPr lang="en-US" sz="2400" b="1" dirty="0" smtClean="0">
                <a:solidFill>
                  <a:schemeClr val="bg1"/>
                </a:solidFill>
                <a:latin typeface="Times New Roman" panose="02020603050405020304" pitchFamily="18" charset="0"/>
                <a:cs typeface="Times New Roman" panose="02020603050405020304" pitchFamily="18" charset="0"/>
              </a:rPr>
              <a:t>per day</a:t>
            </a:r>
            <a:r>
              <a:rPr lang="ro-RO" sz="2400" b="1" dirty="0" smtClean="0">
                <a:solidFill>
                  <a:schemeClr val="bg1"/>
                </a:solidFill>
                <a:latin typeface="Times New Roman" panose="02020603050405020304" pitchFamily="18" charset="0"/>
                <a:cs typeface="Times New Roman" panose="02020603050405020304" pitchFamily="18" charset="0"/>
              </a:rPr>
              <a:t>.</a:t>
            </a:r>
            <a:r>
              <a:rPr lang="en-US" sz="2400" b="1" dirty="0">
                <a:solidFill>
                  <a:schemeClr val="bg1"/>
                </a:solidFill>
                <a:latin typeface="Times New Roman" panose="02020603050405020304" pitchFamily="18" charset="0"/>
                <a:cs typeface="Times New Roman" panose="02020603050405020304" pitchFamily="18" charset="0"/>
              </a:rPr>
              <a:t> This value represents the lowest continuing dietary protein intake necessary to </a:t>
            </a:r>
            <a:r>
              <a:rPr lang="en-US" sz="2400" b="1" dirty="0" smtClean="0">
                <a:solidFill>
                  <a:schemeClr val="bg1"/>
                </a:solidFill>
                <a:latin typeface="Times New Roman" panose="02020603050405020304" pitchFamily="18" charset="0"/>
                <a:cs typeface="Times New Roman" panose="02020603050405020304" pitchFamily="18" charset="0"/>
              </a:rPr>
              <a:t>an adult</a:t>
            </a:r>
            <a:r>
              <a:rPr lang="ro-RO" sz="2400" b="1" dirty="0" smtClean="0">
                <a:solidFill>
                  <a:schemeClr val="bg1"/>
                </a:solidFill>
                <a:latin typeface="Times New Roman" panose="02020603050405020304" pitchFamily="18" charset="0"/>
                <a:cs typeface="Times New Roman" panose="02020603050405020304" pitchFamily="18" charset="0"/>
              </a:rPr>
              <a:t>.</a:t>
            </a:r>
            <a:r>
              <a:rPr lang="en-US" sz="2400" b="1" dirty="0">
                <a:solidFill>
                  <a:schemeClr val="bg1"/>
                </a:solidFill>
                <a:latin typeface="Times New Roman" panose="02020603050405020304" pitchFamily="18" charset="0"/>
                <a:cs typeface="Times New Roman" panose="02020603050405020304" pitchFamily="18" charset="0"/>
              </a:rPr>
              <a:t> The recommended dietary allowance (RDA) for protein for adults is 0.8 g protein per kg body weight per </a:t>
            </a:r>
            <a:r>
              <a:rPr lang="en-US" sz="2400" b="1" dirty="0" smtClean="0">
                <a:solidFill>
                  <a:schemeClr val="bg1"/>
                </a:solidFill>
                <a:latin typeface="Times New Roman" panose="02020603050405020304" pitchFamily="18" charset="0"/>
                <a:cs typeface="Times New Roman" panose="02020603050405020304" pitchFamily="18" charset="0"/>
              </a:rPr>
              <a:t>day</a:t>
            </a:r>
            <a:r>
              <a:rPr lang="ro-RO" sz="2400" b="1" dirty="0">
                <a:solidFill>
                  <a:schemeClr val="bg1"/>
                </a:solidFill>
                <a:latin typeface="Times New Roman" panose="02020603050405020304" pitchFamily="18" charset="0"/>
                <a:cs typeface="Times New Roman" panose="02020603050405020304" pitchFamily="18" charset="0"/>
              </a:rPr>
              <a:t> </a:t>
            </a:r>
            <a:r>
              <a:rPr lang="ro-RO" sz="2400" b="1" dirty="0" smtClean="0">
                <a:solidFill>
                  <a:schemeClr val="bg1"/>
                </a:solidFill>
                <a:latin typeface="Times New Roman" panose="02020603050405020304" pitchFamily="18" charset="0"/>
                <a:cs typeface="Times New Roman" panose="02020603050405020304" pitchFamily="18" charset="0"/>
              </a:rPr>
              <a:t>- 15% (</a:t>
            </a:r>
            <a:r>
              <a:rPr lang="en-US" sz="2400" b="1" dirty="0" smtClean="0">
                <a:solidFill>
                  <a:schemeClr val="bg1"/>
                </a:solidFill>
                <a:latin typeface="Times New Roman" panose="02020603050405020304" pitchFamily="18" charset="0"/>
                <a:cs typeface="Times New Roman" panose="02020603050405020304" pitchFamily="18" charset="0"/>
              </a:rPr>
              <a:t>between 10% and 18%</a:t>
            </a:r>
            <a:r>
              <a:rPr lang="ro-RO" sz="2400" b="1" dirty="0" smtClean="0">
                <a:solidFill>
                  <a:schemeClr val="bg1"/>
                </a:solidFill>
                <a:latin typeface="Times New Roman" panose="02020603050405020304" pitchFamily="18" charset="0"/>
                <a:cs typeface="Times New Roman" panose="02020603050405020304" pitchFamily="18" charset="0"/>
              </a:rPr>
              <a:t>) </a:t>
            </a:r>
            <a:r>
              <a:rPr lang="en-US" sz="2400" b="1" dirty="0" smtClean="0">
                <a:solidFill>
                  <a:schemeClr val="bg1"/>
                </a:solidFill>
                <a:latin typeface="Times New Roman" panose="02020603050405020304" pitchFamily="18" charset="0"/>
                <a:cs typeface="Times New Roman" panose="02020603050405020304" pitchFamily="18" charset="0"/>
              </a:rPr>
              <a:t>of </a:t>
            </a:r>
            <a:r>
              <a:rPr lang="en-US" sz="2400" b="1" dirty="0">
                <a:solidFill>
                  <a:schemeClr val="bg1"/>
                </a:solidFill>
                <a:latin typeface="Times New Roman" panose="02020603050405020304" pitchFamily="18" charset="0"/>
                <a:cs typeface="Times New Roman" panose="02020603050405020304" pitchFamily="18" charset="0"/>
              </a:rPr>
              <a:t>total energy (kcal</a:t>
            </a:r>
            <a:r>
              <a:rPr lang="en-US" sz="2400" b="1" dirty="0" smtClean="0">
                <a:solidFill>
                  <a:schemeClr val="bg1"/>
                </a:solidFill>
                <a:latin typeface="Times New Roman" panose="02020603050405020304" pitchFamily="18" charset="0"/>
                <a:cs typeface="Times New Roman" panose="02020603050405020304" pitchFamily="18" charset="0"/>
              </a:rPr>
              <a:t>)</a:t>
            </a:r>
            <a:r>
              <a:rPr lang="ro-RO" sz="2400" b="1" dirty="0" smtClean="0">
                <a:solidFill>
                  <a:schemeClr val="bg1"/>
                </a:solidFill>
                <a:latin typeface="Times New Roman" panose="02020603050405020304" pitchFamily="18" charset="0"/>
                <a:cs typeface="Times New Roman" panose="02020603050405020304" pitchFamily="18" charset="0"/>
              </a:rPr>
              <a:t>.</a:t>
            </a:r>
            <a:br>
              <a:rPr lang="ro-RO" sz="2400" b="1" dirty="0" smtClean="0">
                <a:solidFill>
                  <a:schemeClr val="bg1"/>
                </a:solidFill>
                <a:latin typeface="Times New Roman" panose="02020603050405020304" pitchFamily="18" charset="0"/>
                <a:cs typeface="Times New Roman" panose="02020603050405020304" pitchFamily="18" charset="0"/>
              </a:rPr>
            </a:br>
            <a:endParaRPr lang="en-US" sz="2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20542595"/>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1"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l="-9000" r="-9000"/>
          </a:stretch>
        </a:blipFill>
        <a:effectLst/>
      </p:bgPr>
    </p:bg>
    <p:spTree>
      <p:nvGrpSpPr>
        <p:cNvPr id="1" name=""/>
        <p:cNvGrpSpPr/>
        <p:nvPr/>
      </p:nvGrpSpPr>
      <p:grpSpPr>
        <a:xfrm>
          <a:off x="0" y="0"/>
          <a:ext cx="0" cy="0"/>
          <a:chOff x="0" y="0"/>
          <a:chExt cx="0" cy="0"/>
        </a:xfrm>
      </p:grpSpPr>
      <p:sp>
        <p:nvSpPr>
          <p:cNvPr id="3" name="Rectangle 2"/>
          <p:cNvSpPr/>
          <p:nvPr/>
        </p:nvSpPr>
        <p:spPr>
          <a:xfrm>
            <a:off x="-756592" y="1628800"/>
            <a:ext cx="10225136" cy="4330416"/>
          </a:xfrm>
          <a:prstGeom prst="rect">
            <a:avLst/>
          </a:prstGeom>
        </p:spPr>
        <p:txBody>
          <a:bodyPr wrap="square">
            <a:spAutoFit/>
          </a:bodyPr>
          <a:lstStyle/>
          <a:p>
            <a:pPr algn="ctr">
              <a:lnSpc>
                <a:spcPct val="90000"/>
              </a:lnSpc>
            </a:pPr>
            <a:r>
              <a:rPr lang="en-GB" sz="2000" dirty="0" smtClean="0">
                <a:solidFill>
                  <a:srgbClr val="FF0000"/>
                </a:solidFill>
              </a:rPr>
              <a:t/>
            </a:r>
            <a:br>
              <a:rPr lang="en-GB" sz="2000" dirty="0" smtClean="0">
                <a:solidFill>
                  <a:srgbClr val="FF0000"/>
                </a:solidFill>
              </a:rPr>
            </a:br>
            <a:endParaRPr lang="ro-RO" altLang="en-US" sz="2000" b="1" dirty="0" smtClean="0">
              <a:solidFill>
                <a:srgbClr val="FF0000"/>
              </a:solidFill>
            </a:endParaRPr>
          </a:p>
          <a:p>
            <a:pPr>
              <a:lnSpc>
                <a:spcPct val="90000"/>
              </a:lnSpc>
            </a:pPr>
            <a:endParaRPr lang="ro-RO" altLang="en-US" sz="2000" b="1" dirty="0">
              <a:solidFill>
                <a:srgbClr val="FF0000"/>
              </a:solidFill>
            </a:endParaRPr>
          </a:p>
          <a:p>
            <a:pPr>
              <a:lnSpc>
                <a:spcPct val="90000"/>
              </a:lnSpc>
            </a:pPr>
            <a:r>
              <a:rPr lang="ro-RO" altLang="en-US" sz="2000" b="1" dirty="0" smtClean="0">
                <a:solidFill>
                  <a:srgbClr val="FF0000"/>
                </a:solidFill>
              </a:rPr>
              <a:t> </a:t>
            </a:r>
            <a:r>
              <a:rPr lang="en-US" altLang="en-US" sz="2000" b="1" dirty="0" smtClean="0">
                <a:solidFill>
                  <a:srgbClr val="FF0000"/>
                </a:solidFill>
              </a:rPr>
              <a:t>	</a:t>
            </a:r>
            <a:r>
              <a:rPr lang="ro-RO" altLang="en-US" sz="2000" b="1" dirty="0" smtClean="0">
                <a:solidFill>
                  <a:srgbClr val="FF0000"/>
                </a:solidFill>
              </a:rPr>
              <a:t>		</a:t>
            </a:r>
            <a:r>
              <a:rPr lang="en-US" altLang="en-US" sz="2000" dirty="0" smtClean="0"/>
              <a:t>	</a:t>
            </a:r>
            <a:endParaRPr lang="ro-RO" altLang="en-US" sz="2000" b="1" dirty="0" smtClean="0">
              <a:solidFill>
                <a:srgbClr val="FF0000"/>
              </a:solidFill>
            </a:endParaRPr>
          </a:p>
          <a:p>
            <a:pPr>
              <a:lnSpc>
                <a:spcPct val="90000"/>
              </a:lnSpc>
            </a:pPr>
            <a:r>
              <a:rPr lang="ro-RO" altLang="en-US" sz="2000" dirty="0" smtClean="0">
                <a:solidFill>
                  <a:srgbClr val="FF0000"/>
                </a:solidFill>
              </a:rPr>
              <a:t>	</a:t>
            </a:r>
            <a:r>
              <a:rPr lang="en-GB" altLang="en-US" sz="2000" b="1" dirty="0" smtClean="0"/>
              <a:t>Age</a:t>
            </a:r>
            <a:r>
              <a:rPr lang="ro-RO" altLang="en-US" sz="2000" dirty="0"/>
              <a:t>	</a:t>
            </a:r>
            <a:r>
              <a:rPr lang="en-US" altLang="en-US" sz="2000" dirty="0"/>
              <a:t> </a:t>
            </a:r>
            <a:r>
              <a:rPr lang="en-US" altLang="en-US" sz="2000" dirty="0" smtClean="0"/>
              <a:t>     </a:t>
            </a:r>
            <a:r>
              <a:rPr lang="en-US" altLang="en-US" sz="2000" dirty="0"/>
              <a:t> </a:t>
            </a:r>
            <a:r>
              <a:rPr lang="en-US" altLang="en-US" sz="2000" dirty="0" smtClean="0"/>
              <a:t> </a:t>
            </a:r>
            <a:r>
              <a:rPr lang="en-GB" altLang="en-US" sz="2000" b="1" dirty="0" smtClean="0"/>
              <a:t>g/kg</a:t>
            </a:r>
            <a:r>
              <a:rPr lang="en-US" altLang="en-US" sz="2000" dirty="0"/>
              <a:t>	</a:t>
            </a:r>
            <a:r>
              <a:rPr lang="en-GB" altLang="en-US" sz="2000" b="1" dirty="0" smtClean="0"/>
              <a:t>g/day</a:t>
            </a:r>
            <a:r>
              <a:rPr lang="ro-RO" altLang="en-US" sz="2000" dirty="0"/>
              <a:t>	</a:t>
            </a:r>
            <a:r>
              <a:rPr lang="en-US" altLang="en-US" sz="2000" dirty="0" smtClean="0"/>
              <a:t>	</a:t>
            </a:r>
            <a:r>
              <a:rPr lang="en-GB" altLang="en-US" sz="2000" b="1" dirty="0" smtClean="0"/>
              <a:t>Age</a:t>
            </a:r>
            <a:r>
              <a:rPr lang="ro-RO" altLang="en-US" sz="2000" dirty="0"/>
              <a:t>		</a:t>
            </a:r>
            <a:r>
              <a:rPr lang="en-GB" altLang="en-US" sz="2000" b="1" dirty="0"/>
              <a:t>g/kg</a:t>
            </a:r>
            <a:r>
              <a:rPr lang="ro-RO" altLang="en-US" sz="2000" dirty="0"/>
              <a:t>	</a:t>
            </a:r>
            <a:r>
              <a:rPr lang="en-US" altLang="en-US" sz="2000" dirty="0" smtClean="0"/>
              <a:t>   </a:t>
            </a:r>
            <a:r>
              <a:rPr lang="en-GB" altLang="en-US" sz="2000" b="1" dirty="0" smtClean="0"/>
              <a:t>g/day</a:t>
            </a:r>
            <a:endParaRPr lang="ro-RO" altLang="en-US" b="1" dirty="0"/>
          </a:p>
          <a:p>
            <a:pPr>
              <a:lnSpc>
                <a:spcPct val="90000"/>
              </a:lnSpc>
            </a:pPr>
            <a:r>
              <a:rPr lang="ro-RO" altLang="en-US" dirty="0"/>
              <a:t>	</a:t>
            </a:r>
          </a:p>
          <a:p>
            <a:pPr>
              <a:lnSpc>
                <a:spcPct val="90000"/>
              </a:lnSpc>
            </a:pPr>
            <a:r>
              <a:rPr lang="ro-RO" altLang="en-US" dirty="0"/>
              <a:t>	</a:t>
            </a:r>
            <a:r>
              <a:rPr lang="fr-FR" altLang="en-US" sz="1900" dirty="0"/>
              <a:t>3-6 </a:t>
            </a:r>
            <a:r>
              <a:rPr lang="en-US" altLang="en-US" sz="1900" dirty="0" err="1" smtClean="0"/>
              <a:t>mths</a:t>
            </a:r>
            <a:r>
              <a:rPr lang="ro-RO" altLang="en-US" sz="1900" dirty="0" smtClean="0"/>
              <a:t>  </a:t>
            </a:r>
            <a:r>
              <a:rPr lang="en-US" altLang="en-US" sz="1900" dirty="0" smtClean="0"/>
              <a:t>      </a:t>
            </a:r>
            <a:r>
              <a:rPr lang="en-GB" altLang="en-US" sz="1900" dirty="0" smtClean="0"/>
              <a:t>1,85</a:t>
            </a:r>
            <a:r>
              <a:rPr lang="ro-RO" altLang="en-US" sz="1900" dirty="0"/>
              <a:t>	</a:t>
            </a:r>
            <a:r>
              <a:rPr lang="en-US" altLang="en-US" sz="1900" dirty="0"/>
              <a:t> </a:t>
            </a:r>
            <a:r>
              <a:rPr lang="en-US" altLang="en-US" sz="1900" dirty="0" smtClean="0"/>
              <a:t>  </a:t>
            </a:r>
            <a:r>
              <a:rPr lang="en-GB" altLang="en-US" sz="1900" dirty="0" smtClean="0"/>
              <a:t>13</a:t>
            </a:r>
            <a:r>
              <a:rPr lang="ro-RO" altLang="en-US" sz="1900" dirty="0"/>
              <a:t>	</a:t>
            </a:r>
            <a:r>
              <a:rPr lang="en-US" altLang="en-US" sz="1900" dirty="0" smtClean="0"/>
              <a:t>	</a:t>
            </a:r>
            <a:r>
              <a:rPr lang="en-GB" altLang="en-US" sz="1900" b="1" i="1" dirty="0" smtClean="0"/>
              <a:t>Girls </a:t>
            </a:r>
            <a:endParaRPr lang="ro-RO" altLang="en-US" sz="1900" b="1" dirty="0"/>
          </a:p>
          <a:p>
            <a:pPr>
              <a:lnSpc>
                <a:spcPct val="90000"/>
              </a:lnSpc>
            </a:pPr>
            <a:r>
              <a:rPr lang="ro-RO" altLang="en-US" sz="1900" dirty="0"/>
              <a:t>	</a:t>
            </a:r>
            <a:r>
              <a:rPr lang="fr-FR" altLang="en-US" sz="1900" dirty="0"/>
              <a:t>6-9 </a:t>
            </a:r>
            <a:r>
              <a:rPr lang="en-US" altLang="en-US" sz="1900" dirty="0" err="1" smtClean="0"/>
              <a:t>mths</a:t>
            </a:r>
            <a:r>
              <a:rPr lang="ro-RO" altLang="en-US" sz="1900" dirty="0" smtClean="0"/>
              <a:t>  </a:t>
            </a:r>
            <a:r>
              <a:rPr lang="en-US" altLang="en-US" sz="1900" dirty="0" smtClean="0"/>
              <a:t>      </a:t>
            </a:r>
            <a:r>
              <a:rPr lang="en-GB" altLang="en-US" sz="1900" dirty="0" smtClean="0"/>
              <a:t>1,65</a:t>
            </a:r>
            <a:r>
              <a:rPr lang="ro-RO" altLang="en-US" sz="1900" dirty="0"/>
              <a:t>	</a:t>
            </a:r>
            <a:r>
              <a:rPr lang="en-US" altLang="en-US" sz="1900" dirty="0" smtClean="0"/>
              <a:t>   </a:t>
            </a:r>
            <a:r>
              <a:rPr lang="en-GB" altLang="en-US" sz="1900" dirty="0" smtClean="0"/>
              <a:t>14</a:t>
            </a:r>
            <a:r>
              <a:rPr lang="ro-RO" altLang="en-US" sz="1900" dirty="0"/>
              <a:t>	</a:t>
            </a:r>
            <a:r>
              <a:rPr lang="en-US" altLang="en-US" sz="1900" dirty="0" smtClean="0"/>
              <a:t>	</a:t>
            </a:r>
            <a:r>
              <a:rPr lang="en-GB" altLang="en-US" sz="1900" dirty="0" smtClean="0"/>
              <a:t>10-12 </a:t>
            </a:r>
            <a:r>
              <a:rPr lang="fr-FR" altLang="en-US" sz="1900" dirty="0" err="1"/>
              <a:t>years</a:t>
            </a:r>
            <a:r>
              <a:rPr lang="ro-RO" altLang="en-US" sz="1900" dirty="0" smtClean="0"/>
              <a:t>   </a:t>
            </a:r>
            <a:r>
              <a:rPr lang="en-US" altLang="en-US" sz="1900" dirty="0" smtClean="0"/>
              <a:t>    </a:t>
            </a:r>
            <a:r>
              <a:rPr lang="ro-RO" altLang="en-US" sz="1900" dirty="0" smtClean="0"/>
              <a:t>  </a:t>
            </a:r>
            <a:r>
              <a:rPr lang="en-GB" altLang="en-US" sz="1900" dirty="0" smtClean="0"/>
              <a:t>1,00</a:t>
            </a:r>
            <a:r>
              <a:rPr lang="ro-RO" altLang="en-US" sz="1900" dirty="0"/>
              <a:t>	</a:t>
            </a:r>
            <a:r>
              <a:rPr lang="en-US" altLang="en-US" sz="1900" dirty="0" smtClean="0"/>
              <a:t> </a:t>
            </a:r>
            <a:r>
              <a:rPr lang="ro-RO" altLang="en-US" sz="1900" dirty="0" smtClean="0"/>
              <a:t> </a:t>
            </a:r>
            <a:r>
              <a:rPr lang="en-US" altLang="en-US" sz="1900" dirty="0" smtClean="0"/>
              <a:t>    </a:t>
            </a:r>
            <a:r>
              <a:rPr lang="en-GB" altLang="en-US" sz="1900" dirty="0" smtClean="0"/>
              <a:t>36</a:t>
            </a:r>
            <a:r>
              <a:rPr lang="ro-RO" altLang="en-US" sz="1900" dirty="0" smtClean="0"/>
              <a:t> </a:t>
            </a:r>
            <a:r>
              <a:rPr lang="ro-RO" altLang="en-US" sz="1900" dirty="0"/>
              <a:t>	</a:t>
            </a:r>
          </a:p>
          <a:p>
            <a:pPr>
              <a:lnSpc>
                <a:spcPct val="90000"/>
              </a:lnSpc>
            </a:pPr>
            <a:r>
              <a:rPr lang="ro-RO" altLang="en-US" sz="1900" dirty="0"/>
              <a:t>	</a:t>
            </a:r>
            <a:r>
              <a:rPr lang="fr-FR" altLang="en-US" sz="1900" dirty="0"/>
              <a:t>9-12 </a:t>
            </a:r>
            <a:r>
              <a:rPr lang="en-US" altLang="en-US" sz="1900" dirty="0" err="1" smtClean="0"/>
              <a:t>mths</a:t>
            </a:r>
            <a:r>
              <a:rPr lang="ro-RO" altLang="en-US" sz="1900" dirty="0" smtClean="0"/>
              <a:t> </a:t>
            </a:r>
            <a:r>
              <a:rPr lang="en-US" altLang="en-US" sz="1900" dirty="0" smtClean="0"/>
              <a:t>     </a:t>
            </a:r>
            <a:r>
              <a:rPr lang="en-GB" altLang="en-US" sz="1900" dirty="0" smtClean="0"/>
              <a:t>1,50</a:t>
            </a:r>
            <a:r>
              <a:rPr lang="ro-RO" altLang="en-US" sz="1900" dirty="0"/>
              <a:t>	</a:t>
            </a:r>
            <a:r>
              <a:rPr lang="en-US" altLang="en-US" sz="1900" dirty="0" smtClean="0"/>
              <a:t>   </a:t>
            </a:r>
            <a:r>
              <a:rPr lang="en-GB" altLang="en-US" sz="1900" dirty="0" smtClean="0"/>
              <a:t>14</a:t>
            </a:r>
            <a:r>
              <a:rPr lang="ro-RO" altLang="en-US" sz="1900" dirty="0"/>
              <a:t>	</a:t>
            </a:r>
            <a:r>
              <a:rPr lang="en-US" altLang="en-US" sz="1900" dirty="0" smtClean="0"/>
              <a:t>	</a:t>
            </a:r>
            <a:r>
              <a:rPr lang="en-GB" altLang="en-US" sz="1900" dirty="0" smtClean="0"/>
              <a:t>12-14 </a:t>
            </a:r>
            <a:r>
              <a:rPr lang="fr-FR" altLang="en-US" sz="1900" dirty="0" err="1"/>
              <a:t>years</a:t>
            </a:r>
            <a:r>
              <a:rPr lang="fr-FR" altLang="en-US" sz="1900" dirty="0"/>
              <a:t> </a:t>
            </a:r>
            <a:r>
              <a:rPr lang="fr-FR" altLang="en-US" sz="1900" dirty="0" smtClean="0"/>
              <a:t>        </a:t>
            </a:r>
            <a:r>
              <a:rPr lang="en-GB" altLang="en-US" sz="1900" dirty="0" smtClean="0"/>
              <a:t>0,95</a:t>
            </a:r>
            <a:r>
              <a:rPr lang="ro-RO" altLang="en-US" sz="1900" dirty="0"/>
              <a:t>	</a:t>
            </a:r>
            <a:r>
              <a:rPr lang="en-US" altLang="en-US" sz="1900" dirty="0" smtClean="0"/>
              <a:t> </a:t>
            </a:r>
            <a:r>
              <a:rPr lang="ro-RO" altLang="en-US" sz="1900" dirty="0" smtClean="0"/>
              <a:t> </a:t>
            </a:r>
            <a:r>
              <a:rPr lang="en-US" altLang="en-US" sz="1900" dirty="0" smtClean="0"/>
              <a:t>    </a:t>
            </a:r>
            <a:r>
              <a:rPr lang="en-GB" altLang="en-US" sz="1900" dirty="0" smtClean="0"/>
              <a:t>44</a:t>
            </a:r>
            <a:endParaRPr lang="ro-RO" altLang="en-US" sz="1900" dirty="0"/>
          </a:p>
          <a:p>
            <a:pPr>
              <a:lnSpc>
                <a:spcPct val="90000"/>
              </a:lnSpc>
            </a:pPr>
            <a:r>
              <a:rPr lang="ro-RO" altLang="en-US" sz="1900" dirty="0"/>
              <a:t>	</a:t>
            </a:r>
            <a:r>
              <a:rPr lang="fr-FR" altLang="en-US" sz="1900" dirty="0"/>
              <a:t>1-2 </a:t>
            </a:r>
            <a:r>
              <a:rPr lang="fr-FR" altLang="en-US" sz="1900" dirty="0" err="1" smtClean="0"/>
              <a:t>years</a:t>
            </a:r>
            <a:r>
              <a:rPr lang="en-US" altLang="en-US" sz="1900" dirty="0"/>
              <a:t> </a:t>
            </a:r>
            <a:r>
              <a:rPr lang="en-US" altLang="en-US" sz="1900" dirty="0" smtClean="0"/>
              <a:t>      </a:t>
            </a:r>
            <a:r>
              <a:rPr lang="en-GB" altLang="en-US" sz="1900" dirty="0" smtClean="0"/>
              <a:t>1,20         	  13,5</a:t>
            </a:r>
            <a:r>
              <a:rPr lang="ro-RO" altLang="en-US" sz="1900" dirty="0"/>
              <a:t>		</a:t>
            </a:r>
            <a:r>
              <a:rPr lang="en-GB" altLang="en-US" sz="1900" dirty="0" smtClean="0"/>
              <a:t>14-16 </a:t>
            </a:r>
            <a:r>
              <a:rPr lang="fr-FR" altLang="en-US" sz="1900" dirty="0" err="1"/>
              <a:t>years</a:t>
            </a:r>
            <a:r>
              <a:rPr lang="fr-FR" altLang="en-US" sz="1900" dirty="0"/>
              <a:t> </a:t>
            </a:r>
            <a:r>
              <a:rPr lang="ro-RO" altLang="en-US" sz="1900" dirty="0"/>
              <a:t>	</a:t>
            </a:r>
            <a:r>
              <a:rPr lang="en-US" altLang="en-US" sz="1900" dirty="0" smtClean="0"/>
              <a:t>  </a:t>
            </a:r>
            <a:r>
              <a:rPr lang="en-GB" altLang="en-US" sz="1900" dirty="0" smtClean="0"/>
              <a:t>0,9</a:t>
            </a:r>
            <a:r>
              <a:rPr lang="ro-RO" altLang="en-US" sz="1900" dirty="0" smtClean="0"/>
              <a:t> </a:t>
            </a:r>
            <a:r>
              <a:rPr lang="ro-RO" altLang="en-US" sz="1900" dirty="0"/>
              <a:t>	</a:t>
            </a:r>
            <a:r>
              <a:rPr lang="en-US" altLang="en-US" sz="1900" dirty="0" smtClean="0"/>
              <a:t> </a:t>
            </a:r>
            <a:r>
              <a:rPr lang="ro-RO" altLang="en-US" sz="1900" dirty="0" smtClean="0"/>
              <a:t> </a:t>
            </a:r>
            <a:r>
              <a:rPr lang="en-US" altLang="en-US" sz="1900" dirty="0" smtClean="0"/>
              <a:t>    </a:t>
            </a:r>
            <a:r>
              <a:rPr lang="en-GB" altLang="en-US" sz="1900" dirty="0" smtClean="0"/>
              <a:t>46</a:t>
            </a:r>
            <a:r>
              <a:rPr lang="ro-RO" altLang="en-US" sz="1900" dirty="0" smtClean="0"/>
              <a:t> </a:t>
            </a:r>
            <a:r>
              <a:rPr lang="ro-RO" altLang="en-US" sz="1900" dirty="0"/>
              <a:t>	</a:t>
            </a:r>
          </a:p>
          <a:p>
            <a:pPr>
              <a:lnSpc>
                <a:spcPct val="90000"/>
              </a:lnSpc>
            </a:pPr>
            <a:r>
              <a:rPr lang="ro-RO" altLang="en-US" sz="1900" dirty="0"/>
              <a:t>	</a:t>
            </a:r>
            <a:r>
              <a:rPr lang="fr-FR" altLang="en-US" sz="1900" dirty="0"/>
              <a:t>2-3 </a:t>
            </a:r>
            <a:r>
              <a:rPr lang="fr-FR" altLang="en-US" sz="1900" dirty="0" err="1" smtClean="0"/>
              <a:t>years</a:t>
            </a:r>
            <a:r>
              <a:rPr lang="en-US" altLang="en-US" sz="1900" dirty="0"/>
              <a:t> </a:t>
            </a:r>
            <a:r>
              <a:rPr lang="en-US" altLang="en-US" sz="1900" dirty="0" smtClean="0"/>
              <a:t>      </a:t>
            </a:r>
            <a:r>
              <a:rPr lang="en-GB" altLang="en-US" sz="1900" dirty="0" smtClean="0"/>
              <a:t>1,15</a:t>
            </a:r>
            <a:r>
              <a:rPr lang="ro-RO" altLang="en-US" sz="1900" dirty="0"/>
              <a:t>	</a:t>
            </a:r>
            <a:r>
              <a:rPr lang="en-US" altLang="en-US" sz="1900" dirty="0"/>
              <a:t> </a:t>
            </a:r>
            <a:r>
              <a:rPr lang="en-US" altLang="en-US" sz="1900" dirty="0" smtClean="0"/>
              <a:t> </a:t>
            </a:r>
            <a:r>
              <a:rPr lang="en-GB" altLang="en-US" sz="1900" dirty="0" smtClean="0"/>
              <a:t>15,5</a:t>
            </a:r>
            <a:r>
              <a:rPr lang="ro-RO" altLang="en-US" sz="1900" dirty="0"/>
              <a:t>	</a:t>
            </a:r>
            <a:r>
              <a:rPr lang="en-US" altLang="en-US" sz="1900" dirty="0" smtClean="0"/>
              <a:t>	</a:t>
            </a:r>
            <a:r>
              <a:rPr lang="en-GB" altLang="en-US" sz="1900" dirty="0" smtClean="0"/>
              <a:t>16-18 </a:t>
            </a:r>
            <a:r>
              <a:rPr lang="fr-FR" altLang="en-US" sz="1900" dirty="0" err="1"/>
              <a:t>years</a:t>
            </a:r>
            <a:r>
              <a:rPr lang="fr-FR" altLang="en-US" sz="1900" dirty="0"/>
              <a:t> </a:t>
            </a:r>
            <a:r>
              <a:rPr lang="ro-RO" altLang="en-US" sz="1900" dirty="0"/>
              <a:t>	</a:t>
            </a:r>
            <a:r>
              <a:rPr lang="en-US" altLang="en-US" sz="1900" dirty="0" smtClean="0"/>
              <a:t>  </a:t>
            </a:r>
            <a:r>
              <a:rPr lang="en-GB" altLang="en-US" sz="1900" dirty="0" smtClean="0"/>
              <a:t>0,8</a:t>
            </a:r>
            <a:r>
              <a:rPr lang="ro-RO" altLang="en-US" sz="1900" dirty="0"/>
              <a:t>	</a:t>
            </a:r>
            <a:r>
              <a:rPr lang="en-US" altLang="en-US" sz="1900" dirty="0" smtClean="0"/>
              <a:t> </a:t>
            </a:r>
            <a:r>
              <a:rPr lang="ro-RO" altLang="en-US" sz="1900" dirty="0" smtClean="0"/>
              <a:t> </a:t>
            </a:r>
            <a:r>
              <a:rPr lang="en-US" altLang="en-US" sz="1900" dirty="0" smtClean="0"/>
              <a:t>    </a:t>
            </a:r>
            <a:r>
              <a:rPr lang="en-GB" altLang="en-US" sz="1900" dirty="0" smtClean="0"/>
              <a:t>42</a:t>
            </a:r>
            <a:r>
              <a:rPr lang="ro-RO" altLang="en-US" sz="1900" dirty="0" smtClean="0"/>
              <a:t> </a:t>
            </a:r>
            <a:endParaRPr lang="ro-RO" altLang="en-US" sz="1900" dirty="0"/>
          </a:p>
          <a:p>
            <a:pPr>
              <a:lnSpc>
                <a:spcPct val="90000"/>
              </a:lnSpc>
            </a:pPr>
            <a:r>
              <a:rPr lang="ro-RO" altLang="en-US" sz="1900" dirty="0"/>
              <a:t>	</a:t>
            </a:r>
            <a:r>
              <a:rPr lang="fr-FR" altLang="en-US" sz="1900" dirty="0"/>
              <a:t>3-5 </a:t>
            </a:r>
            <a:r>
              <a:rPr lang="fr-FR" altLang="en-US" sz="1900" dirty="0" err="1" smtClean="0"/>
              <a:t>years</a:t>
            </a:r>
            <a:r>
              <a:rPr lang="en-US" altLang="en-US" sz="1900" dirty="0"/>
              <a:t> </a:t>
            </a:r>
            <a:r>
              <a:rPr lang="en-US" altLang="en-US" sz="1900" dirty="0" smtClean="0"/>
              <a:t>      </a:t>
            </a:r>
            <a:r>
              <a:rPr lang="en-GB" altLang="en-US" sz="1900" dirty="0" smtClean="0"/>
              <a:t>1,10</a:t>
            </a:r>
            <a:r>
              <a:rPr lang="ro-RO" altLang="en-US" sz="1900" dirty="0"/>
              <a:t>	</a:t>
            </a:r>
            <a:r>
              <a:rPr lang="en-US" altLang="en-US" sz="1900" dirty="0" smtClean="0"/>
              <a:t>  </a:t>
            </a:r>
            <a:r>
              <a:rPr lang="en-GB" altLang="en-US" sz="1900" dirty="0" smtClean="0"/>
              <a:t>17,5</a:t>
            </a:r>
            <a:r>
              <a:rPr lang="ro-RO" altLang="en-US" sz="1900" dirty="0"/>
              <a:t>	</a:t>
            </a:r>
            <a:r>
              <a:rPr lang="en-US" altLang="en-US" sz="1900" dirty="0" smtClean="0"/>
              <a:t>	</a:t>
            </a:r>
            <a:r>
              <a:rPr lang="en-GB" altLang="en-US" sz="1900" b="1" i="1" dirty="0" smtClean="0"/>
              <a:t>Boys </a:t>
            </a:r>
            <a:endParaRPr lang="ro-RO" altLang="en-US" sz="1900" b="1" dirty="0"/>
          </a:p>
          <a:p>
            <a:pPr>
              <a:lnSpc>
                <a:spcPct val="90000"/>
              </a:lnSpc>
            </a:pPr>
            <a:r>
              <a:rPr lang="ro-RO" altLang="en-US" sz="1900" dirty="0"/>
              <a:t>	</a:t>
            </a:r>
            <a:r>
              <a:rPr lang="en-GB" altLang="en-US" sz="1900" dirty="0"/>
              <a:t>5-7 </a:t>
            </a:r>
            <a:r>
              <a:rPr lang="en-GB" altLang="en-US" sz="1900" dirty="0" smtClean="0"/>
              <a:t>years</a:t>
            </a:r>
            <a:r>
              <a:rPr lang="en-US" altLang="en-US" sz="1900" dirty="0"/>
              <a:t> </a:t>
            </a:r>
            <a:r>
              <a:rPr lang="en-US" altLang="en-US" sz="1900" dirty="0" smtClean="0"/>
              <a:t>      </a:t>
            </a:r>
            <a:r>
              <a:rPr lang="en-GB" altLang="en-US" sz="1900" dirty="0" smtClean="0"/>
              <a:t>1,00</a:t>
            </a:r>
            <a:r>
              <a:rPr lang="ro-RO" altLang="en-US" sz="1900" dirty="0"/>
              <a:t>	</a:t>
            </a:r>
            <a:r>
              <a:rPr lang="en-US" altLang="en-US" sz="1900" dirty="0" smtClean="0"/>
              <a:t>    </a:t>
            </a:r>
            <a:r>
              <a:rPr lang="en-GB" altLang="en-US" sz="1900" dirty="0" smtClean="0"/>
              <a:t>21</a:t>
            </a:r>
            <a:r>
              <a:rPr lang="ro-RO" altLang="en-US" sz="1900" dirty="0"/>
              <a:t>	</a:t>
            </a:r>
            <a:r>
              <a:rPr lang="en-US" altLang="en-US" sz="1900" dirty="0" smtClean="0"/>
              <a:t>	</a:t>
            </a:r>
            <a:r>
              <a:rPr lang="en-GB" altLang="en-US" sz="1900" dirty="0" smtClean="0"/>
              <a:t>10-12 </a:t>
            </a:r>
            <a:r>
              <a:rPr lang="fr-FR" altLang="en-US" sz="1900" dirty="0" err="1"/>
              <a:t>years</a:t>
            </a:r>
            <a:r>
              <a:rPr lang="fr-FR" altLang="en-US" sz="1900" dirty="0"/>
              <a:t> </a:t>
            </a:r>
            <a:r>
              <a:rPr lang="ro-RO" altLang="en-US" sz="1900" dirty="0"/>
              <a:t>	</a:t>
            </a:r>
            <a:r>
              <a:rPr lang="en-US" altLang="en-US" sz="1900" dirty="0" smtClean="0"/>
              <a:t> </a:t>
            </a:r>
            <a:r>
              <a:rPr lang="en-GB" altLang="en-US" sz="1900" dirty="0" smtClean="0"/>
              <a:t>1,00</a:t>
            </a:r>
            <a:r>
              <a:rPr lang="ro-RO" altLang="en-US" sz="1900" dirty="0" smtClean="0"/>
              <a:t> </a:t>
            </a:r>
            <a:r>
              <a:rPr lang="ro-RO" altLang="en-US" sz="1900" dirty="0"/>
              <a:t>	</a:t>
            </a:r>
            <a:r>
              <a:rPr lang="en-US" altLang="en-US" sz="1900" dirty="0" smtClean="0"/>
              <a:t> </a:t>
            </a:r>
            <a:r>
              <a:rPr lang="ro-RO" altLang="en-US" sz="1900" dirty="0" smtClean="0"/>
              <a:t> </a:t>
            </a:r>
            <a:r>
              <a:rPr lang="en-US" altLang="en-US" sz="1900" dirty="0" smtClean="0"/>
              <a:t>    </a:t>
            </a:r>
            <a:r>
              <a:rPr lang="en-GB" altLang="en-US" sz="1900" dirty="0" smtClean="0"/>
              <a:t>34</a:t>
            </a:r>
            <a:r>
              <a:rPr lang="ro-RO" altLang="en-US" sz="1900" dirty="0" smtClean="0"/>
              <a:t> </a:t>
            </a:r>
            <a:r>
              <a:rPr lang="ro-RO" altLang="en-US" sz="1900" dirty="0"/>
              <a:t>	</a:t>
            </a:r>
          </a:p>
          <a:p>
            <a:pPr>
              <a:lnSpc>
                <a:spcPct val="90000"/>
              </a:lnSpc>
            </a:pPr>
            <a:r>
              <a:rPr lang="ro-RO" altLang="en-US" sz="1900" dirty="0"/>
              <a:t>	</a:t>
            </a:r>
            <a:r>
              <a:rPr lang="en-GB" altLang="en-US" sz="1900" dirty="0" smtClean="0"/>
              <a:t>7-10 years   </a:t>
            </a:r>
            <a:r>
              <a:rPr lang="ro-RO" altLang="en-US" sz="1900" dirty="0" smtClean="0"/>
              <a:t> </a:t>
            </a:r>
            <a:r>
              <a:rPr lang="en-US" altLang="en-US" sz="1900" dirty="0" smtClean="0"/>
              <a:t> </a:t>
            </a:r>
            <a:r>
              <a:rPr lang="en-GB" altLang="en-US" sz="1900" dirty="0" smtClean="0"/>
              <a:t>1,00</a:t>
            </a:r>
            <a:r>
              <a:rPr lang="ro-RO" altLang="en-US" sz="1900" dirty="0" smtClean="0"/>
              <a:t> </a:t>
            </a:r>
            <a:r>
              <a:rPr lang="en-US" altLang="en-US" sz="1900" dirty="0" smtClean="0"/>
              <a:t>        	    </a:t>
            </a:r>
            <a:r>
              <a:rPr lang="en-GB" altLang="en-US" sz="1900" dirty="0" smtClean="0"/>
              <a:t>27</a:t>
            </a:r>
            <a:r>
              <a:rPr lang="ro-RO" altLang="en-US" dirty="0"/>
              <a:t>	</a:t>
            </a:r>
            <a:r>
              <a:rPr lang="en-US" altLang="en-US" dirty="0" smtClean="0"/>
              <a:t>	</a:t>
            </a:r>
            <a:r>
              <a:rPr lang="en-GB" altLang="en-US" dirty="0" smtClean="0"/>
              <a:t>12-14 </a:t>
            </a:r>
            <a:r>
              <a:rPr lang="fr-FR" altLang="en-US" dirty="0" err="1"/>
              <a:t>years</a:t>
            </a:r>
            <a:r>
              <a:rPr lang="fr-FR" altLang="en-US" dirty="0"/>
              <a:t> </a:t>
            </a:r>
            <a:r>
              <a:rPr lang="ro-RO" altLang="en-US" dirty="0"/>
              <a:t>	</a:t>
            </a:r>
            <a:r>
              <a:rPr lang="en-US" altLang="en-US" dirty="0" smtClean="0"/>
              <a:t> </a:t>
            </a:r>
            <a:r>
              <a:rPr lang="en-GB" altLang="en-US" dirty="0" smtClean="0"/>
              <a:t>1,00</a:t>
            </a:r>
            <a:r>
              <a:rPr lang="ro-RO" altLang="en-US" dirty="0"/>
              <a:t>	</a:t>
            </a:r>
            <a:r>
              <a:rPr lang="en-US" altLang="en-US" dirty="0" smtClean="0"/>
              <a:t> </a:t>
            </a:r>
            <a:r>
              <a:rPr lang="ro-RO" altLang="en-US" dirty="0" smtClean="0"/>
              <a:t> </a:t>
            </a:r>
            <a:r>
              <a:rPr lang="en-US" altLang="en-US" dirty="0" smtClean="0"/>
              <a:t>     </a:t>
            </a:r>
            <a:r>
              <a:rPr lang="en-GB" altLang="en-US" dirty="0" smtClean="0"/>
              <a:t>43</a:t>
            </a:r>
            <a:endParaRPr lang="ro-RO" altLang="en-US" dirty="0"/>
          </a:p>
          <a:p>
            <a:pPr>
              <a:lnSpc>
                <a:spcPct val="90000"/>
              </a:lnSpc>
            </a:pPr>
            <a:r>
              <a:rPr lang="ro-RO" altLang="en-US" dirty="0"/>
              <a:t>					</a:t>
            </a:r>
            <a:r>
              <a:rPr lang="en-US" altLang="en-US" dirty="0" smtClean="0"/>
              <a:t>	</a:t>
            </a:r>
            <a:r>
              <a:rPr lang="en-GB" altLang="en-US" dirty="0" smtClean="0"/>
              <a:t>14-16 </a:t>
            </a:r>
            <a:r>
              <a:rPr lang="fr-FR" altLang="en-US" dirty="0" err="1"/>
              <a:t>years</a:t>
            </a:r>
            <a:r>
              <a:rPr lang="fr-FR" altLang="en-US" dirty="0"/>
              <a:t> </a:t>
            </a:r>
            <a:r>
              <a:rPr lang="ro-RO" altLang="en-US" dirty="0"/>
              <a:t>	</a:t>
            </a:r>
            <a:r>
              <a:rPr lang="en-US" altLang="en-US" dirty="0" smtClean="0"/>
              <a:t> </a:t>
            </a:r>
            <a:r>
              <a:rPr lang="en-GB" altLang="en-US" dirty="0" smtClean="0"/>
              <a:t>0,95</a:t>
            </a:r>
            <a:r>
              <a:rPr lang="ro-RO" altLang="en-US" dirty="0"/>
              <a:t>	</a:t>
            </a:r>
            <a:r>
              <a:rPr lang="en-US" altLang="en-US" dirty="0" smtClean="0"/>
              <a:t> </a:t>
            </a:r>
            <a:r>
              <a:rPr lang="ro-RO" altLang="en-US" dirty="0" smtClean="0"/>
              <a:t> </a:t>
            </a:r>
            <a:r>
              <a:rPr lang="en-US" altLang="en-US" dirty="0" smtClean="0"/>
              <a:t>     </a:t>
            </a:r>
            <a:r>
              <a:rPr lang="en-GB" altLang="en-US" dirty="0" smtClean="0"/>
              <a:t>52</a:t>
            </a:r>
            <a:r>
              <a:rPr lang="ro-RO" altLang="en-US" dirty="0" smtClean="0"/>
              <a:t> </a:t>
            </a:r>
            <a:r>
              <a:rPr lang="ro-RO" altLang="en-US" dirty="0"/>
              <a:t>						</a:t>
            </a:r>
            <a:r>
              <a:rPr lang="en-US" altLang="en-US" dirty="0" smtClean="0"/>
              <a:t>	</a:t>
            </a:r>
            <a:r>
              <a:rPr lang="en-GB" altLang="en-US" dirty="0" smtClean="0"/>
              <a:t>16-18 </a:t>
            </a:r>
            <a:r>
              <a:rPr lang="fr-FR" altLang="en-US" dirty="0" err="1"/>
              <a:t>years</a:t>
            </a:r>
            <a:r>
              <a:rPr lang="fr-FR" altLang="en-US" dirty="0"/>
              <a:t> </a:t>
            </a:r>
            <a:r>
              <a:rPr lang="ro-RO" altLang="en-US" dirty="0"/>
              <a:t>	</a:t>
            </a:r>
            <a:r>
              <a:rPr lang="en-US" altLang="en-US" dirty="0" smtClean="0"/>
              <a:t>  </a:t>
            </a:r>
            <a:r>
              <a:rPr lang="en-GB" altLang="en-US" dirty="0" smtClean="0"/>
              <a:t>0,9</a:t>
            </a:r>
            <a:r>
              <a:rPr lang="ro-RO" altLang="en-US" dirty="0" smtClean="0"/>
              <a:t> </a:t>
            </a:r>
            <a:r>
              <a:rPr lang="ro-RO" altLang="en-US" dirty="0"/>
              <a:t>	</a:t>
            </a:r>
            <a:r>
              <a:rPr lang="en-US" altLang="en-US" dirty="0" smtClean="0"/>
              <a:t> </a:t>
            </a:r>
            <a:r>
              <a:rPr lang="ro-RO" altLang="en-US" dirty="0" smtClean="0"/>
              <a:t> </a:t>
            </a:r>
            <a:r>
              <a:rPr lang="en-US" altLang="en-US" dirty="0" smtClean="0"/>
              <a:t>     </a:t>
            </a:r>
            <a:r>
              <a:rPr lang="en-GB" altLang="en-US" dirty="0" smtClean="0"/>
              <a:t>56</a:t>
            </a:r>
            <a:endParaRPr lang="en-US" altLang="en-US" dirty="0"/>
          </a:p>
        </p:txBody>
      </p:sp>
      <p:sp>
        <p:nvSpPr>
          <p:cNvPr id="4" name="Title 3"/>
          <p:cNvSpPr>
            <a:spLocks noGrp="1"/>
          </p:cNvSpPr>
          <p:nvPr>
            <p:ph type="title"/>
          </p:nvPr>
        </p:nvSpPr>
        <p:spPr>
          <a:xfrm>
            <a:off x="500034" y="285728"/>
            <a:ext cx="8153400" cy="869950"/>
          </a:xfrm>
        </p:spPr>
        <p:txBody>
          <a:bodyPr>
            <a:noAutofit/>
          </a:bodyPr>
          <a:lstStyle/>
          <a:p>
            <a:pPr algn="ctr"/>
            <a:r>
              <a:rPr lang="en-US" sz="3600" dirty="0" smtClean="0">
                <a:solidFill>
                  <a:schemeClr val="tx1"/>
                </a:solidFill>
              </a:rPr>
              <a:t>WHO recommendations on protein intake in children and adolescents</a:t>
            </a:r>
            <a:endParaRPr lang="en-US" sz="3600" dirty="0">
              <a:solidFill>
                <a:schemeClr val="tx1"/>
              </a:solidFill>
            </a:endParaRPr>
          </a:p>
        </p:txBody>
      </p:sp>
      <p:sp>
        <p:nvSpPr>
          <p:cNvPr id="5" name="Text Placeholder 4"/>
          <p:cNvSpPr>
            <a:spLocks noGrp="1"/>
          </p:cNvSpPr>
          <p:nvPr>
            <p:ph type="body" sz="quarter" idx="1"/>
          </p:nvPr>
        </p:nvSpPr>
        <p:spPr>
          <a:xfrm>
            <a:off x="142844" y="1785926"/>
            <a:ext cx="3886200" cy="640080"/>
          </a:xfrm>
        </p:spPr>
        <p:txBody>
          <a:bodyPr/>
          <a:lstStyle/>
          <a:p>
            <a:r>
              <a:rPr lang="en-US" dirty="0" smtClean="0"/>
              <a:t>Infants and children</a:t>
            </a:r>
            <a:endParaRPr lang="en-US" dirty="0"/>
          </a:p>
        </p:txBody>
      </p:sp>
      <p:sp>
        <p:nvSpPr>
          <p:cNvPr id="7" name="Text Placeholder 6"/>
          <p:cNvSpPr>
            <a:spLocks noGrp="1"/>
          </p:cNvSpPr>
          <p:nvPr>
            <p:ph type="body" sz="quarter" idx="3"/>
          </p:nvPr>
        </p:nvSpPr>
        <p:spPr>
          <a:xfrm>
            <a:off x="4714876" y="1785926"/>
            <a:ext cx="3886200" cy="640080"/>
          </a:xfrm>
        </p:spPr>
        <p:txBody>
          <a:bodyPr/>
          <a:lstStyle/>
          <a:p>
            <a:r>
              <a:rPr lang="en-US" dirty="0" smtClean="0"/>
              <a:t>Adolescents</a:t>
            </a:r>
            <a:endParaRPr lang="en-US" dirty="0"/>
          </a:p>
        </p:txBody>
      </p:sp>
    </p:spTree>
    <p:extLst>
      <p:ext uri="{BB962C8B-B14F-4D97-AF65-F5344CB8AC3E}">
        <p14:creationId xmlns:p14="http://schemas.microsoft.com/office/powerpoint/2010/main" val="2296937500"/>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2000" fill="hold"/>
                                        <p:tgtEl>
                                          <p:spTgt spid="5">
                                            <p:bg/>
                                          </p:spTgt>
                                        </p:tgtEl>
                                        <p:attrNameLst>
                                          <p:attrName>ppt_x</p:attrName>
                                        </p:attrNameLst>
                                      </p:cBhvr>
                                      <p:tavLst>
                                        <p:tav tm="0">
                                          <p:val>
                                            <p:strVal val="#ppt_x"/>
                                          </p:val>
                                        </p:tav>
                                        <p:tav tm="100000">
                                          <p:val>
                                            <p:strVal val="#ppt_x"/>
                                          </p:val>
                                        </p:tav>
                                      </p:tavLst>
                                    </p:anim>
                                    <p:anim calcmode="lin" valueType="num">
                                      <p:cBhvr additive="base">
                                        <p:cTn id="8" dur="2000" fill="hold"/>
                                        <p:tgtEl>
                                          <p:spTgt spid="5">
                                            <p:bg/>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2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5">
                                            <p:txEl>
                                              <p:pRg st="0" end="0"/>
                                            </p:txEl>
                                          </p:spTgt>
                                        </p:tgtEl>
                                        <p:attrNameLst>
                                          <p:attrName>ppt_y</p:attrName>
                                        </p:attrNameLst>
                                      </p:cBhvr>
                                      <p:tavLst>
                                        <p:tav tm="0">
                                          <p:val>
                                            <p:strVal val="1+#ppt_h/2"/>
                                          </p:val>
                                        </p:tav>
                                        <p:tav tm="100000">
                                          <p:val>
                                            <p:strVal val="#ppt_y"/>
                                          </p:val>
                                        </p:tav>
                                      </p:tavLst>
                                    </p:anim>
                                  </p:childTnLst>
                                </p:cTn>
                              </p:par>
                              <p:par>
                                <p:cTn id="14" presetID="4" presetClass="entr" presetSubtype="16" fill="hold" grpId="0" nodeType="withEffect">
                                  <p:stCondLst>
                                    <p:cond delay="0"/>
                                  </p:stCondLst>
                                  <p:childTnLst>
                                    <p:set>
                                      <p:cBhvr>
                                        <p:cTn id="15" dur="1" fill="hold">
                                          <p:stCondLst>
                                            <p:cond delay="0"/>
                                          </p:stCondLst>
                                        </p:cTn>
                                        <p:tgtEl>
                                          <p:spTgt spid="7">
                                            <p:bg/>
                                          </p:spTgt>
                                        </p:tgtEl>
                                        <p:attrNameLst>
                                          <p:attrName>style.visibility</p:attrName>
                                        </p:attrNameLst>
                                      </p:cBhvr>
                                      <p:to>
                                        <p:strVal val="visible"/>
                                      </p:to>
                                    </p:set>
                                    <p:animEffect transition="in" filter="box(in)">
                                      <p:cBhvr>
                                        <p:cTn id="16" dur="2000"/>
                                        <p:tgtEl>
                                          <p:spTgt spid="7">
                                            <p:bg/>
                                          </p:spTgt>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box(in)">
                                      <p:cBhvr>
                                        <p:cTn id="19"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7"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ewprotein-1.jpg"/>
          <p:cNvPicPr>
            <a:picLocks noChangeAspect="1"/>
          </p:cNvPicPr>
          <p:nvPr/>
        </p:nvPicPr>
        <p:blipFill>
          <a:blip r:embed="rId2" cstate="print"/>
          <a:stretch>
            <a:fillRect/>
          </a:stretch>
        </p:blipFill>
        <p:spPr>
          <a:xfrm>
            <a:off x="0" y="1453970"/>
            <a:ext cx="9144000" cy="3950059"/>
          </a:xfrm>
          <a:prstGeom prst="rect">
            <a:avLst/>
          </a:prstGeom>
        </p:spPr>
      </p:pic>
    </p:spTree>
  </p:cSld>
  <p:clrMapOvr>
    <a:masterClrMapping/>
  </p:clrMapOvr>
  <p:transition>
    <p:pull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9000"/>
            <a:lum/>
          </a:blip>
          <a:srcRect/>
          <a:stretch>
            <a:fillRect l="-34000" r="-3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784976" cy="6741368"/>
          </a:xfrm>
        </p:spPr>
        <p:txBody>
          <a:bodyPr>
            <a:normAutofit/>
          </a:bodyPr>
          <a:lstStyle/>
          <a:p>
            <a:r>
              <a:rPr lang="en-US" sz="2800" b="1" dirty="0">
                <a:solidFill>
                  <a:srgbClr val="006600"/>
                </a:solidFill>
                <a:latin typeface="Times New Roman" panose="02020603050405020304" pitchFamily="18" charset="0"/>
                <a:cs typeface="Times New Roman" panose="02020603050405020304" pitchFamily="18" charset="0"/>
              </a:rPr>
              <a:t>The metabolic needs of endurance athletes (</a:t>
            </a:r>
            <a:r>
              <a:rPr lang="en-US" sz="2800" b="1" dirty="0" smtClean="0">
                <a:solidFill>
                  <a:srgbClr val="006600"/>
                </a:solidFill>
                <a:latin typeface="Times New Roman" panose="02020603050405020304" pitchFamily="18" charset="0"/>
                <a:cs typeface="Times New Roman" panose="02020603050405020304" pitchFamily="18" charset="0"/>
              </a:rPr>
              <a:t>long distance </a:t>
            </a:r>
            <a:r>
              <a:rPr lang="en-US" sz="2800" b="1" dirty="0">
                <a:solidFill>
                  <a:srgbClr val="006600"/>
                </a:solidFill>
                <a:latin typeface="Times New Roman" panose="02020603050405020304" pitchFamily="18" charset="0"/>
                <a:cs typeface="Times New Roman" panose="02020603050405020304" pitchFamily="18" charset="0"/>
              </a:rPr>
              <a:t>runners, distance swimmers and cyclists) are different from those for people undertaking intermittent activity (football, hockey, cricket and golf) and sports of short but intense duration, e.g. sprinters and wing three-quarters in rugby. </a:t>
            </a:r>
            <a:r>
              <a:rPr lang="en-US" sz="2800" b="1" dirty="0" smtClean="0">
                <a:solidFill>
                  <a:srgbClr val="006600"/>
                </a:solidFill>
                <a:latin typeface="Times New Roman" panose="02020603050405020304" pitchFamily="18" charset="0"/>
                <a:cs typeface="Times New Roman" panose="02020603050405020304" pitchFamily="18" charset="0"/>
              </a:rPr>
              <a:t>Body</a:t>
            </a:r>
            <a:r>
              <a:rPr lang="en-US" sz="2800" b="1" dirty="0">
                <a:solidFill>
                  <a:srgbClr val="006600"/>
                </a:solidFill>
                <a:latin typeface="Times New Roman" panose="02020603050405020304" pitchFamily="18" charset="0"/>
                <a:cs typeface="Times New Roman" panose="02020603050405020304" pitchFamily="18" charset="0"/>
              </a:rPr>
              <a:t>building sportsmen such as weight-lifters have yet different </a:t>
            </a:r>
            <a:r>
              <a:rPr lang="en-US" sz="2800" b="1" dirty="0" smtClean="0">
                <a:solidFill>
                  <a:srgbClr val="006600"/>
                </a:solidFill>
                <a:latin typeface="Times New Roman" panose="02020603050405020304" pitchFamily="18" charset="0"/>
                <a:cs typeface="Times New Roman" panose="02020603050405020304" pitchFamily="18" charset="0"/>
              </a:rPr>
              <a:t>needs</a:t>
            </a:r>
            <a:r>
              <a:rPr lang="ro-RO" sz="2800" b="1" dirty="0" smtClean="0">
                <a:solidFill>
                  <a:srgbClr val="006600"/>
                </a:solidFill>
                <a:latin typeface="Times New Roman" panose="02020603050405020304" pitchFamily="18" charset="0"/>
                <a:cs typeface="Times New Roman" panose="02020603050405020304" pitchFamily="18" charset="0"/>
              </a:rPr>
              <a:t>.</a:t>
            </a:r>
            <a:endParaRPr lang="en-US" sz="2800" b="1" dirty="0">
              <a:solidFill>
                <a:srgbClr val="006600"/>
              </a:solidFill>
              <a:latin typeface="Times New Roman" panose="02020603050405020304" pitchFamily="18" charset="0"/>
              <a:cs typeface="Times New Roman" panose="02020603050405020304" pitchFamily="18" charset="0"/>
            </a:endParaRPr>
          </a:p>
        </p:txBody>
      </p:sp>
      <p:sp>
        <p:nvSpPr>
          <p:cNvPr id="17410" name="AutoShape 2" descr="Imagini pentru ru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 name="Picture 3" descr="03242010-protein-power-story.jpg"/>
          <p:cNvPicPr>
            <a:picLocks noChangeAspect="1"/>
          </p:cNvPicPr>
          <p:nvPr/>
        </p:nvPicPr>
        <p:blipFill>
          <a:blip r:embed="rId3"/>
          <a:stretch>
            <a:fillRect/>
          </a:stretch>
        </p:blipFill>
        <p:spPr>
          <a:xfrm>
            <a:off x="6215074" y="4643446"/>
            <a:ext cx="2681289" cy="1982982"/>
          </a:xfrm>
          <a:prstGeom prst="rect">
            <a:avLst/>
          </a:prstGeom>
        </p:spPr>
      </p:pic>
    </p:spTree>
    <p:extLst>
      <p:ext uri="{BB962C8B-B14F-4D97-AF65-F5344CB8AC3E}">
        <p14:creationId xmlns:p14="http://schemas.microsoft.com/office/powerpoint/2010/main" val="1029326323"/>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1" presetClass="entr" presetSubtype="4"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4)">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116632"/>
            <a:ext cx="8750206" cy="4241062"/>
          </a:xfrm>
        </p:spPr>
        <p:txBody>
          <a:bodyPr>
            <a:normAutofit fontScale="90000"/>
          </a:bodyPr>
          <a:lstStyle/>
          <a:p>
            <a:pPr algn="just"/>
            <a:r>
              <a:rPr lang="en-US" b="1" dirty="0">
                <a:solidFill>
                  <a:srgbClr val="00B050"/>
                </a:solidFill>
              </a:rPr>
              <a:t>Do athletes require more protein</a:t>
            </a:r>
            <a:r>
              <a:rPr lang="en-US" b="1" dirty="0" smtClean="0">
                <a:solidFill>
                  <a:srgbClr val="00B050"/>
                </a:solidFill>
              </a:rPr>
              <a:t>?</a:t>
            </a:r>
            <a:r>
              <a:rPr lang="ro-RO" b="1" dirty="0" smtClean="0">
                <a:solidFill>
                  <a:srgbClr val="00B050"/>
                </a:solidFill>
              </a:rPr>
              <a:t/>
            </a:r>
            <a:br>
              <a:rPr lang="ro-RO" b="1" dirty="0" smtClean="0">
                <a:solidFill>
                  <a:srgbClr val="00B050"/>
                </a:solidFill>
              </a:rPr>
            </a:br>
            <a:r>
              <a:rPr lang="en-US" b="1" dirty="0">
                <a:solidFill>
                  <a:srgbClr val="00B050"/>
                </a:solidFill>
              </a:rPr>
              <a:t/>
            </a:r>
            <a:br>
              <a:rPr lang="en-US" b="1" dirty="0">
                <a:solidFill>
                  <a:srgbClr val="00B050"/>
                </a:solidFill>
              </a:rPr>
            </a:br>
            <a:r>
              <a:rPr lang="ro-RO" dirty="0">
                <a:solidFill>
                  <a:srgbClr val="00B050"/>
                </a:solidFill>
              </a:rPr>
              <a:t>	</a:t>
            </a:r>
            <a:r>
              <a:rPr lang="en-US" sz="2700" b="1" dirty="0" smtClean="0">
                <a:solidFill>
                  <a:srgbClr val="00B050"/>
                </a:solidFill>
                <a:latin typeface="Times New Roman" panose="02020603050405020304" pitchFamily="18" charset="0"/>
                <a:cs typeface="Times New Roman" panose="02020603050405020304" pitchFamily="18" charset="0"/>
              </a:rPr>
              <a:t>Endurance </a:t>
            </a:r>
            <a:r>
              <a:rPr lang="en-US" sz="2700" b="1" dirty="0">
                <a:solidFill>
                  <a:srgbClr val="00B050"/>
                </a:solidFill>
                <a:latin typeface="Times New Roman" panose="02020603050405020304" pitchFamily="18" charset="0"/>
                <a:cs typeface="Times New Roman" panose="02020603050405020304" pitchFamily="18" charset="0"/>
              </a:rPr>
              <a:t>athletes in heavy training require extra protein to cover a small proportion of the energy costs of their training and to assist in the repair and recovery process after exercise. Strength athletes, who are interested in gaining muscle size and function, require more protein in the early stages of very intensive resistance exercise. </a:t>
            </a:r>
            <a:endParaRPr lang="en-US" sz="2700" dirty="0">
              <a:solidFill>
                <a:srgbClr val="00B050"/>
              </a:solidFill>
            </a:endParaRPr>
          </a:p>
        </p:txBody>
      </p:sp>
      <p:pic>
        <p:nvPicPr>
          <p:cNvPr id="3" name="Picture 2" descr="0511-1103-0912-3404_Cartoon_of_a_Woman_Working_Out_on_a_Treadmill_Drinking_a_Protein_Shake_clipart_image.jpg"/>
          <p:cNvPicPr>
            <a:picLocks noChangeAspect="1"/>
          </p:cNvPicPr>
          <p:nvPr/>
        </p:nvPicPr>
        <p:blipFill>
          <a:blip r:embed="rId2"/>
          <a:stretch>
            <a:fillRect/>
          </a:stretch>
        </p:blipFill>
        <p:spPr>
          <a:xfrm>
            <a:off x="7215206" y="4000504"/>
            <a:ext cx="1750000" cy="1685000"/>
          </a:xfrm>
          <a:prstGeom prst="rect">
            <a:avLst/>
          </a:prstGeom>
        </p:spPr>
      </p:pic>
      <p:pic>
        <p:nvPicPr>
          <p:cNvPr id="4" name="Picture 3" descr="download (1).jpg"/>
          <p:cNvPicPr>
            <a:picLocks noChangeAspect="1"/>
          </p:cNvPicPr>
          <p:nvPr/>
        </p:nvPicPr>
        <p:blipFill>
          <a:blip r:embed="rId3"/>
          <a:stretch>
            <a:fillRect/>
          </a:stretch>
        </p:blipFill>
        <p:spPr>
          <a:xfrm>
            <a:off x="0" y="4500570"/>
            <a:ext cx="2143125" cy="2133600"/>
          </a:xfrm>
          <a:prstGeom prst="rect">
            <a:avLst/>
          </a:prstGeom>
        </p:spPr>
      </p:pic>
      <p:pic>
        <p:nvPicPr>
          <p:cNvPr id="5" name="Picture 4" descr="images (1).jpg"/>
          <p:cNvPicPr>
            <a:picLocks noChangeAspect="1"/>
          </p:cNvPicPr>
          <p:nvPr/>
        </p:nvPicPr>
        <p:blipFill>
          <a:blip r:embed="rId4"/>
          <a:stretch>
            <a:fillRect/>
          </a:stretch>
        </p:blipFill>
        <p:spPr>
          <a:xfrm>
            <a:off x="4786314" y="4000504"/>
            <a:ext cx="1981200" cy="2314575"/>
          </a:xfrm>
          <a:prstGeom prst="rect">
            <a:avLst/>
          </a:prstGeom>
        </p:spPr>
      </p:pic>
      <p:pic>
        <p:nvPicPr>
          <p:cNvPr id="7" name="Picture 6" descr="2db22b53d00d3365180db22aa4b7cd69.jpg"/>
          <p:cNvPicPr>
            <a:picLocks noChangeAspect="1"/>
          </p:cNvPicPr>
          <p:nvPr/>
        </p:nvPicPr>
        <p:blipFill>
          <a:blip r:embed="rId5" cstate="print"/>
          <a:stretch>
            <a:fillRect/>
          </a:stretch>
        </p:blipFill>
        <p:spPr>
          <a:xfrm rot="21221613">
            <a:off x="2270333" y="5039919"/>
            <a:ext cx="2078193" cy="1130217"/>
          </a:xfrm>
          <a:prstGeom prst="rect">
            <a:avLst/>
          </a:prstGeom>
        </p:spPr>
      </p:pic>
    </p:spTree>
    <p:extLst>
      <p:ext uri="{BB962C8B-B14F-4D97-AF65-F5344CB8AC3E}">
        <p14:creationId xmlns:p14="http://schemas.microsoft.com/office/powerpoint/2010/main" val="2512219640"/>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par>
                          <p:cTn id="8" fill="hold">
                            <p:stCondLst>
                              <p:cond delay="2000"/>
                            </p:stCondLst>
                            <p:childTnLst>
                              <p:par>
                                <p:cTn id="9" presetID="16" presetClass="entr" presetSubtype="2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Horizontal)">
                                      <p:cBhvr>
                                        <p:cTn id="11" dur="2000"/>
                                        <p:tgtEl>
                                          <p:spTgt spid="4"/>
                                        </p:tgtEl>
                                      </p:cBhvr>
                                    </p:animEffect>
                                  </p:childTnLst>
                                </p:cTn>
                              </p:par>
                            </p:childTnLst>
                          </p:cTn>
                        </p:par>
                        <p:par>
                          <p:cTn id="12" fill="hold">
                            <p:stCondLst>
                              <p:cond delay="4000"/>
                            </p:stCondLst>
                            <p:childTnLst>
                              <p:par>
                                <p:cTn id="13" presetID="12" presetClass="entr" presetSubtype="4"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lide(fromBottom)">
                                      <p:cBhvr>
                                        <p:cTn id="15" dur="2000"/>
                                        <p:tgtEl>
                                          <p:spTgt spid="7"/>
                                        </p:tgtEl>
                                      </p:cBhvr>
                                    </p:animEffect>
                                  </p:childTnLst>
                                </p:cTn>
                              </p:par>
                            </p:childTnLst>
                          </p:cTn>
                        </p:par>
                        <p:par>
                          <p:cTn id="16" fill="hold">
                            <p:stCondLst>
                              <p:cond delay="600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2000"/>
                                        <p:tgtEl>
                                          <p:spTgt spid="5"/>
                                        </p:tgtEl>
                                      </p:cBhvr>
                                    </p:animEffect>
                                  </p:childTnLst>
                                </p:cTn>
                              </p:par>
                            </p:childTnLst>
                          </p:cTn>
                        </p:par>
                        <p:par>
                          <p:cTn id="20" fill="hold">
                            <p:stCondLst>
                              <p:cond delay="8000"/>
                            </p:stCondLst>
                            <p:childTnLst>
                              <p:par>
                                <p:cTn id="21" presetID="7"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2000" fill="hold"/>
                                        <p:tgtEl>
                                          <p:spTgt spid="3"/>
                                        </p:tgtEl>
                                        <p:attrNameLst>
                                          <p:attrName>ppt_x</p:attrName>
                                        </p:attrNameLst>
                                      </p:cBhvr>
                                      <p:tavLst>
                                        <p:tav tm="0">
                                          <p:val>
                                            <p:strVal val="#ppt_x"/>
                                          </p:val>
                                        </p:tav>
                                        <p:tav tm="100000">
                                          <p:val>
                                            <p:strVal val="#ppt_x"/>
                                          </p:val>
                                        </p:tav>
                                      </p:tavLst>
                                    </p:anim>
                                    <p:anim calcmode="lin" valueType="num">
                                      <p:cBhvr additive="base">
                                        <p:cTn id="24"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7000"/>
            <a:lum/>
          </a:blip>
          <a:srcRect/>
          <a:stretch>
            <a:fillRect t="-25000" b="-25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311" y="1556792"/>
            <a:ext cx="9144000" cy="2757494"/>
          </a:xfrm>
        </p:spPr>
        <p:txBody>
          <a:bodyPr>
            <a:normAutofit fontScale="92500"/>
          </a:bodyPr>
          <a:lstStyle/>
          <a:p>
            <a:pPr algn="ctr">
              <a:buNone/>
            </a:pPr>
            <a:r>
              <a:rPr lang="en-US" sz="3200" b="1" dirty="0" smtClean="0">
                <a:solidFill>
                  <a:srgbClr val="00B050"/>
                </a:solidFill>
                <a:latin typeface="Times New Roman" panose="02020603050405020304" pitchFamily="18" charset="0"/>
                <a:cs typeface="Times New Roman" panose="02020603050405020304" pitchFamily="18" charset="0"/>
              </a:rPr>
              <a:t>  </a:t>
            </a:r>
            <a:r>
              <a:rPr lang="en-US" sz="2400" b="1" dirty="0" smtClean="0">
                <a:solidFill>
                  <a:srgbClr val="00B050"/>
                </a:solidFill>
                <a:latin typeface="Times New Roman" panose="02020603050405020304" pitchFamily="18" charset="0"/>
                <a:cs typeface="Times New Roman" panose="02020603050405020304" pitchFamily="18" charset="0"/>
              </a:rPr>
              <a:t>  </a:t>
            </a:r>
            <a:r>
              <a:rPr lang="en-US" sz="2800" b="1" dirty="0" smtClean="0">
                <a:solidFill>
                  <a:srgbClr val="006600"/>
                </a:solidFill>
                <a:latin typeface="Times New Roman" panose="02020603050405020304" pitchFamily="18" charset="0"/>
                <a:cs typeface="Times New Roman" panose="02020603050405020304" pitchFamily="18" charset="0"/>
              </a:rPr>
              <a:t>However, strength athlete’s muscles seem to adapt to the stress of resistance exercise, so that the protein requirements to maintain protein balance in very well-trained athletes are only marginally greater than those of generally active people. Athletes, who are growing, such as adolescents, have additional protein requirements.</a:t>
            </a:r>
            <a:r>
              <a:rPr lang="en-US" sz="2800" b="1" dirty="0" smtClean="0">
                <a:solidFill>
                  <a:srgbClr val="006600"/>
                </a:solidFill>
              </a:rPr>
              <a:t> </a:t>
            </a:r>
            <a:endParaRPr lang="en-US" b="1" dirty="0">
              <a:solidFill>
                <a:srgbClr val="006600"/>
              </a:solidFill>
            </a:endParaRPr>
          </a:p>
        </p:txBody>
      </p:sp>
      <p:pic>
        <p:nvPicPr>
          <p:cNvPr id="4" name="Picture 3" descr="scrawny-man.gif"/>
          <p:cNvPicPr>
            <a:picLocks noChangeAspect="1"/>
          </p:cNvPicPr>
          <p:nvPr/>
        </p:nvPicPr>
        <p:blipFill>
          <a:blip r:embed="rId3"/>
          <a:srcRect l="29631" t="9845" r="7593" b="8549"/>
          <a:stretch>
            <a:fillRect/>
          </a:stretch>
        </p:blipFill>
        <p:spPr>
          <a:xfrm>
            <a:off x="3571868" y="4293096"/>
            <a:ext cx="1671646" cy="18573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16" presetClass="entr" presetSubtype="26"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Horizontal)">
                                      <p:cBhvr>
                                        <p:cTn id="13"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6000" r="-1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95536" y="657151"/>
            <a:ext cx="8568951" cy="5740418"/>
          </a:xfrm>
          <a:noFill/>
          <a:ln>
            <a:noFill/>
          </a:ln>
        </p:spPr>
        <p:txBody>
          <a:bodyPr/>
          <a:lstStyle/>
          <a:p>
            <a:pPr algn="ctr"/>
            <a:endParaRPr lang="en-US" sz="2800" b="1" dirty="0">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340798949"/>
              </p:ext>
            </p:extLst>
          </p:nvPr>
        </p:nvGraphicFramePr>
        <p:xfrm>
          <a:off x="786641" y="675707"/>
          <a:ext cx="8089780" cy="5866635"/>
        </p:xfrm>
        <a:graphic>
          <a:graphicData uri="http://schemas.openxmlformats.org/drawingml/2006/table">
            <a:tbl>
              <a:tblPr/>
              <a:tblGrid>
                <a:gridCol w="4073391"/>
                <a:gridCol w="4016389"/>
              </a:tblGrid>
              <a:tr h="372706">
                <a:tc>
                  <a:txBody>
                    <a:bodyPr/>
                    <a:lstStyle/>
                    <a:p>
                      <a:pPr algn="ctr" fontAlgn="t"/>
                      <a:r>
                        <a:rPr lang="en-US" sz="2200" dirty="0">
                          <a:solidFill>
                            <a:schemeClr val="tx1"/>
                          </a:solidFill>
                          <a:effectLst/>
                        </a:rPr>
                        <a:t>Group</a:t>
                      </a:r>
                    </a:p>
                  </a:txBody>
                  <a:tcPr marL="53188" marR="53188" marT="26594" marB="26594">
                    <a:lnL w="9525" cap="flat" cmpd="sng" algn="ctr">
                      <a:solidFill>
                        <a:srgbClr val="BDBDBD"/>
                      </a:solidFill>
                      <a:prstDash val="solid"/>
                      <a:round/>
                      <a:headEnd type="none" w="med" len="med"/>
                      <a:tailEnd type="none" w="med" len="med"/>
                    </a:lnL>
                    <a:lnR w="9525" cap="flat" cmpd="sng" algn="ctr">
                      <a:solidFill>
                        <a:srgbClr val="BDBDBD"/>
                      </a:solidFill>
                      <a:prstDash val="solid"/>
                      <a:round/>
                      <a:headEnd type="none" w="med" len="med"/>
                      <a:tailEnd type="none" w="med" len="med"/>
                    </a:lnR>
                    <a:lnT w="9525" cap="flat" cmpd="sng" algn="ctr">
                      <a:solidFill>
                        <a:srgbClr val="BDBDBD"/>
                      </a:solidFill>
                      <a:prstDash val="solid"/>
                      <a:round/>
                      <a:headEnd type="none" w="med" len="med"/>
                      <a:tailEnd type="none" w="med" len="med"/>
                    </a:lnT>
                    <a:lnB w="9525" cap="flat" cmpd="sng" algn="ctr">
                      <a:solidFill>
                        <a:srgbClr val="BDBDBD"/>
                      </a:solidFill>
                      <a:prstDash val="solid"/>
                      <a:round/>
                      <a:headEnd type="none" w="med" len="med"/>
                      <a:tailEnd type="none" w="med" len="med"/>
                    </a:lnB>
                    <a:gradFill flip="none" rotWithShape="1">
                      <a:gsLst>
                        <a:gs pos="0">
                          <a:schemeClr val="tx2">
                            <a:lumMod val="40000"/>
                            <a:lumOff val="60000"/>
                            <a:shade val="30000"/>
                            <a:satMod val="115000"/>
                          </a:schemeClr>
                        </a:gs>
                        <a:gs pos="50000">
                          <a:schemeClr val="tx2">
                            <a:lumMod val="40000"/>
                            <a:lumOff val="60000"/>
                            <a:shade val="67500"/>
                            <a:satMod val="115000"/>
                          </a:schemeClr>
                        </a:gs>
                        <a:gs pos="100000">
                          <a:schemeClr val="tx2">
                            <a:lumMod val="40000"/>
                            <a:lumOff val="60000"/>
                            <a:shade val="100000"/>
                            <a:satMod val="115000"/>
                          </a:schemeClr>
                        </a:gs>
                      </a:gsLst>
                      <a:lin ang="8100000" scaled="1"/>
                      <a:tileRect/>
                    </a:gradFill>
                  </a:tcPr>
                </a:tc>
                <a:tc>
                  <a:txBody>
                    <a:bodyPr/>
                    <a:lstStyle/>
                    <a:p>
                      <a:pPr algn="ctr" fontAlgn="t"/>
                      <a:r>
                        <a:rPr lang="en-US" sz="2200" dirty="0">
                          <a:solidFill>
                            <a:schemeClr val="tx1"/>
                          </a:solidFill>
                          <a:effectLst/>
                        </a:rPr>
                        <a:t>Protein intake (g/kg/day)</a:t>
                      </a:r>
                    </a:p>
                  </a:txBody>
                  <a:tcPr marL="53188" marR="53188" marT="26594" marB="26594">
                    <a:lnL w="9525" cap="flat" cmpd="sng" algn="ctr">
                      <a:solidFill>
                        <a:srgbClr val="BDBDBD"/>
                      </a:solidFill>
                      <a:prstDash val="solid"/>
                      <a:round/>
                      <a:headEnd type="none" w="med" len="med"/>
                      <a:tailEnd type="none" w="med" len="med"/>
                    </a:lnL>
                    <a:lnR w="9525" cap="flat" cmpd="sng" algn="ctr">
                      <a:solidFill>
                        <a:srgbClr val="BDBDBD"/>
                      </a:solidFill>
                      <a:prstDash val="solid"/>
                      <a:round/>
                      <a:headEnd type="none" w="med" len="med"/>
                      <a:tailEnd type="none" w="med" len="med"/>
                    </a:lnR>
                    <a:lnT w="9525" cap="flat" cmpd="sng" algn="ctr">
                      <a:solidFill>
                        <a:srgbClr val="BDBDBD"/>
                      </a:solidFill>
                      <a:prstDash val="solid"/>
                      <a:round/>
                      <a:headEnd type="none" w="med" len="med"/>
                      <a:tailEnd type="none" w="med" len="med"/>
                    </a:lnT>
                    <a:lnB w="9525" cap="flat" cmpd="sng" algn="ctr">
                      <a:solidFill>
                        <a:srgbClr val="BDBDBD"/>
                      </a:solidFill>
                      <a:prstDash val="solid"/>
                      <a:round/>
                      <a:headEnd type="none" w="med" len="med"/>
                      <a:tailEnd type="none" w="med" len="med"/>
                    </a:lnB>
                    <a:gradFill flip="none" rotWithShape="1">
                      <a:gsLst>
                        <a:gs pos="0">
                          <a:schemeClr val="tx2">
                            <a:lumMod val="40000"/>
                            <a:lumOff val="60000"/>
                            <a:shade val="30000"/>
                            <a:satMod val="115000"/>
                          </a:schemeClr>
                        </a:gs>
                        <a:gs pos="50000">
                          <a:schemeClr val="tx2">
                            <a:lumMod val="40000"/>
                            <a:lumOff val="60000"/>
                            <a:shade val="67500"/>
                            <a:satMod val="115000"/>
                          </a:schemeClr>
                        </a:gs>
                        <a:gs pos="100000">
                          <a:schemeClr val="tx2">
                            <a:lumMod val="40000"/>
                            <a:lumOff val="60000"/>
                            <a:shade val="100000"/>
                            <a:satMod val="115000"/>
                          </a:schemeClr>
                        </a:gs>
                      </a:gsLst>
                      <a:lin ang="8100000" scaled="1"/>
                      <a:tileRect/>
                    </a:gradFill>
                  </a:tcPr>
                </a:tc>
              </a:tr>
              <a:tr h="372706">
                <a:tc>
                  <a:txBody>
                    <a:bodyPr/>
                    <a:lstStyle/>
                    <a:p>
                      <a:pPr fontAlgn="t"/>
                      <a:r>
                        <a:rPr lang="en-US" sz="2200" dirty="0">
                          <a:solidFill>
                            <a:schemeClr val="tx1"/>
                          </a:solidFill>
                          <a:effectLst/>
                        </a:rPr>
                        <a:t>Sedentary men and women</a:t>
                      </a:r>
                    </a:p>
                  </a:txBody>
                  <a:tcPr marL="53188" marR="53188" marT="26594" marB="26594">
                    <a:lnL w="9525" cap="flat" cmpd="sng" algn="ctr">
                      <a:solidFill>
                        <a:srgbClr val="BDBDBD"/>
                      </a:solidFill>
                      <a:prstDash val="solid"/>
                      <a:round/>
                      <a:headEnd type="none" w="med" len="med"/>
                      <a:tailEnd type="none" w="med" len="med"/>
                    </a:lnL>
                    <a:lnR w="9525" cap="flat" cmpd="sng" algn="ctr">
                      <a:solidFill>
                        <a:srgbClr val="BDBDBD"/>
                      </a:solidFill>
                      <a:prstDash val="solid"/>
                      <a:round/>
                      <a:headEnd type="none" w="med" len="med"/>
                      <a:tailEnd type="none" w="med" len="med"/>
                    </a:lnR>
                    <a:lnT w="9525" cap="flat" cmpd="sng" algn="ctr">
                      <a:solidFill>
                        <a:srgbClr val="BDBDBD"/>
                      </a:solidFill>
                      <a:prstDash val="solid"/>
                      <a:round/>
                      <a:headEnd type="none" w="med" len="med"/>
                      <a:tailEnd type="none" w="med" len="med"/>
                    </a:lnT>
                    <a:lnB w="9525" cap="flat" cmpd="sng" algn="ctr">
                      <a:solidFill>
                        <a:srgbClr val="BDBDBD"/>
                      </a:solidFill>
                      <a:prstDash val="solid"/>
                      <a:round/>
                      <a:headEnd type="none" w="med" len="med"/>
                      <a:tailEnd type="none" w="med" len="med"/>
                    </a:lnB>
                    <a:gradFill flip="none" rotWithShape="1">
                      <a:gsLst>
                        <a:gs pos="0">
                          <a:schemeClr val="tx2">
                            <a:lumMod val="40000"/>
                            <a:lumOff val="60000"/>
                            <a:shade val="30000"/>
                            <a:satMod val="115000"/>
                          </a:schemeClr>
                        </a:gs>
                        <a:gs pos="50000">
                          <a:schemeClr val="tx2">
                            <a:lumMod val="40000"/>
                            <a:lumOff val="60000"/>
                            <a:shade val="67500"/>
                            <a:satMod val="115000"/>
                          </a:schemeClr>
                        </a:gs>
                        <a:gs pos="100000">
                          <a:schemeClr val="tx2">
                            <a:lumMod val="40000"/>
                            <a:lumOff val="60000"/>
                            <a:shade val="100000"/>
                            <a:satMod val="115000"/>
                          </a:schemeClr>
                        </a:gs>
                      </a:gsLst>
                      <a:lin ang="8100000" scaled="1"/>
                      <a:tileRect/>
                    </a:gradFill>
                  </a:tcPr>
                </a:tc>
                <a:tc>
                  <a:txBody>
                    <a:bodyPr/>
                    <a:lstStyle/>
                    <a:p>
                      <a:pPr algn="ctr" fontAlgn="t"/>
                      <a:r>
                        <a:rPr lang="en-US" sz="2200" dirty="0" smtClean="0">
                          <a:solidFill>
                            <a:schemeClr val="tx1"/>
                          </a:solidFill>
                          <a:effectLst/>
                        </a:rPr>
                        <a:t>0.8 - 1.0</a:t>
                      </a:r>
                      <a:endParaRPr lang="en-US" sz="2200" dirty="0">
                        <a:solidFill>
                          <a:schemeClr val="tx1"/>
                        </a:solidFill>
                        <a:effectLst/>
                      </a:endParaRPr>
                    </a:p>
                  </a:txBody>
                  <a:tcPr marL="53188" marR="53188" marT="26594" marB="26594">
                    <a:lnL w="9525" cap="flat" cmpd="sng" algn="ctr">
                      <a:solidFill>
                        <a:srgbClr val="BDBDBD"/>
                      </a:solidFill>
                      <a:prstDash val="solid"/>
                      <a:round/>
                      <a:headEnd type="none" w="med" len="med"/>
                      <a:tailEnd type="none" w="med" len="med"/>
                    </a:lnL>
                    <a:lnR w="9525" cap="flat" cmpd="sng" algn="ctr">
                      <a:solidFill>
                        <a:srgbClr val="BDBDBD"/>
                      </a:solidFill>
                      <a:prstDash val="solid"/>
                      <a:round/>
                      <a:headEnd type="none" w="med" len="med"/>
                      <a:tailEnd type="none" w="med" len="med"/>
                    </a:lnR>
                    <a:lnT w="9525" cap="flat" cmpd="sng" algn="ctr">
                      <a:solidFill>
                        <a:srgbClr val="BDBDBD"/>
                      </a:solidFill>
                      <a:prstDash val="solid"/>
                      <a:round/>
                      <a:headEnd type="none" w="med" len="med"/>
                      <a:tailEnd type="none" w="med" len="med"/>
                    </a:lnT>
                    <a:lnB w="9525" cap="flat" cmpd="sng" algn="ctr">
                      <a:solidFill>
                        <a:srgbClr val="BDBDBD"/>
                      </a:solidFill>
                      <a:prstDash val="solid"/>
                      <a:round/>
                      <a:headEnd type="none" w="med" len="med"/>
                      <a:tailEnd type="none" w="med" len="med"/>
                    </a:lnB>
                    <a:gradFill flip="none" rotWithShape="1">
                      <a:gsLst>
                        <a:gs pos="0">
                          <a:schemeClr val="tx2">
                            <a:lumMod val="40000"/>
                            <a:lumOff val="60000"/>
                            <a:shade val="30000"/>
                            <a:satMod val="115000"/>
                          </a:schemeClr>
                        </a:gs>
                        <a:gs pos="50000">
                          <a:schemeClr val="tx2">
                            <a:lumMod val="40000"/>
                            <a:lumOff val="60000"/>
                            <a:shade val="67500"/>
                            <a:satMod val="115000"/>
                          </a:schemeClr>
                        </a:gs>
                        <a:gs pos="100000">
                          <a:schemeClr val="tx2">
                            <a:lumMod val="40000"/>
                            <a:lumOff val="60000"/>
                            <a:shade val="100000"/>
                            <a:satMod val="115000"/>
                          </a:schemeClr>
                        </a:gs>
                      </a:gsLst>
                      <a:lin ang="8100000" scaled="1"/>
                      <a:tileRect/>
                    </a:gradFill>
                  </a:tcPr>
                </a:tc>
              </a:tr>
              <a:tr h="378886">
                <a:tc>
                  <a:txBody>
                    <a:bodyPr/>
                    <a:lstStyle/>
                    <a:p>
                      <a:pPr fontAlgn="t"/>
                      <a:r>
                        <a:rPr lang="en-US" sz="2200" dirty="0">
                          <a:solidFill>
                            <a:schemeClr val="tx1"/>
                          </a:solidFill>
                          <a:effectLst/>
                        </a:rPr>
                        <a:t>Elite male endurance athletes</a:t>
                      </a:r>
                    </a:p>
                  </a:txBody>
                  <a:tcPr marL="53188" marR="53188" marT="26594" marB="26594">
                    <a:lnL w="9525" cap="flat" cmpd="sng" algn="ctr">
                      <a:solidFill>
                        <a:srgbClr val="BDBDBD"/>
                      </a:solidFill>
                      <a:prstDash val="solid"/>
                      <a:round/>
                      <a:headEnd type="none" w="med" len="med"/>
                      <a:tailEnd type="none" w="med" len="med"/>
                    </a:lnL>
                    <a:lnR w="9525" cap="flat" cmpd="sng" algn="ctr">
                      <a:solidFill>
                        <a:srgbClr val="BDBDBD"/>
                      </a:solidFill>
                      <a:prstDash val="solid"/>
                      <a:round/>
                      <a:headEnd type="none" w="med" len="med"/>
                      <a:tailEnd type="none" w="med" len="med"/>
                    </a:lnR>
                    <a:lnT w="9525" cap="flat" cmpd="sng" algn="ctr">
                      <a:solidFill>
                        <a:srgbClr val="BDBDBD"/>
                      </a:solidFill>
                      <a:prstDash val="solid"/>
                      <a:round/>
                      <a:headEnd type="none" w="med" len="med"/>
                      <a:tailEnd type="none" w="med" len="med"/>
                    </a:lnT>
                    <a:lnB w="9525" cap="flat" cmpd="sng" algn="ctr">
                      <a:solidFill>
                        <a:srgbClr val="BDBDBD"/>
                      </a:solidFill>
                      <a:prstDash val="solid"/>
                      <a:round/>
                      <a:headEnd type="none" w="med" len="med"/>
                      <a:tailEnd type="none" w="med" len="med"/>
                    </a:lnB>
                    <a:gradFill flip="none" rotWithShape="1">
                      <a:gsLst>
                        <a:gs pos="0">
                          <a:schemeClr val="tx2">
                            <a:lumMod val="40000"/>
                            <a:lumOff val="60000"/>
                            <a:shade val="30000"/>
                            <a:satMod val="115000"/>
                          </a:schemeClr>
                        </a:gs>
                        <a:gs pos="50000">
                          <a:schemeClr val="tx2">
                            <a:lumMod val="40000"/>
                            <a:lumOff val="60000"/>
                            <a:shade val="67500"/>
                            <a:satMod val="115000"/>
                          </a:schemeClr>
                        </a:gs>
                        <a:gs pos="100000">
                          <a:schemeClr val="tx2">
                            <a:lumMod val="40000"/>
                            <a:lumOff val="60000"/>
                            <a:shade val="100000"/>
                            <a:satMod val="115000"/>
                          </a:schemeClr>
                        </a:gs>
                      </a:gsLst>
                      <a:lin ang="8100000" scaled="1"/>
                      <a:tileRect/>
                    </a:gradFill>
                  </a:tcPr>
                </a:tc>
                <a:tc>
                  <a:txBody>
                    <a:bodyPr/>
                    <a:lstStyle/>
                    <a:p>
                      <a:pPr algn="ctr" fontAlgn="t"/>
                      <a:r>
                        <a:rPr lang="en-US" sz="2200" dirty="0">
                          <a:solidFill>
                            <a:schemeClr val="tx1"/>
                          </a:solidFill>
                          <a:effectLst/>
                        </a:rPr>
                        <a:t>1.6</a:t>
                      </a:r>
                    </a:p>
                  </a:txBody>
                  <a:tcPr marL="53188" marR="53188" marT="26594" marB="26594">
                    <a:lnL w="9525" cap="flat" cmpd="sng" algn="ctr">
                      <a:solidFill>
                        <a:srgbClr val="BDBDBD"/>
                      </a:solidFill>
                      <a:prstDash val="solid"/>
                      <a:round/>
                      <a:headEnd type="none" w="med" len="med"/>
                      <a:tailEnd type="none" w="med" len="med"/>
                    </a:lnL>
                    <a:lnR w="9525" cap="flat" cmpd="sng" algn="ctr">
                      <a:solidFill>
                        <a:srgbClr val="BDBDBD"/>
                      </a:solidFill>
                      <a:prstDash val="solid"/>
                      <a:round/>
                      <a:headEnd type="none" w="med" len="med"/>
                      <a:tailEnd type="none" w="med" len="med"/>
                    </a:lnR>
                    <a:lnT w="9525" cap="flat" cmpd="sng" algn="ctr">
                      <a:solidFill>
                        <a:srgbClr val="BDBDBD"/>
                      </a:solidFill>
                      <a:prstDash val="solid"/>
                      <a:round/>
                      <a:headEnd type="none" w="med" len="med"/>
                      <a:tailEnd type="none" w="med" len="med"/>
                    </a:lnT>
                    <a:lnB w="9525" cap="flat" cmpd="sng" algn="ctr">
                      <a:solidFill>
                        <a:srgbClr val="BDBDBD"/>
                      </a:solidFill>
                      <a:prstDash val="solid"/>
                      <a:round/>
                      <a:headEnd type="none" w="med" len="med"/>
                      <a:tailEnd type="none" w="med" len="med"/>
                    </a:lnB>
                    <a:gradFill flip="none" rotWithShape="1">
                      <a:gsLst>
                        <a:gs pos="0">
                          <a:schemeClr val="tx2">
                            <a:lumMod val="40000"/>
                            <a:lumOff val="60000"/>
                            <a:shade val="30000"/>
                            <a:satMod val="115000"/>
                          </a:schemeClr>
                        </a:gs>
                        <a:gs pos="50000">
                          <a:schemeClr val="tx2">
                            <a:lumMod val="40000"/>
                            <a:lumOff val="60000"/>
                            <a:shade val="67500"/>
                            <a:satMod val="115000"/>
                          </a:schemeClr>
                        </a:gs>
                        <a:gs pos="100000">
                          <a:schemeClr val="tx2">
                            <a:lumMod val="40000"/>
                            <a:lumOff val="60000"/>
                            <a:shade val="100000"/>
                            <a:satMod val="115000"/>
                          </a:schemeClr>
                        </a:gs>
                      </a:gsLst>
                      <a:lin ang="8100000" scaled="1"/>
                      <a:tileRect/>
                    </a:gradFill>
                  </a:tcPr>
                </a:tc>
              </a:tr>
              <a:tr h="1417771">
                <a:tc>
                  <a:txBody>
                    <a:bodyPr/>
                    <a:lstStyle/>
                    <a:p>
                      <a:pPr fontAlgn="t"/>
                      <a:r>
                        <a:rPr lang="en-US" sz="2200" dirty="0">
                          <a:solidFill>
                            <a:schemeClr val="tx1"/>
                          </a:solidFill>
                          <a:effectLst/>
                        </a:rPr>
                        <a:t>Moderate-intensity endurance athletes </a:t>
                      </a:r>
                      <a:r>
                        <a:rPr lang="en-US" sz="2200" dirty="0" smtClean="0">
                          <a:solidFill>
                            <a:schemeClr val="tx1"/>
                          </a:solidFill>
                          <a:effectLst/>
                        </a:rPr>
                        <a:t>(</a:t>
                      </a:r>
                      <a:r>
                        <a:rPr lang="ro-RO" sz="2200" b="0" i="0" kern="1200" dirty="0" smtClean="0">
                          <a:solidFill>
                            <a:schemeClr val="tx1"/>
                          </a:solidFill>
                          <a:effectLst/>
                          <a:latin typeface="+mn-lt"/>
                          <a:ea typeface="+mn-ea"/>
                          <a:cs typeface="+mn-cs"/>
                        </a:rPr>
                        <a:t>e</a:t>
                      </a:r>
                      <a:r>
                        <a:rPr lang="en-US" sz="2200" b="0" i="0" kern="1200" dirty="0" err="1" smtClean="0">
                          <a:solidFill>
                            <a:schemeClr val="tx1"/>
                          </a:solidFill>
                          <a:effectLst/>
                          <a:latin typeface="+mn-lt"/>
                          <a:ea typeface="+mn-ea"/>
                          <a:cs typeface="+mn-cs"/>
                        </a:rPr>
                        <a:t>xercising</a:t>
                      </a:r>
                      <a:r>
                        <a:rPr lang="en-US" sz="2200" b="0" i="0" kern="1200" dirty="0" smtClean="0">
                          <a:solidFill>
                            <a:schemeClr val="tx1"/>
                          </a:solidFill>
                          <a:effectLst/>
                          <a:latin typeface="+mn-lt"/>
                          <a:ea typeface="+mn-ea"/>
                          <a:cs typeface="+mn-cs"/>
                        </a:rPr>
                        <a:t> approximately four to five times per week for 45-60 min</a:t>
                      </a:r>
                      <a:r>
                        <a:rPr lang="en-US" sz="2200" dirty="0" smtClean="0">
                          <a:solidFill>
                            <a:schemeClr val="tx1"/>
                          </a:solidFill>
                          <a:effectLst/>
                        </a:rPr>
                        <a:t>)</a:t>
                      </a:r>
                      <a:endParaRPr lang="en-US" sz="2200" dirty="0">
                        <a:solidFill>
                          <a:schemeClr val="tx1"/>
                        </a:solidFill>
                        <a:effectLst/>
                      </a:endParaRPr>
                    </a:p>
                  </a:txBody>
                  <a:tcPr marL="53188" marR="53188" marT="26594" marB="26594">
                    <a:lnL w="9525" cap="flat" cmpd="sng" algn="ctr">
                      <a:solidFill>
                        <a:srgbClr val="BDBDBD"/>
                      </a:solidFill>
                      <a:prstDash val="solid"/>
                      <a:round/>
                      <a:headEnd type="none" w="med" len="med"/>
                      <a:tailEnd type="none" w="med" len="med"/>
                    </a:lnL>
                    <a:lnR w="9525" cap="flat" cmpd="sng" algn="ctr">
                      <a:solidFill>
                        <a:srgbClr val="BDBDBD"/>
                      </a:solidFill>
                      <a:prstDash val="solid"/>
                      <a:round/>
                      <a:headEnd type="none" w="med" len="med"/>
                      <a:tailEnd type="none" w="med" len="med"/>
                    </a:lnR>
                    <a:lnT w="9525" cap="flat" cmpd="sng" algn="ctr">
                      <a:solidFill>
                        <a:srgbClr val="BDBDBD"/>
                      </a:solidFill>
                      <a:prstDash val="solid"/>
                      <a:round/>
                      <a:headEnd type="none" w="med" len="med"/>
                      <a:tailEnd type="none" w="med" len="med"/>
                    </a:lnT>
                    <a:lnB w="9525" cap="flat" cmpd="sng" algn="ctr">
                      <a:solidFill>
                        <a:srgbClr val="BDBDBD"/>
                      </a:solidFill>
                      <a:prstDash val="solid"/>
                      <a:round/>
                      <a:headEnd type="none" w="med" len="med"/>
                      <a:tailEnd type="none" w="med" len="med"/>
                    </a:lnB>
                    <a:gradFill flip="none" rotWithShape="1">
                      <a:gsLst>
                        <a:gs pos="0">
                          <a:schemeClr val="tx2">
                            <a:lumMod val="40000"/>
                            <a:lumOff val="60000"/>
                            <a:shade val="30000"/>
                            <a:satMod val="115000"/>
                          </a:schemeClr>
                        </a:gs>
                        <a:gs pos="50000">
                          <a:schemeClr val="tx2">
                            <a:lumMod val="40000"/>
                            <a:lumOff val="60000"/>
                            <a:shade val="67500"/>
                            <a:satMod val="115000"/>
                          </a:schemeClr>
                        </a:gs>
                        <a:gs pos="100000">
                          <a:schemeClr val="tx2">
                            <a:lumMod val="40000"/>
                            <a:lumOff val="60000"/>
                            <a:shade val="100000"/>
                            <a:satMod val="115000"/>
                          </a:schemeClr>
                        </a:gs>
                      </a:gsLst>
                      <a:lin ang="8100000" scaled="1"/>
                      <a:tileRect/>
                    </a:gradFill>
                  </a:tcPr>
                </a:tc>
                <a:tc>
                  <a:txBody>
                    <a:bodyPr/>
                    <a:lstStyle/>
                    <a:p>
                      <a:pPr algn="ctr" fontAlgn="t"/>
                      <a:r>
                        <a:rPr lang="en-US" sz="2200" dirty="0">
                          <a:solidFill>
                            <a:schemeClr val="tx1"/>
                          </a:solidFill>
                          <a:effectLst/>
                        </a:rPr>
                        <a:t>1.2</a:t>
                      </a:r>
                    </a:p>
                  </a:txBody>
                  <a:tcPr marL="53188" marR="53188" marT="26594" marB="26594">
                    <a:lnL w="9525" cap="flat" cmpd="sng" algn="ctr">
                      <a:solidFill>
                        <a:srgbClr val="BDBDBD"/>
                      </a:solidFill>
                      <a:prstDash val="solid"/>
                      <a:round/>
                      <a:headEnd type="none" w="med" len="med"/>
                      <a:tailEnd type="none" w="med" len="med"/>
                    </a:lnL>
                    <a:lnR w="9525" cap="flat" cmpd="sng" algn="ctr">
                      <a:solidFill>
                        <a:srgbClr val="BDBDBD"/>
                      </a:solidFill>
                      <a:prstDash val="solid"/>
                      <a:round/>
                      <a:headEnd type="none" w="med" len="med"/>
                      <a:tailEnd type="none" w="med" len="med"/>
                    </a:lnR>
                    <a:lnT w="9525" cap="flat" cmpd="sng" algn="ctr">
                      <a:solidFill>
                        <a:srgbClr val="BDBDBD"/>
                      </a:solidFill>
                      <a:prstDash val="solid"/>
                      <a:round/>
                      <a:headEnd type="none" w="med" len="med"/>
                      <a:tailEnd type="none" w="med" len="med"/>
                    </a:lnT>
                    <a:lnB w="9525" cap="flat" cmpd="sng" algn="ctr">
                      <a:solidFill>
                        <a:srgbClr val="BDBDBD"/>
                      </a:solidFill>
                      <a:prstDash val="solid"/>
                      <a:round/>
                      <a:headEnd type="none" w="med" len="med"/>
                      <a:tailEnd type="none" w="med" len="med"/>
                    </a:lnB>
                    <a:gradFill flip="none" rotWithShape="1">
                      <a:gsLst>
                        <a:gs pos="0">
                          <a:schemeClr val="tx2">
                            <a:lumMod val="40000"/>
                            <a:lumOff val="60000"/>
                            <a:shade val="30000"/>
                            <a:satMod val="115000"/>
                          </a:schemeClr>
                        </a:gs>
                        <a:gs pos="50000">
                          <a:schemeClr val="tx2">
                            <a:lumMod val="40000"/>
                            <a:lumOff val="60000"/>
                            <a:shade val="67500"/>
                            <a:satMod val="115000"/>
                          </a:schemeClr>
                        </a:gs>
                        <a:gs pos="100000">
                          <a:schemeClr val="tx2">
                            <a:lumMod val="40000"/>
                            <a:lumOff val="60000"/>
                            <a:shade val="100000"/>
                            <a:satMod val="115000"/>
                          </a:schemeClr>
                        </a:gs>
                      </a:gsLst>
                      <a:lin ang="8100000" scaled="1"/>
                      <a:tileRect/>
                    </a:gradFill>
                  </a:tcPr>
                </a:tc>
              </a:tr>
              <a:tr h="1016057">
                <a:tc>
                  <a:txBody>
                    <a:bodyPr/>
                    <a:lstStyle/>
                    <a:p>
                      <a:pPr fontAlgn="t"/>
                      <a:r>
                        <a:rPr lang="en-US" sz="2200" dirty="0">
                          <a:solidFill>
                            <a:schemeClr val="tx1"/>
                          </a:solidFill>
                          <a:effectLst/>
                        </a:rPr>
                        <a:t>Recreational endurance athletes </a:t>
                      </a:r>
                      <a:r>
                        <a:rPr lang="en-US" sz="2200" dirty="0" smtClean="0">
                          <a:solidFill>
                            <a:schemeClr val="tx1"/>
                          </a:solidFill>
                          <a:effectLst/>
                        </a:rPr>
                        <a:t>(</a:t>
                      </a:r>
                      <a:r>
                        <a:rPr lang="ro-RO" sz="2200" b="0" i="0" kern="1200" dirty="0" smtClean="0">
                          <a:solidFill>
                            <a:schemeClr val="tx1"/>
                          </a:solidFill>
                          <a:effectLst/>
                          <a:latin typeface="+mn-lt"/>
                          <a:ea typeface="+mn-ea"/>
                          <a:cs typeface="+mn-cs"/>
                        </a:rPr>
                        <a:t>e</a:t>
                      </a:r>
                      <a:r>
                        <a:rPr lang="en-US" sz="2200" b="0" i="0" kern="1200" dirty="0" err="1" smtClean="0">
                          <a:solidFill>
                            <a:schemeClr val="tx1"/>
                          </a:solidFill>
                          <a:effectLst/>
                          <a:latin typeface="+mn-lt"/>
                          <a:ea typeface="+mn-ea"/>
                          <a:cs typeface="+mn-cs"/>
                        </a:rPr>
                        <a:t>xercising</a:t>
                      </a:r>
                      <a:r>
                        <a:rPr lang="en-US" sz="2200" b="0" i="0" kern="1200" dirty="0" smtClean="0">
                          <a:solidFill>
                            <a:schemeClr val="tx1"/>
                          </a:solidFill>
                          <a:effectLst/>
                          <a:latin typeface="+mn-lt"/>
                          <a:ea typeface="+mn-ea"/>
                          <a:cs typeface="+mn-cs"/>
                        </a:rPr>
                        <a:t> four to five times per week for 30 min </a:t>
                      </a:r>
                      <a:r>
                        <a:rPr lang="en-US" sz="2200" dirty="0" smtClean="0">
                          <a:solidFill>
                            <a:schemeClr val="tx1"/>
                          </a:solidFill>
                          <a:effectLst/>
                        </a:rPr>
                        <a:t>)</a:t>
                      </a:r>
                      <a:endParaRPr lang="en-US" sz="2200" dirty="0">
                        <a:solidFill>
                          <a:schemeClr val="tx1"/>
                        </a:solidFill>
                        <a:effectLst/>
                      </a:endParaRPr>
                    </a:p>
                  </a:txBody>
                  <a:tcPr marL="53188" marR="53188" marT="26594" marB="26594">
                    <a:lnL w="9525" cap="flat" cmpd="sng" algn="ctr">
                      <a:solidFill>
                        <a:srgbClr val="BDBDBD"/>
                      </a:solidFill>
                      <a:prstDash val="solid"/>
                      <a:round/>
                      <a:headEnd type="none" w="med" len="med"/>
                      <a:tailEnd type="none" w="med" len="med"/>
                    </a:lnL>
                    <a:lnR w="9525" cap="flat" cmpd="sng" algn="ctr">
                      <a:solidFill>
                        <a:srgbClr val="BDBDBD"/>
                      </a:solidFill>
                      <a:prstDash val="solid"/>
                      <a:round/>
                      <a:headEnd type="none" w="med" len="med"/>
                      <a:tailEnd type="none" w="med" len="med"/>
                    </a:lnR>
                    <a:lnT w="9525" cap="flat" cmpd="sng" algn="ctr">
                      <a:solidFill>
                        <a:srgbClr val="BDBDBD"/>
                      </a:solidFill>
                      <a:prstDash val="solid"/>
                      <a:round/>
                      <a:headEnd type="none" w="med" len="med"/>
                      <a:tailEnd type="none" w="med" len="med"/>
                    </a:lnT>
                    <a:lnB w="9525" cap="flat" cmpd="sng" algn="ctr">
                      <a:solidFill>
                        <a:srgbClr val="BDBDBD"/>
                      </a:solidFill>
                      <a:prstDash val="solid"/>
                      <a:round/>
                      <a:headEnd type="none" w="med" len="med"/>
                      <a:tailEnd type="none" w="med" len="med"/>
                    </a:lnB>
                    <a:gradFill flip="none" rotWithShape="1">
                      <a:gsLst>
                        <a:gs pos="0">
                          <a:schemeClr val="tx2">
                            <a:lumMod val="40000"/>
                            <a:lumOff val="60000"/>
                            <a:shade val="30000"/>
                            <a:satMod val="115000"/>
                          </a:schemeClr>
                        </a:gs>
                        <a:gs pos="50000">
                          <a:schemeClr val="tx2">
                            <a:lumMod val="40000"/>
                            <a:lumOff val="60000"/>
                            <a:shade val="67500"/>
                            <a:satMod val="115000"/>
                          </a:schemeClr>
                        </a:gs>
                        <a:gs pos="100000">
                          <a:schemeClr val="tx2">
                            <a:lumMod val="40000"/>
                            <a:lumOff val="60000"/>
                            <a:shade val="100000"/>
                            <a:satMod val="115000"/>
                          </a:schemeClr>
                        </a:gs>
                      </a:gsLst>
                      <a:lin ang="8100000" scaled="1"/>
                      <a:tileRect/>
                    </a:gradFill>
                  </a:tcPr>
                </a:tc>
                <a:tc>
                  <a:txBody>
                    <a:bodyPr/>
                    <a:lstStyle/>
                    <a:p>
                      <a:pPr algn="ctr" fontAlgn="t"/>
                      <a:r>
                        <a:rPr lang="en-US" sz="2200" dirty="0" smtClean="0">
                          <a:solidFill>
                            <a:schemeClr val="tx1"/>
                          </a:solidFill>
                          <a:effectLst/>
                        </a:rPr>
                        <a:t>0.8 - 1.0</a:t>
                      </a:r>
                      <a:endParaRPr lang="en-US" sz="2200" dirty="0">
                        <a:solidFill>
                          <a:schemeClr val="tx1"/>
                        </a:solidFill>
                        <a:effectLst/>
                      </a:endParaRPr>
                    </a:p>
                  </a:txBody>
                  <a:tcPr marL="53188" marR="53188" marT="26594" marB="26594">
                    <a:lnL w="9525" cap="flat" cmpd="sng" algn="ctr">
                      <a:solidFill>
                        <a:srgbClr val="BDBDBD"/>
                      </a:solidFill>
                      <a:prstDash val="solid"/>
                      <a:round/>
                      <a:headEnd type="none" w="med" len="med"/>
                      <a:tailEnd type="none" w="med" len="med"/>
                    </a:lnL>
                    <a:lnR w="9525" cap="flat" cmpd="sng" algn="ctr">
                      <a:solidFill>
                        <a:srgbClr val="BDBDBD"/>
                      </a:solidFill>
                      <a:prstDash val="solid"/>
                      <a:round/>
                      <a:headEnd type="none" w="med" len="med"/>
                      <a:tailEnd type="none" w="med" len="med"/>
                    </a:lnR>
                    <a:lnT w="9525" cap="flat" cmpd="sng" algn="ctr">
                      <a:solidFill>
                        <a:srgbClr val="BDBDBD"/>
                      </a:solidFill>
                      <a:prstDash val="solid"/>
                      <a:round/>
                      <a:headEnd type="none" w="med" len="med"/>
                      <a:tailEnd type="none" w="med" len="med"/>
                    </a:lnT>
                    <a:lnB w="9525" cap="flat" cmpd="sng" algn="ctr">
                      <a:solidFill>
                        <a:srgbClr val="BDBDBD"/>
                      </a:solidFill>
                      <a:prstDash val="solid"/>
                      <a:round/>
                      <a:headEnd type="none" w="med" len="med"/>
                      <a:tailEnd type="none" w="med" len="med"/>
                    </a:lnB>
                    <a:gradFill flip="none" rotWithShape="1">
                      <a:gsLst>
                        <a:gs pos="0">
                          <a:schemeClr val="tx2">
                            <a:lumMod val="40000"/>
                            <a:lumOff val="60000"/>
                            <a:shade val="30000"/>
                            <a:satMod val="115000"/>
                          </a:schemeClr>
                        </a:gs>
                        <a:gs pos="50000">
                          <a:schemeClr val="tx2">
                            <a:lumMod val="40000"/>
                            <a:lumOff val="60000"/>
                            <a:shade val="67500"/>
                            <a:satMod val="115000"/>
                          </a:schemeClr>
                        </a:gs>
                        <a:gs pos="100000">
                          <a:schemeClr val="tx2">
                            <a:lumMod val="40000"/>
                            <a:lumOff val="60000"/>
                            <a:shade val="100000"/>
                            <a:satMod val="115000"/>
                          </a:schemeClr>
                        </a:gs>
                      </a:gsLst>
                      <a:lin ang="8100000" scaled="1"/>
                      <a:tileRect/>
                    </a:gradFill>
                  </a:tcPr>
                </a:tc>
              </a:tr>
              <a:tr h="372706">
                <a:tc>
                  <a:txBody>
                    <a:bodyPr/>
                    <a:lstStyle/>
                    <a:p>
                      <a:pPr fontAlgn="t"/>
                      <a:r>
                        <a:rPr lang="en-US" sz="2200" dirty="0">
                          <a:solidFill>
                            <a:schemeClr val="tx1"/>
                          </a:solidFill>
                          <a:effectLst/>
                        </a:rPr>
                        <a:t>Football, power sports</a:t>
                      </a:r>
                    </a:p>
                  </a:txBody>
                  <a:tcPr marL="53188" marR="53188" marT="26594" marB="26594">
                    <a:lnL w="9525" cap="flat" cmpd="sng" algn="ctr">
                      <a:solidFill>
                        <a:srgbClr val="BDBDBD"/>
                      </a:solidFill>
                      <a:prstDash val="solid"/>
                      <a:round/>
                      <a:headEnd type="none" w="med" len="med"/>
                      <a:tailEnd type="none" w="med" len="med"/>
                    </a:lnL>
                    <a:lnR w="9525" cap="flat" cmpd="sng" algn="ctr">
                      <a:solidFill>
                        <a:srgbClr val="BDBDBD"/>
                      </a:solidFill>
                      <a:prstDash val="solid"/>
                      <a:round/>
                      <a:headEnd type="none" w="med" len="med"/>
                      <a:tailEnd type="none" w="med" len="med"/>
                    </a:lnR>
                    <a:lnT w="9525" cap="flat" cmpd="sng" algn="ctr">
                      <a:solidFill>
                        <a:srgbClr val="BDBDBD"/>
                      </a:solidFill>
                      <a:prstDash val="solid"/>
                      <a:round/>
                      <a:headEnd type="none" w="med" len="med"/>
                      <a:tailEnd type="none" w="med" len="med"/>
                    </a:lnT>
                    <a:lnB w="9525" cap="flat" cmpd="sng" algn="ctr">
                      <a:solidFill>
                        <a:srgbClr val="BDBDBD"/>
                      </a:solidFill>
                      <a:prstDash val="solid"/>
                      <a:round/>
                      <a:headEnd type="none" w="med" len="med"/>
                      <a:tailEnd type="none" w="med" len="med"/>
                    </a:lnB>
                    <a:gradFill flip="none" rotWithShape="1">
                      <a:gsLst>
                        <a:gs pos="0">
                          <a:schemeClr val="tx2">
                            <a:lumMod val="40000"/>
                            <a:lumOff val="60000"/>
                            <a:shade val="30000"/>
                            <a:satMod val="115000"/>
                          </a:schemeClr>
                        </a:gs>
                        <a:gs pos="50000">
                          <a:schemeClr val="tx2">
                            <a:lumMod val="40000"/>
                            <a:lumOff val="60000"/>
                            <a:shade val="67500"/>
                            <a:satMod val="115000"/>
                          </a:schemeClr>
                        </a:gs>
                        <a:gs pos="100000">
                          <a:schemeClr val="tx2">
                            <a:lumMod val="40000"/>
                            <a:lumOff val="60000"/>
                            <a:shade val="100000"/>
                            <a:satMod val="115000"/>
                          </a:schemeClr>
                        </a:gs>
                      </a:gsLst>
                      <a:lin ang="8100000" scaled="1"/>
                      <a:tileRect/>
                    </a:gradFill>
                  </a:tcPr>
                </a:tc>
                <a:tc>
                  <a:txBody>
                    <a:bodyPr/>
                    <a:lstStyle/>
                    <a:p>
                      <a:pPr algn="ctr" fontAlgn="t"/>
                      <a:r>
                        <a:rPr lang="en-US" sz="2200" dirty="0" smtClean="0">
                          <a:solidFill>
                            <a:schemeClr val="tx1"/>
                          </a:solidFill>
                          <a:effectLst/>
                        </a:rPr>
                        <a:t>1.4 - 1.7</a:t>
                      </a:r>
                      <a:endParaRPr lang="en-US" sz="2200" dirty="0">
                        <a:solidFill>
                          <a:schemeClr val="tx1"/>
                        </a:solidFill>
                        <a:effectLst/>
                      </a:endParaRPr>
                    </a:p>
                  </a:txBody>
                  <a:tcPr marL="53188" marR="53188" marT="26594" marB="26594">
                    <a:lnL w="9525" cap="flat" cmpd="sng" algn="ctr">
                      <a:solidFill>
                        <a:srgbClr val="BDBDBD"/>
                      </a:solidFill>
                      <a:prstDash val="solid"/>
                      <a:round/>
                      <a:headEnd type="none" w="med" len="med"/>
                      <a:tailEnd type="none" w="med" len="med"/>
                    </a:lnL>
                    <a:lnR w="9525" cap="flat" cmpd="sng" algn="ctr">
                      <a:solidFill>
                        <a:srgbClr val="BDBDBD"/>
                      </a:solidFill>
                      <a:prstDash val="solid"/>
                      <a:round/>
                      <a:headEnd type="none" w="med" len="med"/>
                      <a:tailEnd type="none" w="med" len="med"/>
                    </a:lnR>
                    <a:lnT w="9525" cap="flat" cmpd="sng" algn="ctr">
                      <a:solidFill>
                        <a:srgbClr val="BDBDBD"/>
                      </a:solidFill>
                      <a:prstDash val="solid"/>
                      <a:round/>
                      <a:headEnd type="none" w="med" len="med"/>
                      <a:tailEnd type="none" w="med" len="med"/>
                    </a:lnT>
                    <a:lnB w="9525" cap="flat" cmpd="sng" algn="ctr">
                      <a:solidFill>
                        <a:srgbClr val="BDBDBD"/>
                      </a:solidFill>
                      <a:prstDash val="solid"/>
                      <a:round/>
                      <a:headEnd type="none" w="med" len="med"/>
                      <a:tailEnd type="none" w="med" len="med"/>
                    </a:lnB>
                    <a:gradFill flip="none" rotWithShape="1">
                      <a:gsLst>
                        <a:gs pos="0">
                          <a:schemeClr val="tx2">
                            <a:lumMod val="40000"/>
                            <a:lumOff val="60000"/>
                            <a:shade val="30000"/>
                            <a:satMod val="115000"/>
                          </a:schemeClr>
                        </a:gs>
                        <a:gs pos="50000">
                          <a:schemeClr val="tx2">
                            <a:lumMod val="40000"/>
                            <a:lumOff val="60000"/>
                            <a:shade val="67500"/>
                            <a:satMod val="115000"/>
                          </a:schemeClr>
                        </a:gs>
                        <a:gs pos="100000">
                          <a:schemeClr val="tx2">
                            <a:lumMod val="40000"/>
                            <a:lumOff val="60000"/>
                            <a:shade val="100000"/>
                            <a:satMod val="115000"/>
                          </a:schemeClr>
                        </a:gs>
                      </a:gsLst>
                      <a:lin ang="8100000" scaled="1"/>
                      <a:tileRect/>
                    </a:gradFill>
                  </a:tcPr>
                </a:tc>
              </a:tr>
              <a:tr h="378886">
                <a:tc>
                  <a:txBody>
                    <a:bodyPr/>
                    <a:lstStyle/>
                    <a:p>
                      <a:pPr fontAlgn="t"/>
                      <a:r>
                        <a:rPr lang="en-US" sz="2200">
                          <a:solidFill>
                            <a:schemeClr val="tx1"/>
                          </a:solidFill>
                          <a:effectLst/>
                        </a:rPr>
                        <a:t>Resistance athletes (early training)</a:t>
                      </a:r>
                    </a:p>
                  </a:txBody>
                  <a:tcPr marL="53188" marR="53188" marT="26594" marB="26594">
                    <a:lnL w="9525" cap="flat" cmpd="sng" algn="ctr">
                      <a:solidFill>
                        <a:srgbClr val="BDBDBD"/>
                      </a:solidFill>
                      <a:prstDash val="solid"/>
                      <a:round/>
                      <a:headEnd type="none" w="med" len="med"/>
                      <a:tailEnd type="none" w="med" len="med"/>
                    </a:lnL>
                    <a:lnR w="9525" cap="flat" cmpd="sng" algn="ctr">
                      <a:solidFill>
                        <a:srgbClr val="BDBDBD"/>
                      </a:solidFill>
                      <a:prstDash val="solid"/>
                      <a:round/>
                      <a:headEnd type="none" w="med" len="med"/>
                      <a:tailEnd type="none" w="med" len="med"/>
                    </a:lnR>
                    <a:lnT w="9525" cap="flat" cmpd="sng" algn="ctr">
                      <a:solidFill>
                        <a:srgbClr val="BDBDBD"/>
                      </a:solidFill>
                      <a:prstDash val="solid"/>
                      <a:round/>
                      <a:headEnd type="none" w="med" len="med"/>
                      <a:tailEnd type="none" w="med" len="med"/>
                    </a:lnT>
                    <a:lnB w="9525" cap="flat" cmpd="sng" algn="ctr">
                      <a:solidFill>
                        <a:srgbClr val="BDBDBD"/>
                      </a:solidFill>
                      <a:prstDash val="solid"/>
                      <a:round/>
                      <a:headEnd type="none" w="med" len="med"/>
                      <a:tailEnd type="none" w="med" len="med"/>
                    </a:lnB>
                    <a:gradFill flip="none" rotWithShape="1">
                      <a:gsLst>
                        <a:gs pos="0">
                          <a:schemeClr val="tx2">
                            <a:lumMod val="40000"/>
                            <a:lumOff val="60000"/>
                            <a:shade val="30000"/>
                            <a:satMod val="115000"/>
                          </a:schemeClr>
                        </a:gs>
                        <a:gs pos="50000">
                          <a:schemeClr val="tx2">
                            <a:lumMod val="40000"/>
                            <a:lumOff val="60000"/>
                            <a:shade val="67500"/>
                            <a:satMod val="115000"/>
                          </a:schemeClr>
                        </a:gs>
                        <a:gs pos="100000">
                          <a:schemeClr val="tx2">
                            <a:lumMod val="40000"/>
                            <a:lumOff val="60000"/>
                            <a:shade val="100000"/>
                            <a:satMod val="115000"/>
                          </a:schemeClr>
                        </a:gs>
                      </a:gsLst>
                      <a:lin ang="8100000" scaled="1"/>
                      <a:tileRect/>
                    </a:gradFill>
                  </a:tcPr>
                </a:tc>
                <a:tc>
                  <a:txBody>
                    <a:bodyPr/>
                    <a:lstStyle/>
                    <a:p>
                      <a:pPr algn="ctr" fontAlgn="t"/>
                      <a:r>
                        <a:rPr lang="en-US" sz="2200" dirty="0" smtClean="0">
                          <a:solidFill>
                            <a:schemeClr val="tx1"/>
                          </a:solidFill>
                          <a:effectLst/>
                        </a:rPr>
                        <a:t>1.5 - 1.7</a:t>
                      </a:r>
                      <a:endParaRPr lang="en-US" sz="2200" dirty="0">
                        <a:solidFill>
                          <a:schemeClr val="tx1"/>
                        </a:solidFill>
                        <a:effectLst/>
                      </a:endParaRPr>
                    </a:p>
                  </a:txBody>
                  <a:tcPr marL="53188" marR="53188" marT="26594" marB="26594">
                    <a:lnL w="9525" cap="flat" cmpd="sng" algn="ctr">
                      <a:solidFill>
                        <a:srgbClr val="BDBDBD"/>
                      </a:solidFill>
                      <a:prstDash val="solid"/>
                      <a:round/>
                      <a:headEnd type="none" w="med" len="med"/>
                      <a:tailEnd type="none" w="med" len="med"/>
                    </a:lnL>
                    <a:lnR w="9525" cap="flat" cmpd="sng" algn="ctr">
                      <a:solidFill>
                        <a:srgbClr val="BDBDBD"/>
                      </a:solidFill>
                      <a:prstDash val="solid"/>
                      <a:round/>
                      <a:headEnd type="none" w="med" len="med"/>
                      <a:tailEnd type="none" w="med" len="med"/>
                    </a:lnR>
                    <a:lnT w="9525" cap="flat" cmpd="sng" algn="ctr">
                      <a:solidFill>
                        <a:srgbClr val="BDBDBD"/>
                      </a:solidFill>
                      <a:prstDash val="solid"/>
                      <a:round/>
                      <a:headEnd type="none" w="med" len="med"/>
                      <a:tailEnd type="none" w="med" len="med"/>
                    </a:lnT>
                    <a:lnB w="9525" cap="flat" cmpd="sng" algn="ctr">
                      <a:solidFill>
                        <a:srgbClr val="BDBDBD"/>
                      </a:solidFill>
                      <a:prstDash val="solid"/>
                      <a:round/>
                      <a:headEnd type="none" w="med" len="med"/>
                      <a:tailEnd type="none" w="med" len="med"/>
                    </a:lnB>
                    <a:gradFill flip="none" rotWithShape="1">
                      <a:gsLst>
                        <a:gs pos="0">
                          <a:schemeClr val="tx2">
                            <a:lumMod val="40000"/>
                            <a:lumOff val="60000"/>
                            <a:shade val="30000"/>
                            <a:satMod val="115000"/>
                          </a:schemeClr>
                        </a:gs>
                        <a:gs pos="50000">
                          <a:schemeClr val="tx2">
                            <a:lumMod val="40000"/>
                            <a:lumOff val="60000"/>
                            <a:shade val="67500"/>
                            <a:satMod val="115000"/>
                          </a:schemeClr>
                        </a:gs>
                        <a:gs pos="100000">
                          <a:schemeClr val="tx2">
                            <a:lumMod val="40000"/>
                            <a:lumOff val="60000"/>
                            <a:shade val="100000"/>
                            <a:satMod val="115000"/>
                          </a:schemeClr>
                        </a:gs>
                      </a:gsLst>
                      <a:lin ang="8100000" scaled="1"/>
                      <a:tileRect/>
                    </a:gradFill>
                  </a:tcPr>
                </a:tc>
              </a:tr>
              <a:tr h="378886">
                <a:tc>
                  <a:txBody>
                    <a:bodyPr/>
                    <a:lstStyle/>
                    <a:p>
                      <a:pPr fontAlgn="t"/>
                      <a:r>
                        <a:rPr lang="en-US" sz="2200">
                          <a:solidFill>
                            <a:schemeClr val="tx1"/>
                          </a:solidFill>
                          <a:effectLst/>
                        </a:rPr>
                        <a:t>Resistance athletes (steady state)</a:t>
                      </a:r>
                    </a:p>
                  </a:txBody>
                  <a:tcPr marL="53188" marR="53188" marT="26594" marB="26594">
                    <a:lnL w="9525" cap="flat" cmpd="sng" algn="ctr">
                      <a:solidFill>
                        <a:srgbClr val="BDBDBD"/>
                      </a:solidFill>
                      <a:prstDash val="solid"/>
                      <a:round/>
                      <a:headEnd type="none" w="med" len="med"/>
                      <a:tailEnd type="none" w="med" len="med"/>
                    </a:lnL>
                    <a:lnR w="9525" cap="flat" cmpd="sng" algn="ctr">
                      <a:solidFill>
                        <a:srgbClr val="BDBDBD"/>
                      </a:solidFill>
                      <a:prstDash val="solid"/>
                      <a:round/>
                      <a:headEnd type="none" w="med" len="med"/>
                      <a:tailEnd type="none" w="med" len="med"/>
                    </a:lnR>
                    <a:lnT w="9525" cap="flat" cmpd="sng" algn="ctr">
                      <a:solidFill>
                        <a:srgbClr val="BDBDBD"/>
                      </a:solidFill>
                      <a:prstDash val="solid"/>
                      <a:round/>
                      <a:headEnd type="none" w="med" len="med"/>
                      <a:tailEnd type="none" w="med" len="med"/>
                    </a:lnT>
                    <a:lnB w="9525" cap="flat" cmpd="sng" algn="ctr">
                      <a:solidFill>
                        <a:srgbClr val="BDBDBD"/>
                      </a:solidFill>
                      <a:prstDash val="solid"/>
                      <a:round/>
                      <a:headEnd type="none" w="med" len="med"/>
                      <a:tailEnd type="none" w="med" len="med"/>
                    </a:lnB>
                    <a:gradFill flip="none" rotWithShape="1">
                      <a:gsLst>
                        <a:gs pos="0">
                          <a:schemeClr val="tx2">
                            <a:lumMod val="40000"/>
                            <a:lumOff val="60000"/>
                            <a:shade val="30000"/>
                            <a:satMod val="115000"/>
                          </a:schemeClr>
                        </a:gs>
                        <a:gs pos="50000">
                          <a:schemeClr val="tx2">
                            <a:lumMod val="40000"/>
                            <a:lumOff val="60000"/>
                            <a:shade val="67500"/>
                            <a:satMod val="115000"/>
                          </a:schemeClr>
                        </a:gs>
                        <a:gs pos="100000">
                          <a:schemeClr val="tx2">
                            <a:lumMod val="40000"/>
                            <a:lumOff val="60000"/>
                            <a:shade val="100000"/>
                            <a:satMod val="115000"/>
                          </a:schemeClr>
                        </a:gs>
                      </a:gsLst>
                      <a:lin ang="8100000" scaled="1"/>
                      <a:tileRect/>
                    </a:gradFill>
                  </a:tcPr>
                </a:tc>
                <a:tc>
                  <a:txBody>
                    <a:bodyPr/>
                    <a:lstStyle/>
                    <a:p>
                      <a:pPr algn="ctr" fontAlgn="t"/>
                      <a:r>
                        <a:rPr lang="en-US" sz="2200" dirty="0" smtClean="0">
                          <a:solidFill>
                            <a:schemeClr val="tx1"/>
                          </a:solidFill>
                          <a:effectLst/>
                        </a:rPr>
                        <a:t>1.0 - 1.2</a:t>
                      </a:r>
                      <a:endParaRPr lang="en-US" sz="2200" dirty="0">
                        <a:solidFill>
                          <a:schemeClr val="tx1"/>
                        </a:solidFill>
                        <a:effectLst/>
                      </a:endParaRPr>
                    </a:p>
                  </a:txBody>
                  <a:tcPr marL="53188" marR="53188" marT="26594" marB="26594">
                    <a:lnL w="9525" cap="flat" cmpd="sng" algn="ctr">
                      <a:solidFill>
                        <a:srgbClr val="BDBDBD"/>
                      </a:solidFill>
                      <a:prstDash val="solid"/>
                      <a:round/>
                      <a:headEnd type="none" w="med" len="med"/>
                      <a:tailEnd type="none" w="med" len="med"/>
                    </a:lnL>
                    <a:lnR w="9525" cap="flat" cmpd="sng" algn="ctr">
                      <a:solidFill>
                        <a:srgbClr val="BDBDBD"/>
                      </a:solidFill>
                      <a:prstDash val="solid"/>
                      <a:round/>
                      <a:headEnd type="none" w="med" len="med"/>
                      <a:tailEnd type="none" w="med" len="med"/>
                    </a:lnR>
                    <a:lnT w="9525" cap="flat" cmpd="sng" algn="ctr">
                      <a:solidFill>
                        <a:srgbClr val="BDBDBD"/>
                      </a:solidFill>
                      <a:prstDash val="solid"/>
                      <a:round/>
                      <a:headEnd type="none" w="med" len="med"/>
                      <a:tailEnd type="none" w="med" len="med"/>
                    </a:lnT>
                    <a:lnB w="9525" cap="flat" cmpd="sng" algn="ctr">
                      <a:solidFill>
                        <a:srgbClr val="BDBDBD"/>
                      </a:solidFill>
                      <a:prstDash val="solid"/>
                      <a:round/>
                      <a:headEnd type="none" w="med" len="med"/>
                      <a:tailEnd type="none" w="med" len="med"/>
                    </a:lnB>
                    <a:gradFill flip="none" rotWithShape="1">
                      <a:gsLst>
                        <a:gs pos="0">
                          <a:schemeClr val="tx2">
                            <a:lumMod val="40000"/>
                            <a:lumOff val="60000"/>
                            <a:shade val="30000"/>
                            <a:satMod val="115000"/>
                          </a:schemeClr>
                        </a:gs>
                        <a:gs pos="50000">
                          <a:schemeClr val="tx2">
                            <a:lumMod val="40000"/>
                            <a:lumOff val="60000"/>
                            <a:shade val="67500"/>
                            <a:satMod val="115000"/>
                          </a:schemeClr>
                        </a:gs>
                        <a:gs pos="100000">
                          <a:schemeClr val="tx2">
                            <a:lumMod val="40000"/>
                            <a:lumOff val="60000"/>
                            <a:shade val="100000"/>
                            <a:satMod val="115000"/>
                          </a:schemeClr>
                        </a:gs>
                      </a:gsLst>
                      <a:lin ang="8100000" scaled="1"/>
                      <a:tileRect/>
                    </a:gradFill>
                  </a:tcPr>
                </a:tc>
              </a:tr>
              <a:tr h="378886">
                <a:tc>
                  <a:txBody>
                    <a:bodyPr/>
                    <a:lstStyle/>
                    <a:p>
                      <a:pPr fontAlgn="t"/>
                      <a:r>
                        <a:rPr lang="en-US" sz="2200">
                          <a:solidFill>
                            <a:schemeClr val="tx1"/>
                          </a:solidFill>
                          <a:effectLst/>
                        </a:rPr>
                        <a:t>Female athletes</a:t>
                      </a:r>
                    </a:p>
                  </a:txBody>
                  <a:tcPr marL="53188" marR="53188" marT="26594" marB="26594">
                    <a:lnL w="9525" cap="flat" cmpd="sng" algn="ctr">
                      <a:solidFill>
                        <a:srgbClr val="BDBDBD"/>
                      </a:solidFill>
                      <a:prstDash val="solid"/>
                      <a:round/>
                      <a:headEnd type="none" w="med" len="med"/>
                      <a:tailEnd type="none" w="med" len="med"/>
                    </a:lnL>
                    <a:lnR w="9525" cap="flat" cmpd="sng" algn="ctr">
                      <a:solidFill>
                        <a:srgbClr val="BDBDBD"/>
                      </a:solidFill>
                      <a:prstDash val="solid"/>
                      <a:round/>
                      <a:headEnd type="none" w="med" len="med"/>
                      <a:tailEnd type="none" w="med" len="med"/>
                    </a:lnR>
                    <a:lnT w="9525" cap="flat" cmpd="sng" algn="ctr">
                      <a:solidFill>
                        <a:srgbClr val="BDBDBD"/>
                      </a:solidFill>
                      <a:prstDash val="solid"/>
                      <a:round/>
                      <a:headEnd type="none" w="med" len="med"/>
                      <a:tailEnd type="none" w="med" len="med"/>
                    </a:lnT>
                    <a:lnB w="9525" cap="flat" cmpd="sng" algn="ctr">
                      <a:solidFill>
                        <a:srgbClr val="BDBDBD"/>
                      </a:solidFill>
                      <a:prstDash val="solid"/>
                      <a:round/>
                      <a:headEnd type="none" w="med" len="med"/>
                      <a:tailEnd type="none" w="med" len="med"/>
                    </a:lnB>
                    <a:gradFill flip="none" rotWithShape="1">
                      <a:gsLst>
                        <a:gs pos="0">
                          <a:schemeClr val="tx2">
                            <a:lumMod val="40000"/>
                            <a:lumOff val="60000"/>
                            <a:shade val="30000"/>
                            <a:satMod val="115000"/>
                          </a:schemeClr>
                        </a:gs>
                        <a:gs pos="50000">
                          <a:schemeClr val="tx2">
                            <a:lumMod val="40000"/>
                            <a:lumOff val="60000"/>
                            <a:shade val="67500"/>
                            <a:satMod val="115000"/>
                          </a:schemeClr>
                        </a:gs>
                        <a:gs pos="100000">
                          <a:schemeClr val="tx2">
                            <a:lumMod val="40000"/>
                            <a:lumOff val="60000"/>
                            <a:shade val="100000"/>
                            <a:satMod val="115000"/>
                          </a:schemeClr>
                        </a:gs>
                      </a:gsLst>
                      <a:lin ang="8100000" scaled="1"/>
                      <a:tileRect/>
                    </a:gradFill>
                  </a:tcPr>
                </a:tc>
                <a:tc>
                  <a:txBody>
                    <a:bodyPr/>
                    <a:lstStyle/>
                    <a:p>
                      <a:pPr fontAlgn="t"/>
                      <a:r>
                        <a:rPr lang="en-US" sz="2200" dirty="0">
                          <a:solidFill>
                            <a:schemeClr val="tx1"/>
                          </a:solidFill>
                          <a:effectLst/>
                        </a:rPr>
                        <a:t>~15% lower than male athletes</a:t>
                      </a:r>
                    </a:p>
                  </a:txBody>
                  <a:tcPr marL="53188" marR="53188" marT="26594" marB="26594">
                    <a:lnL w="9525" cap="flat" cmpd="sng" algn="ctr">
                      <a:solidFill>
                        <a:srgbClr val="BDBDBD"/>
                      </a:solidFill>
                      <a:prstDash val="solid"/>
                      <a:round/>
                      <a:headEnd type="none" w="med" len="med"/>
                      <a:tailEnd type="none" w="med" len="med"/>
                    </a:lnL>
                    <a:lnR w="9525" cap="flat" cmpd="sng" algn="ctr">
                      <a:solidFill>
                        <a:srgbClr val="BDBDBD"/>
                      </a:solidFill>
                      <a:prstDash val="solid"/>
                      <a:round/>
                      <a:headEnd type="none" w="med" len="med"/>
                      <a:tailEnd type="none" w="med" len="med"/>
                    </a:lnR>
                    <a:lnT w="9525" cap="flat" cmpd="sng" algn="ctr">
                      <a:solidFill>
                        <a:srgbClr val="BDBDBD"/>
                      </a:solidFill>
                      <a:prstDash val="solid"/>
                      <a:round/>
                      <a:headEnd type="none" w="med" len="med"/>
                      <a:tailEnd type="none" w="med" len="med"/>
                    </a:lnT>
                    <a:lnB w="9525" cap="flat" cmpd="sng" algn="ctr">
                      <a:solidFill>
                        <a:srgbClr val="BDBDBD"/>
                      </a:solidFill>
                      <a:prstDash val="solid"/>
                      <a:round/>
                      <a:headEnd type="none" w="med" len="med"/>
                      <a:tailEnd type="none" w="med" len="med"/>
                    </a:lnB>
                    <a:gradFill flip="none" rotWithShape="1">
                      <a:gsLst>
                        <a:gs pos="0">
                          <a:schemeClr val="tx2">
                            <a:lumMod val="40000"/>
                            <a:lumOff val="60000"/>
                            <a:shade val="30000"/>
                            <a:satMod val="115000"/>
                          </a:schemeClr>
                        </a:gs>
                        <a:gs pos="50000">
                          <a:schemeClr val="tx2">
                            <a:lumMod val="40000"/>
                            <a:lumOff val="60000"/>
                            <a:shade val="67500"/>
                            <a:satMod val="115000"/>
                          </a:schemeClr>
                        </a:gs>
                        <a:gs pos="100000">
                          <a:schemeClr val="tx2">
                            <a:lumMod val="40000"/>
                            <a:lumOff val="60000"/>
                            <a:shade val="100000"/>
                            <a:satMod val="115000"/>
                          </a:schemeClr>
                        </a:gs>
                      </a:gsLst>
                      <a:lin ang="8100000" scaled="1"/>
                      <a:tileRect/>
                    </a:gradFill>
                  </a:tcPr>
                </a:tc>
              </a:tr>
            </a:tbl>
          </a:graphicData>
        </a:graphic>
      </p:graphicFrame>
      <p:sp>
        <p:nvSpPr>
          <p:cNvPr id="7" name="TextBox 6"/>
          <p:cNvSpPr txBox="1"/>
          <p:nvPr/>
        </p:nvSpPr>
        <p:spPr>
          <a:xfrm>
            <a:off x="1187624" y="188640"/>
            <a:ext cx="6984776" cy="461665"/>
          </a:xfrm>
          <a:prstGeom prst="rect">
            <a:avLst/>
          </a:prstGeom>
          <a:solidFill>
            <a:srgbClr val="008000"/>
          </a:solidFill>
        </p:spPr>
        <p:txBody>
          <a:bodyPr wrap="square" rtlCol="0">
            <a:spAutoFit/>
          </a:bodyPr>
          <a:lstStyle/>
          <a:p>
            <a:r>
              <a:rPr lang="en-US" sz="2400" b="1" dirty="0" smtClean="0">
                <a:solidFill>
                  <a:schemeClr val="bg1"/>
                </a:solidFill>
              </a:rPr>
              <a:t>Estimated protein requirements for athletes</a:t>
            </a:r>
            <a:endParaRPr lang="en-US" sz="2400" b="1" dirty="0">
              <a:solidFill>
                <a:schemeClr val="bg1"/>
              </a:solidFill>
            </a:endParaRPr>
          </a:p>
        </p:txBody>
      </p:sp>
    </p:spTree>
    <p:extLst>
      <p:ext uri="{BB962C8B-B14F-4D97-AF65-F5344CB8AC3E}">
        <p14:creationId xmlns:p14="http://schemas.microsoft.com/office/powerpoint/2010/main" val="2140869504"/>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ppt_x"/>
                                          </p:val>
                                        </p:tav>
                                        <p:tav tm="100000">
                                          <p:val>
                                            <p:strVal val="#ppt_x"/>
                                          </p:val>
                                        </p:tav>
                                      </p:tavLst>
                                    </p:anim>
                                    <p:anim calcmode="lin" valueType="num">
                                      <p:cBhvr additive="base">
                                        <p:cTn id="8" dur="20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16" presetClass="entr" presetSubtype="2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Horizontal)">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329E2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512" y="0"/>
            <a:ext cx="4963992" cy="6572272"/>
          </a:xfrm>
        </p:spPr>
        <p:txBody>
          <a:bodyPr>
            <a:normAutofit fontScale="90000"/>
          </a:bodyPr>
          <a:lstStyle/>
          <a:p>
            <a:pPr algn="ctr"/>
            <a:r>
              <a:rPr lang="en-US" sz="2800" b="1" dirty="0">
                <a:solidFill>
                  <a:schemeClr val="bg1"/>
                </a:solidFill>
                <a:latin typeface="Times New Roman" panose="02020603050405020304" pitchFamily="18" charset="0"/>
                <a:cs typeface="Times New Roman" panose="02020603050405020304" pitchFamily="18" charset="0"/>
              </a:rPr>
              <a:t>Do athletes need to eat more protein-rich foods?</a:t>
            </a:r>
            <a:br>
              <a:rPr lang="en-US" sz="2800" b="1" dirty="0">
                <a:solidFill>
                  <a:schemeClr val="bg1"/>
                </a:solidFill>
                <a:latin typeface="Times New Roman" panose="02020603050405020304" pitchFamily="18" charset="0"/>
                <a:cs typeface="Times New Roman" panose="02020603050405020304" pitchFamily="18" charset="0"/>
              </a:rPr>
            </a:br>
            <a:r>
              <a:rPr lang="ro-RO" sz="2800" b="1" dirty="0" smtClean="0">
                <a:solidFill>
                  <a:schemeClr val="bg1"/>
                </a:solidFill>
                <a:latin typeface="Times New Roman" panose="02020603050405020304" pitchFamily="18" charset="0"/>
                <a:cs typeface="Times New Roman" panose="02020603050405020304" pitchFamily="18" charset="0"/>
              </a:rPr>
              <a:t/>
            </a:r>
            <a:br>
              <a:rPr lang="ro-RO" sz="2800" b="1" dirty="0" smtClean="0">
                <a:solidFill>
                  <a:schemeClr val="bg1"/>
                </a:solidFill>
                <a:latin typeface="Times New Roman" panose="02020603050405020304" pitchFamily="18" charset="0"/>
                <a:cs typeface="Times New Roman" panose="02020603050405020304" pitchFamily="18" charset="0"/>
              </a:rPr>
            </a:br>
            <a:r>
              <a:rPr lang="en-US" sz="2800" b="1" dirty="0" smtClean="0">
                <a:solidFill>
                  <a:schemeClr val="bg1"/>
                </a:solidFill>
                <a:latin typeface="Times New Roman" panose="02020603050405020304" pitchFamily="18" charset="0"/>
                <a:cs typeface="Times New Roman" panose="02020603050405020304" pitchFamily="18" charset="0"/>
              </a:rPr>
              <a:t/>
            </a:r>
            <a:br>
              <a:rPr lang="en-US" sz="2800" b="1" dirty="0" smtClean="0">
                <a:solidFill>
                  <a:schemeClr val="bg1"/>
                </a:solidFill>
                <a:latin typeface="Times New Roman" panose="02020603050405020304" pitchFamily="18" charset="0"/>
                <a:cs typeface="Times New Roman" panose="02020603050405020304" pitchFamily="18" charset="0"/>
              </a:rPr>
            </a:br>
            <a:r>
              <a:rPr lang="en-US" sz="2400" b="1" dirty="0" smtClean="0">
                <a:solidFill>
                  <a:schemeClr val="bg1"/>
                </a:solidFill>
                <a:latin typeface="Times New Roman" panose="02020603050405020304" pitchFamily="18" charset="0"/>
                <a:cs typeface="Times New Roman" panose="02020603050405020304" pitchFamily="18" charset="0"/>
              </a:rPr>
              <a:t>Generally</a:t>
            </a:r>
            <a:r>
              <a:rPr lang="en-US" sz="2400" b="1" dirty="0">
                <a:solidFill>
                  <a:schemeClr val="bg1"/>
                </a:solidFill>
                <a:latin typeface="Times New Roman" panose="02020603050405020304" pitchFamily="18" charset="0"/>
                <a:cs typeface="Times New Roman" panose="02020603050405020304" pitchFamily="18" charset="0"/>
              </a:rPr>
              <a:t>, athletes enjoy the advantage of increased energy requirements that make it possible to consume even larger amounts of protein and other nutrients than the sedentary person. Numerous dietary surveys show that the dietary patterns reported by various groups of athletes provide protein intakes that are well in excess of 2.0 g/kg body mass per day - especially in the case of strength-training athletes. Therefore, there is little scientific justification for special high protein eating strategies for sport</a:t>
            </a:r>
            <a:r>
              <a:rPr lang="en-US" sz="2400" b="1" dirty="0" smtClean="0">
                <a:solidFill>
                  <a:schemeClr val="bg1"/>
                </a:solidFill>
                <a:latin typeface="Times New Roman" panose="02020603050405020304" pitchFamily="18" charset="0"/>
                <a:cs typeface="Times New Roman" panose="02020603050405020304" pitchFamily="18" charset="0"/>
              </a:rPr>
              <a:t>.</a:t>
            </a:r>
            <a:r>
              <a:rPr lang="ro-RO" sz="2400" b="1" dirty="0" smtClean="0">
                <a:solidFill>
                  <a:schemeClr val="bg1"/>
                </a:solidFill>
                <a:latin typeface="Times New Roman" panose="02020603050405020304" pitchFamily="18" charset="0"/>
                <a:cs typeface="Times New Roman" panose="02020603050405020304" pitchFamily="18" charset="0"/>
              </a:rPr>
              <a:t/>
            </a:r>
            <a:br>
              <a:rPr lang="ro-RO" sz="2400" b="1" dirty="0" smtClean="0">
                <a:solidFill>
                  <a:schemeClr val="bg1"/>
                </a:solidFill>
                <a:latin typeface="Times New Roman" panose="02020603050405020304" pitchFamily="18" charset="0"/>
                <a:cs typeface="Times New Roman" panose="02020603050405020304" pitchFamily="18" charset="0"/>
              </a:rPr>
            </a:br>
            <a:endParaRPr lang="en-US" sz="2400" b="1" dirty="0">
              <a:solidFill>
                <a:schemeClr val="bg1"/>
              </a:solidFill>
              <a:latin typeface="Times New Roman" panose="02020603050405020304" pitchFamily="18" charset="0"/>
              <a:cs typeface="Times New Roman" panose="02020603050405020304" pitchFamily="18" charset="0"/>
            </a:endParaRPr>
          </a:p>
        </p:txBody>
      </p:sp>
      <p:pic>
        <p:nvPicPr>
          <p:cNvPr id="3" name="Picture 2" descr="59152235-protein-rich-food-flat-poster-with-meat-eggs-dairy-and-vegetables-raw-and-cooked-abstract-vector-ill.jpg"/>
          <p:cNvPicPr>
            <a:picLocks noChangeAspect="1"/>
          </p:cNvPicPr>
          <p:nvPr/>
        </p:nvPicPr>
        <p:blipFill>
          <a:blip r:embed="rId2"/>
          <a:stretch>
            <a:fillRect/>
          </a:stretch>
        </p:blipFill>
        <p:spPr>
          <a:xfrm>
            <a:off x="5143504" y="214290"/>
            <a:ext cx="3825261" cy="58996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42115659"/>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1"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par>
                                <p:cTn id="9" presetID="7"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ppt_x"/>
                                          </p:val>
                                        </p:tav>
                                        <p:tav tm="100000">
                                          <p:val>
                                            <p:strVal val="#ppt_x"/>
                                          </p:val>
                                        </p:tav>
                                      </p:tavLst>
                                    </p:anim>
                                    <p:anim calcmode="lin" valueType="num">
                                      <p:cBhvr additive="base">
                                        <p:cTn id="12"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t="-26000" b="-2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5643570" cy="5598384"/>
          </a:xfrm>
        </p:spPr>
        <p:txBody>
          <a:bodyPr>
            <a:normAutofit fontScale="90000"/>
          </a:bodyPr>
          <a:lstStyle/>
          <a:p>
            <a:pPr algn="ctr"/>
            <a:r>
              <a:rPr lang="en-US" sz="2700" b="1" dirty="0" smtClean="0">
                <a:solidFill>
                  <a:srgbClr val="006600"/>
                </a:solidFill>
                <a:latin typeface="Times New Roman" panose="02020603050405020304" pitchFamily="18" charset="0"/>
                <a:cs typeface="Times New Roman" panose="02020603050405020304" pitchFamily="18" charset="0"/>
              </a:rPr>
              <a:t>How </a:t>
            </a:r>
            <a:r>
              <a:rPr lang="en-US" sz="2700" b="1" dirty="0">
                <a:solidFill>
                  <a:srgbClr val="006600"/>
                </a:solidFill>
                <a:latin typeface="Times New Roman" panose="02020603050405020304" pitchFamily="18" charset="0"/>
                <a:cs typeface="Times New Roman" panose="02020603050405020304" pitchFamily="18" charset="0"/>
              </a:rPr>
              <a:t>does timing and teamwork of protein and </a:t>
            </a:r>
            <a:r>
              <a:rPr lang="en-US" sz="2700" b="1" dirty="0" smtClean="0">
                <a:solidFill>
                  <a:srgbClr val="006600"/>
                </a:solidFill>
                <a:latin typeface="Times New Roman" panose="02020603050405020304" pitchFamily="18" charset="0"/>
                <a:cs typeface="Times New Roman" panose="02020603050405020304" pitchFamily="18" charset="0"/>
              </a:rPr>
              <a:t>other </a:t>
            </a:r>
            <a:r>
              <a:rPr lang="en-US" sz="2700" b="1" dirty="0">
                <a:solidFill>
                  <a:srgbClr val="006600"/>
                </a:solidFill>
                <a:latin typeface="Times New Roman" panose="02020603050405020304" pitchFamily="18" charset="0"/>
                <a:cs typeface="Times New Roman" panose="02020603050405020304" pitchFamily="18" charset="0"/>
              </a:rPr>
              <a:t>nutrients work</a:t>
            </a:r>
            <a:r>
              <a:rPr lang="en-US" sz="2700" b="1" dirty="0" smtClean="0">
                <a:solidFill>
                  <a:srgbClr val="006600"/>
                </a:solidFill>
                <a:latin typeface="Times New Roman" panose="02020603050405020304" pitchFamily="18" charset="0"/>
                <a:cs typeface="Times New Roman" panose="02020603050405020304" pitchFamily="18" charset="0"/>
              </a:rPr>
              <a:t>?</a:t>
            </a:r>
            <a:r>
              <a:rPr lang="ro-RO" sz="2700" b="1" dirty="0" smtClean="0">
                <a:solidFill>
                  <a:srgbClr val="006600"/>
                </a:solidFill>
                <a:latin typeface="Times New Roman" panose="02020603050405020304" pitchFamily="18" charset="0"/>
                <a:cs typeface="Times New Roman" panose="02020603050405020304" pitchFamily="18" charset="0"/>
              </a:rPr>
              <a:t/>
            </a:r>
            <a:br>
              <a:rPr lang="ro-RO" sz="2700" b="1" dirty="0" smtClean="0">
                <a:solidFill>
                  <a:srgbClr val="006600"/>
                </a:solidFill>
                <a:latin typeface="Times New Roman" panose="02020603050405020304" pitchFamily="18" charset="0"/>
                <a:cs typeface="Times New Roman" panose="02020603050405020304" pitchFamily="18" charset="0"/>
              </a:rPr>
            </a:br>
            <a:r>
              <a:rPr lang="en-US" sz="2400" b="1" dirty="0" smtClean="0">
                <a:solidFill>
                  <a:srgbClr val="006600"/>
                </a:solidFill>
                <a:latin typeface="Times New Roman" panose="02020603050405020304" pitchFamily="18" charset="0"/>
                <a:cs typeface="Times New Roman" panose="02020603050405020304" pitchFamily="18" charset="0"/>
              </a:rPr>
              <a:t/>
            </a:r>
            <a:br>
              <a:rPr lang="en-US" sz="2400" b="1" dirty="0" smtClean="0">
                <a:solidFill>
                  <a:srgbClr val="006600"/>
                </a:solidFill>
                <a:latin typeface="Times New Roman" panose="02020603050405020304" pitchFamily="18" charset="0"/>
                <a:cs typeface="Times New Roman" panose="02020603050405020304" pitchFamily="18" charset="0"/>
              </a:rPr>
            </a:br>
            <a:r>
              <a:rPr lang="ro-RO" sz="2400" b="1" dirty="0">
                <a:solidFill>
                  <a:srgbClr val="006600"/>
                </a:solidFill>
                <a:latin typeface="Times New Roman" panose="02020603050405020304" pitchFamily="18" charset="0"/>
                <a:cs typeface="Times New Roman" panose="02020603050405020304" pitchFamily="18" charset="0"/>
              </a:rPr>
              <a:t/>
            </a:r>
            <a:br>
              <a:rPr lang="ro-RO" sz="2400" b="1" dirty="0">
                <a:solidFill>
                  <a:srgbClr val="006600"/>
                </a:solidFill>
                <a:latin typeface="Times New Roman" panose="02020603050405020304" pitchFamily="18" charset="0"/>
                <a:cs typeface="Times New Roman" panose="02020603050405020304" pitchFamily="18" charset="0"/>
              </a:rPr>
            </a:br>
            <a:r>
              <a:rPr lang="en-US" sz="2400" b="1" dirty="0">
                <a:solidFill>
                  <a:srgbClr val="006600"/>
                </a:solidFill>
                <a:latin typeface="Times New Roman" panose="02020603050405020304" pitchFamily="18" charset="0"/>
                <a:cs typeface="Times New Roman" panose="02020603050405020304" pitchFamily="18" charset="0"/>
              </a:rPr>
              <a:t/>
            </a:r>
            <a:br>
              <a:rPr lang="en-US" sz="2400" b="1" dirty="0">
                <a:solidFill>
                  <a:srgbClr val="006600"/>
                </a:solidFill>
                <a:latin typeface="Times New Roman" panose="02020603050405020304" pitchFamily="18" charset="0"/>
                <a:cs typeface="Times New Roman" panose="02020603050405020304" pitchFamily="18" charset="0"/>
              </a:rPr>
            </a:br>
            <a:r>
              <a:rPr lang="en-US" sz="2400" b="1" dirty="0" smtClean="0">
                <a:solidFill>
                  <a:srgbClr val="006600"/>
                </a:solidFill>
                <a:latin typeface="Times New Roman" panose="02020603050405020304" pitchFamily="18" charset="0"/>
                <a:cs typeface="Times New Roman" panose="02020603050405020304" pitchFamily="18" charset="0"/>
              </a:rPr>
              <a:t>Recovery </a:t>
            </a:r>
            <a:r>
              <a:rPr lang="en-US" sz="2400" b="1" dirty="0">
                <a:solidFill>
                  <a:srgbClr val="006600"/>
                </a:solidFill>
                <a:latin typeface="Times New Roman" panose="02020603050405020304" pitchFamily="18" charset="0"/>
                <a:cs typeface="Times New Roman" panose="02020603050405020304" pitchFamily="18" charset="0"/>
              </a:rPr>
              <a:t>after each workout or competition is a challenge for the </a:t>
            </a:r>
            <a:r>
              <a:rPr lang="en-US" sz="2400" b="1" dirty="0" smtClean="0">
                <a:solidFill>
                  <a:srgbClr val="006600"/>
                </a:solidFill>
                <a:latin typeface="Times New Roman" panose="02020603050405020304" pitchFamily="18" charset="0"/>
                <a:cs typeface="Times New Roman" panose="02020603050405020304" pitchFamily="18" charset="0"/>
              </a:rPr>
              <a:t>athlete. </a:t>
            </a:r>
            <a:r>
              <a:rPr lang="en-US" sz="2400" b="1" dirty="0">
                <a:solidFill>
                  <a:srgbClr val="006600"/>
                </a:solidFill>
                <a:latin typeface="Times New Roman" panose="02020603050405020304" pitchFamily="18" charset="0"/>
                <a:cs typeface="Times New Roman" panose="02020603050405020304" pitchFamily="18" charset="0"/>
              </a:rPr>
              <a:t>Recovery processes are complex and include refueling, rehydrating and repairing. Muscle and body protein metabolism is a constant balance between protein breakdown and protein rebuilding. During exercise the balance shifts towards protein breakdown, while during the recovery period after exercise the balance tips in the opposite direction. </a:t>
            </a:r>
          </a:p>
        </p:txBody>
      </p:sp>
      <p:pic>
        <p:nvPicPr>
          <p:cNvPr id="3" name="Picture 2" descr="relaxing-cat-eps-vectors_csp27631238.jpg"/>
          <p:cNvPicPr>
            <a:picLocks noChangeAspect="1"/>
          </p:cNvPicPr>
          <p:nvPr/>
        </p:nvPicPr>
        <p:blipFill>
          <a:blip r:embed="rId3"/>
          <a:srcRect r="-2591" b="6084"/>
          <a:stretch>
            <a:fillRect/>
          </a:stretch>
        </p:blipFill>
        <p:spPr>
          <a:xfrm>
            <a:off x="5755116" y="2428868"/>
            <a:ext cx="3388884" cy="3026490"/>
          </a:xfrm>
          <a:prstGeom prst="rect">
            <a:avLst/>
          </a:prstGeom>
        </p:spPr>
      </p:pic>
    </p:spTree>
    <p:extLst>
      <p:ext uri="{BB962C8B-B14F-4D97-AF65-F5344CB8AC3E}">
        <p14:creationId xmlns:p14="http://schemas.microsoft.com/office/powerpoint/2010/main" val="3756642678"/>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Horizontal)">
                                      <p:cBhvr>
                                        <p:cTn id="7" dur="2000"/>
                                        <p:tgtEl>
                                          <p:spTgt spid="3"/>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anim calcmode="lin" valueType="num">
                                      <p:cBhvr>
                                        <p:cTn id="12" dur="2000" fill="hold"/>
                                        <p:tgtEl>
                                          <p:spTgt spid="2"/>
                                        </p:tgtEl>
                                        <p:attrNameLst>
                                          <p:attrName>ppt_x</p:attrName>
                                        </p:attrNameLst>
                                      </p:cBhvr>
                                      <p:tavLst>
                                        <p:tav tm="0">
                                          <p:val>
                                            <p:strVal val="#ppt_x"/>
                                          </p:val>
                                        </p:tav>
                                        <p:tav tm="100000">
                                          <p:val>
                                            <p:strVal val="#ppt_x"/>
                                          </p:val>
                                        </p:tav>
                                      </p:tavLst>
                                    </p:anim>
                                    <p:anim calcmode="lin" valueType="num">
                                      <p:cBhvr>
                                        <p:cTn id="13" dur="2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60000"/>
            <a:lumOff val="40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half" idx="4294967295"/>
          </p:nvPr>
        </p:nvSpPr>
        <p:spPr>
          <a:xfrm>
            <a:off x="142844" y="500042"/>
            <a:ext cx="8786874" cy="3286148"/>
          </a:xfrm>
          <a:solidFill>
            <a:srgbClr val="008000"/>
          </a:solidFill>
        </p:spPr>
        <p:style>
          <a:lnRef idx="0">
            <a:schemeClr val="accent3"/>
          </a:lnRef>
          <a:fillRef idx="3">
            <a:schemeClr val="accent3"/>
          </a:fillRef>
          <a:effectRef idx="3">
            <a:schemeClr val="accent3"/>
          </a:effectRef>
          <a:fontRef idx="minor">
            <a:schemeClr val="lt1"/>
          </a:fontRef>
        </p:style>
        <p:txBody>
          <a:bodyPr>
            <a:normAutofit lnSpcReduction="10000"/>
          </a:bodyPr>
          <a:lstStyle/>
          <a:p>
            <a:pPr algn="just">
              <a:buNone/>
            </a:pPr>
            <a:r>
              <a:rPr lang="en-US" sz="1800" b="1" dirty="0" smtClean="0">
                <a:solidFill>
                  <a:schemeClr val="bg1"/>
                </a:solidFill>
                <a:latin typeface="Times New Roman" panose="02020603050405020304" pitchFamily="18" charset="0"/>
                <a:cs typeface="Times New Roman" panose="02020603050405020304" pitchFamily="18" charset="0"/>
              </a:rPr>
              <a:t>		</a:t>
            </a:r>
            <a:r>
              <a:rPr lang="en-US" sz="2400" b="1" dirty="0" smtClean="0">
                <a:solidFill>
                  <a:schemeClr val="bg1"/>
                </a:solidFill>
                <a:latin typeface="Times New Roman" panose="02020603050405020304" pitchFamily="18" charset="0"/>
                <a:cs typeface="Times New Roman" panose="02020603050405020304" pitchFamily="18" charset="0"/>
              </a:rPr>
              <a:t>Proteins are found throughout the body, with over 40% of body protein found in skeletal muscle, over 25% found in body organs, and the rest found mostly in the skin and blood.</a:t>
            </a:r>
            <a:endParaRPr lang="ro-RO" sz="2400" b="1" dirty="0" smtClean="0">
              <a:solidFill>
                <a:schemeClr val="bg1"/>
              </a:solidFill>
              <a:latin typeface="Times New Roman" panose="02020603050405020304" pitchFamily="18" charset="0"/>
              <a:cs typeface="Times New Roman" panose="02020603050405020304" pitchFamily="18" charset="0"/>
            </a:endParaRPr>
          </a:p>
          <a:p>
            <a:pPr algn="just">
              <a:buNone/>
            </a:pPr>
            <a:r>
              <a:rPr lang="en-US" sz="2400" b="1" dirty="0" smtClean="0">
                <a:solidFill>
                  <a:schemeClr val="bg1"/>
                </a:solidFill>
                <a:latin typeface="Times New Roman" panose="02020603050405020304" pitchFamily="18" charset="0"/>
                <a:cs typeface="Times New Roman" panose="02020603050405020304" pitchFamily="18" charset="0"/>
              </a:rPr>
              <a:t>	 </a:t>
            </a:r>
            <a:r>
              <a:rPr lang="ro-RO" sz="2400" b="1" dirty="0" smtClean="0">
                <a:solidFill>
                  <a:schemeClr val="bg1"/>
                </a:solidFill>
                <a:latin typeface="Times New Roman" panose="02020603050405020304" pitchFamily="18" charset="0"/>
                <a:cs typeface="Times New Roman" panose="02020603050405020304" pitchFamily="18" charset="0"/>
              </a:rPr>
              <a:t>	</a:t>
            </a:r>
            <a:r>
              <a:rPr lang="en-US" sz="2400" b="1" dirty="0" smtClean="0">
                <a:solidFill>
                  <a:schemeClr val="bg1"/>
                </a:solidFill>
                <a:latin typeface="Times New Roman" panose="02020603050405020304" pitchFamily="18" charset="0"/>
                <a:cs typeface="Times New Roman" panose="02020603050405020304" pitchFamily="18" charset="0"/>
              </a:rPr>
              <a:t>Proteins are essential nutritionally because of their constituent amino acids, which the body must have in order to synthesize its own variety of proteins and nitrogen-containing molecules that make life possible. Each body protein is unique in the characteristics and sequence pattern of the amino acids that comprise its structure.</a:t>
            </a:r>
            <a:endParaRPr lang="ro-RO" sz="2400" b="1" dirty="0" smtClean="0">
              <a:solidFill>
                <a:schemeClr val="bg1"/>
              </a:solidFill>
              <a:latin typeface="Times New Roman" panose="02020603050405020304" pitchFamily="18" charset="0"/>
              <a:cs typeface="Times New Roman" panose="02020603050405020304" pitchFamily="18" charset="0"/>
            </a:endParaRPr>
          </a:p>
          <a:p>
            <a:endParaRPr lang="en-US" dirty="0"/>
          </a:p>
        </p:txBody>
      </p:sp>
      <p:pic>
        <p:nvPicPr>
          <p:cNvPr id="10" name="Picture 9" descr="main-qimg-b97691e7f1beec9f3ec1a5e31045cb4b.png"/>
          <p:cNvPicPr>
            <a:picLocks noChangeAspect="1"/>
          </p:cNvPicPr>
          <p:nvPr/>
        </p:nvPicPr>
        <p:blipFill>
          <a:blip r:embed="rId2"/>
          <a:stretch>
            <a:fillRect/>
          </a:stretch>
        </p:blipFill>
        <p:spPr>
          <a:xfrm>
            <a:off x="1071538" y="4000504"/>
            <a:ext cx="7163917" cy="25717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bg/>
                                          </p:spTgt>
                                        </p:tgtEl>
                                        <p:attrNameLst>
                                          <p:attrName>style.visibility</p:attrName>
                                        </p:attrNameLst>
                                      </p:cBhvr>
                                      <p:to>
                                        <p:strVal val="visible"/>
                                      </p:to>
                                    </p:set>
                                    <p:animEffect transition="in" filter="fade">
                                      <p:cBhvr>
                                        <p:cTn id="7" dur="2000"/>
                                        <p:tgtEl>
                                          <p:spTgt spid="2">
                                            <p:bg/>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2000"/>
                                        <p:tgtEl>
                                          <p:spTgt spid="2">
                                            <p:txEl>
                                              <p:pRg st="0" end="0"/>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2000"/>
                                        <p:tgtEl>
                                          <p:spTgt spid="2">
                                            <p:txEl>
                                              <p:pRg st="1" end="1"/>
                                            </p:txEl>
                                          </p:spTgt>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2000"/>
            <a:lum/>
          </a:blip>
          <a:srcRect/>
          <a:stretch>
            <a:fillRect l="-10000" r="-10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0" y="1628800"/>
            <a:ext cx="9144000" cy="5229200"/>
          </a:xfrm>
        </p:spPr>
        <p:txBody>
          <a:bodyPr>
            <a:normAutofit/>
          </a:bodyPr>
          <a:lstStyle/>
          <a:p>
            <a:pPr algn="ctr">
              <a:buNone/>
            </a:pPr>
            <a:r>
              <a:rPr lang="en-US" sz="2400" b="1" dirty="0" smtClean="0">
                <a:solidFill>
                  <a:schemeClr val="bg1"/>
                </a:solidFill>
                <a:latin typeface="Times New Roman" panose="02020603050405020304" pitchFamily="18" charset="0"/>
                <a:cs typeface="Times New Roman" panose="02020603050405020304" pitchFamily="18" charset="0"/>
              </a:rPr>
              <a:t>    </a:t>
            </a:r>
          </a:p>
          <a:p>
            <a:pPr algn="ctr">
              <a:buNone/>
            </a:pPr>
            <a:r>
              <a:rPr lang="en-US" sz="2800" b="1" dirty="0" smtClean="0">
                <a:solidFill>
                  <a:srgbClr val="006600"/>
                </a:solidFill>
                <a:latin typeface="Times New Roman" panose="02020603050405020304" pitchFamily="18" charset="0"/>
                <a:cs typeface="Times New Roman" panose="02020603050405020304" pitchFamily="18" charset="0"/>
              </a:rPr>
              <a:t>By consuming protein immediately after exercise it enhances muscle uptake and retention of amino acids, and promotes a more positive protein balance. This heightened state of protein metabolism seems to last for up to 24 hours and it is important for athletes to look at their protein spread throughout the rest of the day as well as immediately after exercise.</a:t>
            </a:r>
            <a:endParaRPr lang="en-US" sz="2800" dirty="0">
              <a:solidFill>
                <a:srgbClr val="006600"/>
              </a:solidFill>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600" decel="100000"/>
                                        <p:tgtEl>
                                          <p:spTgt spid="3">
                                            <p:txEl>
                                              <p:pRg st="0" end="0"/>
                                            </p:txEl>
                                          </p:spTgt>
                                        </p:tgtEl>
                                      </p:cBhvr>
                                    </p:animEffect>
                                    <p:anim calcmode="lin" valueType="num">
                                      <p:cBhvr>
                                        <p:cTn id="8" dur="16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9" dur="16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0" dur="16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1" dur="400" accel="100000" fill="hold">
                                          <p:stCondLst>
                                            <p:cond delay="16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2" dur="400" accel="100000" fill="hold">
                                          <p:stCondLst>
                                            <p:cond delay="16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par>
                          <p:cTn id="13" fill="hold">
                            <p:stCondLst>
                              <p:cond delay="2000"/>
                            </p:stCondLst>
                            <p:childTnLst>
                              <p:par>
                                <p:cTn id="14" presetID="30" presetClass="entr" presetSubtype="0"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1600" decel="100000"/>
                                        <p:tgtEl>
                                          <p:spTgt spid="3">
                                            <p:txEl>
                                              <p:pRg st="1" end="1"/>
                                            </p:txEl>
                                          </p:spTgt>
                                        </p:tgtEl>
                                      </p:cBhvr>
                                    </p:animEffect>
                                    <p:anim calcmode="lin" valueType="num">
                                      <p:cBhvr>
                                        <p:cTn id="17" dur="16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18" dur="16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19" dur="16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20" dur="400" accel="100000" fill="hold">
                                          <p:stCondLst>
                                            <p:cond delay="16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21" dur="400" accel="100000" fill="hold">
                                          <p:stCondLst>
                                            <p:cond delay="16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329E2A"/>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000108"/>
            <a:ext cx="4177604" cy="6455070"/>
          </a:xfrm>
        </p:spPr>
        <p:txBody>
          <a:bodyPr>
            <a:normAutofit fontScale="90000"/>
          </a:bodyPr>
          <a:lstStyle/>
          <a:p>
            <a:pPr algn="ctr"/>
            <a:r>
              <a:rPr lang="ro-RO" sz="2400" b="1" dirty="0" smtClean="0">
                <a:solidFill>
                  <a:schemeClr val="bg1"/>
                </a:solidFill>
                <a:latin typeface="Times New Roman" panose="02020603050405020304" pitchFamily="18" charset="0"/>
                <a:cs typeface="Times New Roman" panose="02020603050405020304" pitchFamily="18" charset="0"/>
              </a:rPr>
              <a:t>	</a:t>
            </a:r>
            <a:br>
              <a:rPr lang="ro-RO" sz="2400" b="1" dirty="0" smtClean="0">
                <a:solidFill>
                  <a:schemeClr val="bg1"/>
                </a:solidFill>
                <a:latin typeface="Times New Roman" panose="02020603050405020304" pitchFamily="18" charset="0"/>
                <a:cs typeface="Times New Roman" panose="02020603050405020304" pitchFamily="18" charset="0"/>
              </a:rPr>
            </a:br>
            <a:r>
              <a:rPr lang="ro-RO" sz="2400" b="1" dirty="0">
                <a:solidFill>
                  <a:schemeClr val="bg1"/>
                </a:solidFill>
                <a:latin typeface="Times New Roman" panose="02020603050405020304" pitchFamily="18" charset="0"/>
                <a:cs typeface="Times New Roman" panose="02020603050405020304" pitchFamily="18" charset="0"/>
              </a:rPr>
              <a:t/>
            </a:r>
            <a:br>
              <a:rPr lang="ro-RO" sz="2400" b="1" dirty="0">
                <a:solidFill>
                  <a:schemeClr val="bg1"/>
                </a:solidFill>
                <a:latin typeface="Times New Roman" panose="02020603050405020304" pitchFamily="18" charset="0"/>
                <a:cs typeface="Times New Roman" panose="02020603050405020304" pitchFamily="18" charset="0"/>
              </a:rPr>
            </a:br>
            <a:r>
              <a:rPr lang="ro-RO" sz="2400" b="1" dirty="0" smtClean="0">
                <a:solidFill>
                  <a:schemeClr val="bg1"/>
                </a:solidFill>
                <a:latin typeface="Times New Roman" panose="02020603050405020304" pitchFamily="18" charset="0"/>
                <a:cs typeface="Times New Roman" panose="02020603050405020304" pitchFamily="18" charset="0"/>
              </a:rPr>
              <a:t>	</a:t>
            </a:r>
            <a:r>
              <a:rPr lang="en-US" sz="2400" b="1" dirty="0" smtClean="0">
                <a:solidFill>
                  <a:schemeClr val="bg1"/>
                </a:solidFill>
                <a:latin typeface="Times New Roman" panose="02020603050405020304" pitchFamily="18" charset="0"/>
                <a:cs typeface="Times New Roman" panose="02020603050405020304" pitchFamily="18" charset="0"/>
              </a:rPr>
              <a:t>The </a:t>
            </a:r>
            <a:r>
              <a:rPr lang="en-US" sz="2400" b="1" dirty="0">
                <a:solidFill>
                  <a:schemeClr val="bg1"/>
                </a:solidFill>
                <a:latin typeface="Times New Roman" panose="02020603050405020304" pitchFamily="18" charset="0"/>
                <a:cs typeface="Times New Roman" panose="02020603050405020304" pitchFamily="18" charset="0"/>
              </a:rPr>
              <a:t>most important news is that the effect of post-exercise protein intake is best seen when the protein is combined with carbohydrate. Carbohydrate intake stimulates an increase in the hormone insulin, which in turn, stimulates the muscle to take up the amino acids. A protein-carbohydrate snack or meal after a workout makes good sense - not only for muscle repair and adaptation to training, but to provide carbohydrate fuel to restore muscle glycogen levels</a:t>
            </a:r>
            <a:r>
              <a:rPr lang="en-US" sz="2400" b="1" dirty="0" smtClean="0">
                <a:solidFill>
                  <a:schemeClr val="bg1"/>
                </a:solidFill>
                <a:latin typeface="Times New Roman" panose="02020603050405020304" pitchFamily="18" charset="0"/>
                <a:cs typeface="Times New Roman" panose="02020603050405020304" pitchFamily="18" charset="0"/>
              </a:rPr>
              <a:t>.</a:t>
            </a:r>
            <a:r>
              <a:rPr lang="ro-RO" sz="2400" b="1" dirty="0" smtClean="0">
                <a:solidFill>
                  <a:schemeClr val="bg1"/>
                </a:solidFill>
                <a:latin typeface="Times New Roman" panose="02020603050405020304" pitchFamily="18" charset="0"/>
                <a:cs typeface="Times New Roman" panose="02020603050405020304" pitchFamily="18" charset="0"/>
              </a:rPr>
              <a:t/>
            </a:r>
            <a:br>
              <a:rPr lang="ro-RO" sz="2400" b="1" dirty="0" smtClean="0">
                <a:solidFill>
                  <a:schemeClr val="bg1"/>
                </a:solidFill>
                <a:latin typeface="Times New Roman" panose="02020603050405020304" pitchFamily="18" charset="0"/>
                <a:cs typeface="Times New Roman" panose="02020603050405020304" pitchFamily="18" charset="0"/>
              </a:rPr>
            </a:br>
            <a:r>
              <a:rPr lang="ro-RO" sz="2400" b="1" dirty="0" smtClean="0">
                <a:solidFill>
                  <a:schemeClr val="bg1"/>
                </a:solidFill>
                <a:latin typeface="Times New Roman" panose="02020603050405020304" pitchFamily="18" charset="0"/>
                <a:cs typeface="Times New Roman" panose="02020603050405020304" pitchFamily="18" charset="0"/>
              </a:rPr>
              <a:t/>
            </a:r>
            <a:br>
              <a:rPr lang="ro-RO" sz="2400" b="1" dirty="0" smtClean="0">
                <a:solidFill>
                  <a:schemeClr val="bg1"/>
                </a:solidFill>
                <a:latin typeface="Times New Roman" panose="02020603050405020304" pitchFamily="18" charset="0"/>
                <a:cs typeface="Times New Roman" panose="02020603050405020304" pitchFamily="18" charset="0"/>
              </a:rPr>
            </a:br>
            <a:r>
              <a:rPr lang="en-US" sz="2400" b="1" dirty="0">
                <a:solidFill>
                  <a:schemeClr val="bg1"/>
                </a:solidFill>
                <a:latin typeface="Times New Roman" panose="02020603050405020304" pitchFamily="18" charset="0"/>
                <a:cs typeface="Times New Roman" panose="02020603050405020304" pitchFamily="18" charset="0"/>
              </a:rPr>
              <a:t/>
            </a:r>
            <a:br>
              <a:rPr lang="en-US" sz="2400" b="1" dirty="0">
                <a:solidFill>
                  <a:schemeClr val="bg1"/>
                </a:solidFill>
                <a:latin typeface="Times New Roman" panose="02020603050405020304" pitchFamily="18" charset="0"/>
                <a:cs typeface="Times New Roman" panose="02020603050405020304" pitchFamily="18" charset="0"/>
              </a:rPr>
            </a:br>
            <a:endParaRPr lang="en-US" sz="2400" b="1" dirty="0">
              <a:solidFill>
                <a:schemeClr val="bg1"/>
              </a:solidFill>
              <a:latin typeface="Times New Roman" panose="02020603050405020304" pitchFamily="18" charset="0"/>
              <a:cs typeface="Times New Roman" panose="02020603050405020304" pitchFamily="18" charset="0"/>
            </a:endParaRPr>
          </a:p>
        </p:txBody>
      </p:sp>
      <p:pic>
        <p:nvPicPr>
          <p:cNvPr id="3" name="Picture 2" descr="hqdefault.jpg"/>
          <p:cNvPicPr>
            <a:picLocks noChangeAspect="1"/>
          </p:cNvPicPr>
          <p:nvPr/>
        </p:nvPicPr>
        <p:blipFill>
          <a:blip r:embed="rId2"/>
          <a:stretch>
            <a:fillRect/>
          </a:stretch>
        </p:blipFill>
        <p:spPr>
          <a:xfrm>
            <a:off x="4357686" y="1928802"/>
            <a:ext cx="4572000" cy="3429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94112010"/>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600" decel="100000"/>
                                        <p:tgtEl>
                                          <p:spTgt spid="3"/>
                                        </p:tgtEl>
                                      </p:cBhvr>
                                    </p:animEffect>
                                    <p:anim calcmode="lin" valueType="num">
                                      <p:cBhvr>
                                        <p:cTn id="8" dur="1600" decel="100000" fill="hold"/>
                                        <p:tgtEl>
                                          <p:spTgt spid="3"/>
                                        </p:tgtEl>
                                        <p:attrNameLst>
                                          <p:attrName>style.rotation</p:attrName>
                                        </p:attrNameLst>
                                      </p:cBhvr>
                                      <p:tavLst>
                                        <p:tav tm="0">
                                          <p:val>
                                            <p:fltVal val="-90"/>
                                          </p:val>
                                        </p:tav>
                                        <p:tav tm="100000">
                                          <p:val>
                                            <p:fltVal val="0"/>
                                          </p:val>
                                        </p:tav>
                                      </p:tavLst>
                                    </p:anim>
                                    <p:anim calcmode="lin" valueType="num">
                                      <p:cBhvr>
                                        <p:cTn id="9" dur="1600" decel="100000" fill="hold"/>
                                        <p:tgtEl>
                                          <p:spTgt spid="3"/>
                                        </p:tgtEl>
                                        <p:attrNameLst>
                                          <p:attrName>ppt_x</p:attrName>
                                        </p:attrNameLst>
                                      </p:cBhvr>
                                      <p:tavLst>
                                        <p:tav tm="0">
                                          <p:val>
                                            <p:strVal val="#ppt_x+0.4"/>
                                          </p:val>
                                        </p:tav>
                                        <p:tav tm="100000">
                                          <p:val>
                                            <p:strVal val="#ppt_x-0.05"/>
                                          </p:val>
                                        </p:tav>
                                      </p:tavLst>
                                    </p:anim>
                                    <p:anim calcmode="lin" valueType="num">
                                      <p:cBhvr>
                                        <p:cTn id="10" dur="1600" decel="100000" fill="hold"/>
                                        <p:tgtEl>
                                          <p:spTgt spid="3"/>
                                        </p:tgtEl>
                                        <p:attrNameLst>
                                          <p:attrName>ppt_y</p:attrName>
                                        </p:attrNameLst>
                                      </p:cBhvr>
                                      <p:tavLst>
                                        <p:tav tm="0">
                                          <p:val>
                                            <p:strVal val="#ppt_y-0.4"/>
                                          </p:val>
                                        </p:tav>
                                        <p:tav tm="100000">
                                          <p:val>
                                            <p:strVal val="#ppt_y+0.1"/>
                                          </p:val>
                                        </p:tav>
                                      </p:tavLst>
                                    </p:anim>
                                    <p:anim calcmode="lin" valueType="num">
                                      <p:cBhvr>
                                        <p:cTn id="11" dur="400" accel="100000" fill="hold">
                                          <p:stCondLst>
                                            <p:cond delay="1600"/>
                                          </p:stCondLst>
                                        </p:cTn>
                                        <p:tgtEl>
                                          <p:spTgt spid="3"/>
                                        </p:tgtEl>
                                        <p:attrNameLst>
                                          <p:attrName>ppt_x</p:attrName>
                                        </p:attrNameLst>
                                      </p:cBhvr>
                                      <p:tavLst>
                                        <p:tav tm="0">
                                          <p:val>
                                            <p:strVal val="#ppt_x-0.05"/>
                                          </p:val>
                                        </p:tav>
                                        <p:tav tm="100000">
                                          <p:val>
                                            <p:strVal val="#ppt_x"/>
                                          </p:val>
                                        </p:tav>
                                      </p:tavLst>
                                    </p:anim>
                                    <p:anim calcmode="lin" valueType="num">
                                      <p:cBhvr>
                                        <p:cTn id="12" dur="400" accel="100000" fill="hold">
                                          <p:stCondLst>
                                            <p:cond delay="16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2000"/>
                            </p:stCondLst>
                            <p:childTnLst>
                              <p:par>
                                <p:cTn id="14" presetID="15"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2000" fill="hold"/>
                                        <p:tgtEl>
                                          <p:spTgt spid="2"/>
                                        </p:tgtEl>
                                        <p:attrNameLst>
                                          <p:attrName>ppt_w</p:attrName>
                                        </p:attrNameLst>
                                      </p:cBhvr>
                                      <p:tavLst>
                                        <p:tav tm="0">
                                          <p:val>
                                            <p:fltVal val="0"/>
                                          </p:val>
                                        </p:tav>
                                        <p:tav tm="100000">
                                          <p:val>
                                            <p:strVal val="#ppt_w"/>
                                          </p:val>
                                        </p:tav>
                                      </p:tavLst>
                                    </p:anim>
                                    <p:anim calcmode="lin" valueType="num">
                                      <p:cBhvr>
                                        <p:cTn id="17" dur="2000" fill="hold"/>
                                        <p:tgtEl>
                                          <p:spTgt spid="2"/>
                                        </p:tgtEl>
                                        <p:attrNameLst>
                                          <p:attrName>ppt_h</p:attrName>
                                        </p:attrNameLst>
                                      </p:cBhvr>
                                      <p:tavLst>
                                        <p:tav tm="0">
                                          <p:val>
                                            <p:fltVal val="0"/>
                                          </p:val>
                                        </p:tav>
                                        <p:tav tm="100000">
                                          <p:val>
                                            <p:strVal val="#ppt_h"/>
                                          </p:val>
                                        </p:tav>
                                      </p:tavLst>
                                    </p:anim>
                                    <p:anim calcmode="lin" valueType="num">
                                      <p:cBhvr>
                                        <p:cTn id="18" dur="2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9" dur="2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2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6600"/>
                </a:solidFill>
                <a:latin typeface="Times New Roman" panose="02020603050405020304" pitchFamily="18" charset="0"/>
                <a:cs typeface="Times New Roman" panose="02020603050405020304" pitchFamily="18" charset="0"/>
              </a:rPr>
              <a:t>Snacks or light meals that achieve this team-work include:</a:t>
            </a:r>
            <a:endParaRPr lang="en-US" dirty="0">
              <a:solidFill>
                <a:srgbClr val="006600"/>
              </a:solidFill>
            </a:endParaRPr>
          </a:p>
        </p:txBody>
      </p:sp>
      <p:sp>
        <p:nvSpPr>
          <p:cNvPr id="3" name="Content Placeholder 2"/>
          <p:cNvSpPr>
            <a:spLocks noGrp="1"/>
          </p:cNvSpPr>
          <p:nvPr>
            <p:ph sz="quarter" idx="1"/>
          </p:nvPr>
        </p:nvSpPr>
        <p:spPr>
          <a:xfrm>
            <a:off x="571472" y="1714488"/>
            <a:ext cx="8153400" cy="4495800"/>
          </a:xfrm>
        </p:spPr>
        <p:txBody>
          <a:bodyPr>
            <a:normAutofit/>
          </a:bodyPr>
          <a:lstStyle/>
          <a:p>
            <a:pPr>
              <a:buClr>
                <a:srgbClr val="008000"/>
              </a:buClr>
              <a:buFont typeface="Wingdings" pitchFamily="2" charset="2"/>
              <a:buChar char="Ø"/>
            </a:pPr>
            <a:r>
              <a:rPr lang="en-US" sz="3200" b="1" dirty="0" err="1" smtClean="0">
                <a:solidFill>
                  <a:srgbClr val="006600"/>
                </a:solidFill>
                <a:latin typeface="Times New Roman" panose="02020603050405020304" pitchFamily="18" charset="0"/>
                <a:cs typeface="Times New Roman" panose="02020603050405020304" pitchFamily="18" charset="0"/>
              </a:rPr>
              <a:t>Flavoured</a:t>
            </a:r>
            <a:r>
              <a:rPr lang="en-US" sz="3200" b="1" dirty="0" smtClean="0">
                <a:solidFill>
                  <a:srgbClr val="006600"/>
                </a:solidFill>
                <a:latin typeface="Times New Roman" panose="02020603050405020304" pitchFamily="18" charset="0"/>
                <a:cs typeface="Times New Roman" panose="02020603050405020304" pitchFamily="18" charset="0"/>
              </a:rPr>
              <a:t> yoghurt</a:t>
            </a:r>
          </a:p>
          <a:p>
            <a:pPr>
              <a:buClr>
                <a:srgbClr val="008000"/>
              </a:buClr>
              <a:buFont typeface="Wingdings" pitchFamily="2" charset="2"/>
              <a:buChar char="Ø"/>
            </a:pPr>
            <a:r>
              <a:rPr lang="en-US" sz="3200" b="1" dirty="0" err="1" smtClean="0">
                <a:solidFill>
                  <a:srgbClr val="006600"/>
                </a:solidFill>
                <a:latin typeface="Times New Roman" panose="02020603050405020304" pitchFamily="18" charset="0"/>
                <a:cs typeface="Times New Roman" panose="02020603050405020304" pitchFamily="18" charset="0"/>
              </a:rPr>
              <a:t>Flavoured</a:t>
            </a:r>
            <a:r>
              <a:rPr lang="en-US" sz="3200" b="1" dirty="0" smtClean="0">
                <a:solidFill>
                  <a:srgbClr val="006600"/>
                </a:solidFill>
                <a:latin typeface="Times New Roman" panose="02020603050405020304" pitchFamily="18" charset="0"/>
                <a:cs typeface="Times New Roman" panose="02020603050405020304" pitchFamily="18" charset="0"/>
              </a:rPr>
              <a:t> milk drinks</a:t>
            </a:r>
          </a:p>
          <a:p>
            <a:pPr>
              <a:buClr>
                <a:srgbClr val="008000"/>
              </a:buClr>
              <a:buFont typeface="Wingdings" pitchFamily="2" charset="2"/>
              <a:buChar char="Ø"/>
            </a:pPr>
            <a:r>
              <a:rPr lang="en-US" sz="3200" b="1" dirty="0" smtClean="0">
                <a:solidFill>
                  <a:srgbClr val="006600"/>
                </a:solidFill>
                <a:latin typeface="Times New Roman" panose="02020603050405020304" pitchFamily="18" charset="0"/>
                <a:cs typeface="Times New Roman" panose="02020603050405020304" pitchFamily="18" charset="0"/>
              </a:rPr>
              <a:t>Fruit smoothies</a:t>
            </a:r>
          </a:p>
          <a:p>
            <a:pPr>
              <a:buClr>
                <a:srgbClr val="008000"/>
              </a:buClr>
              <a:buNone/>
            </a:pPr>
            <a:endParaRPr lang="en-US" sz="3200" b="1" dirty="0" smtClean="0">
              <a:solidFill>
                <a:srgbClr val="006600"/>
              </a:solidFill>
              <a:latin typeface="Times New Roman" panose="02020603050405020304" pitchFamily="18" charset="0"/>
              <a:cs typeface="Times New Roman" panose="02020603050405020304" pitchFamily="18" charset="0"/>
            </a:endParaRPr>
          </a:p>
          <a:p>
            <a:pPr>
              <a:buClr>
                <a:srgbClr val="008000"/>
              </a:buClr>
              <a:buFont typeface="Wingdings" pitchFamily="2" charset="2"/>
              <a:buChar char="Ø"/>
            </a:pPr>
            <a:r>
              <a:rPr lang="en-US" sz="3200" b="1" dirty="0" smtClean="0">
                <a:solidFill>
                  <a:srgbClr val="006600"/>
                </a:solidFill>
                <a:latin typeface="Times New Roman" panose="02020603050405020304" pitchFamily="18" charset="0"/>
                <a:cs typeface="Times New Roman" panose="02020603050405020304" pitchFamily="18" charset="0"/>
              </a:rPr>
              <a:t>Sandwiches with meat, cheese, chicken or peanut butter fillings</a:t>
            </a:r>
          </a:p>
          <a:p>
            <a:pPr>
              <a:buClr>
                <a:srgbClr val="008000"/>
              </a:buClr>
              <a:buFont typeface="Wingdings" pitchFamily="2" charset="2"/>
              <a:buChar char="Ø"/>
            </a:pPr>
            <a:r>
              <a:rPr lang="en-US" sz="3200" b="1" dirty="0" smtClean="0">
                <a:solidFill>
                  <a:srgbClr val="006600"/>
                </a:solidFill>
                <a:latin typeface="Times New Roman" panose="02020603050405020304" pitchFamily="18" charset="0"/>
                <a:cs typeface="Times New Roman" panose="02020603050405020304" pitchFamily="18" charset="0"/>
              </a:rPr>
              <a:t>Breakfast cereal and milk</a:t>
            </a:r>
          </a:p>
        </p:txBody>
      </p:sp>
      <p:pic>
        <p:nvPicPr>
          <p:cNvPr id="4" name="Picture 3" descr="cerealAndMilk.png"/>
          <p:cNvPicPr>
            <a:picLocks noChangeAspect="1"/>
          </p:cNvPicPr>
          <p:nvPr/>
        </p:nvPicPr>
        <p:blipFill>
          <a:blip r:embed="rId4"/>
          <a:stretch>
            <a:fillRect/>
          </a:stretch>
        </p:blipFill>
        <p:spPr>
          <a:xfrm>
            <a:off x="4857752" y="5223543"/>
            <a:ext cx="1714512" cy="1634457"/>
          </a:xfrm>
          <a:prstGeom prst="rect">
            <a:avLst/>
          </a:prstGeom>
        </p:spPr>
      </p:pic>
      <p:pic>
        <p:nvPicPr>
          <p:cNvPr id="5" name="Picture 4" descr="chings-secret-schezwan-chutney-sandwitch 03.jpg"/>
          <p:cNvPicPr>
            <a:picLocks noChangeAspect="1"/>
          </p:cNvPicPr>
          <p:nvPr/>
        </p:nvPicPr>
        <p:blipFill>
          <a:blip r:embed="rId5" cstate="print"/>
          <a:stretch>
            <a:fillRect/>
          </a:stretch>
        </p:blipFill>
        <p:spPr>
          <a:xfrm>
            <a:off x="6572264" y="4643446"/>
            <a:ext cx="1285884" cy="1086663"/>
          </a:xfrm>
          <a:prstGeom prst="rect">
            <a:avLst/>
          </a:prstGeom>
        </p:spPr>
      </p:pic>
      <p:pic>
        <p:nvPicPr>
          <p:cNvPr id="6" name="Picture 5" descr="4-high-protein-fruit-smoothie-recipes-5.jpg"/>
          <p:cNvPicPr>
            <a:picLocks noChangeAspect="1"/>
          </p:cNvPicPr>
          <p:nvPr/>
        </p:nvPicPr>
        <p:blipFill>
          <a:blip r:embed="rId6" cstate="print"/>
          <a:stretch>
            <a:fillRect/>
          </a:stretch>
        </p:blipFill>
        <p:spPr>
          <a:xfrm>
            <a:off x="3857620" y="3071810"/>
            <a:ext cx="1785950" cy="1025090"/>
          </a:xfrm>
          <a:prstGeom prst="rect">
            <a:avLst/>
          </a:prstGeom>
        </p:spPr>
      </p:pic>
      <p:pic>
        <p:nvPicPr>
          <p:cNvPr id="7" name="Picture 6" descr="Flavoured-yogurt-and-berries-1024x683.jpg"/>
          <p:cNvPicPr>
            <a:picLocks noChangeAspect="1"/>
          </p:cNvPicPr>
          <p:nvPr/>
        </p:nvPicPr>
        <p:blipFill>
          <a:blip r:embed="rId7" cstate="print"/>
          <a:stretch>
            <a:fillRect/>
          </a:stretch>
        </p:blipFill>
        <p:spPr>
          <a:xfrm>
            <a:off x="4286248" y="1500174"/>
            <a:ext cx="1392362" cy="928694"/>
          </a:xfrm>
          <a:prstGeom prst="rect">
            <a:avLst/>
          </a:prstGeom>
        </p:spPr>
      </p:pic>
      <p:pic>
        <p:nvPicPr>
          <p:cNvPr id="8" name="Picture 7" descr="how-to-make-flavored-milk-11.jpg"/>
          <p:cNvPicPr>
            <a:picLocks noChangeAspect="1"/>
          </p:cNvPicPr>
          <p:nvPr/>
        </p:nvPicPr>
        <p:blipFill>
          <a:blip r:embed="rId8" cstate="print"/>
          <a:stretch>
            <a:fillRect/>
          </a:stretch>
        </p:blipFill>
        <p:spPr>
          <a:xfrm>
            <a:off x="5929322" y="2071678"/>
            <a:ext cx="2571736" cy="1674200"/>
          </a:xfrm>
          <a:prstGeom prst="rect">
            <a:avLst/>
          </a:prstGeom>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Scale>
                                      <p:cBhvr>
                                        <p:cTn id="7" dur="2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2000" decel="50000" fill="hold">
                                          <p:stCondLst>
                                            <p:cond delay="0"/>
                                          </p:stCondLst>
                                        </p:cTn>
                                        <p:tgtEl>
                                          <p:spTgt spid="7"/>
                                        </p:tgtEl>
                                        <p:attrNameLst>
                                          <p:attrName>ppt_x</p:attrName>
                                          <p:attrName>ppt_y</p:attrName>
                                        </p:attrNameLst>
                                      </p:cBhvr>
                                    </p:animMotion>
                                    <p:animEffect transition="in" filter="fade">
                                      <p:cBhvr>
                                        <p:cTn id="9" dur="2000"/>
                                        <p:tgtEl>
                                          <p:spTgt spid="7"/>
                                        </p:tgtEl>
                                      </p:cBhvr>
                                    </p:animEffect>
                                  </p:childTnLst>
                                </p:cTn>
                              </p:par>
                            </p:childTnLst>
                          </p:cTn>
                        </p:par>
                        <p:par>
                          <p:cTn id="10" fill="hold">
                            <p:stCondLst>
                              <p:cond delay="2000"/>
                            </p:stCondLst>
                            <p:childTnLst>
                              <p:par>
                                <p:cTn id="11" presetID="35"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2000"/>
                                        <p:tgtEl>
                                          <p:spTgt spid="8"/>
                                        </p:tgtEl>
                                      </p:cBhvr>
                                    </p:animEffect>
                                    <p:anim calcmode="lin" valueType="num">
                                      <p:cBhvr>
                                        <p:cTn id="14" dur="2000" fill="hold"/>
                                        <p:tgtEl>
                                          <p:spTgt spid="8"/>
                                        </p:tgtEl>
                                        <p:attrNameLst>
                                          <p:attrName>style.rotation</p:attrName>
                                        </p:attrNameLst>
                                      </p:cBhvr>
                                      <p:tavLst>
                                        <p:tav tm="0">
                                          <p:val>
                                            <p:fltVal val="720"/>
                                          </p:val>
                                        </p:tav>
                                        <p:tav tm="100000">
                                          <p:val>
                                            <p:fltVal val="0"/>
                                          </p:val>
                                        </p:tav>
                                      </p:tavLst>
                                    </p:anim>
                                    <p:anim calcmode="lin" valueType="num">
                                      <p:cBhvr>
                                        <p:cTn id="15" dur="2000" fill="hold"/>
                                        <p:tgtEl>
                                          <p:spTgt spid="8"/>
                                        </p:tgtEl>
                                        <p:attrNameLst>
                                          <p:attrName>ppt_h</p:attrName>
                                        </p:attrNameLst>
                                      </p:cBhvr>
                                      <p:tavLst>
                                        <p:tav tm="0">
                                          <p:val>
                                            <p:fltVal val="0"/>
                                          </p:val>
                                        </p:tav>
                                        <p:tav tm="100000">
                                          <p:val>
                                            <p:strVal val="#ppt_h"/>
                                          </p:val>
                                        </p:tav>
                                      </p:tavLst>
                                    </p:anim>
                                    <p:anim calcmode="lin" valueType="num">
                                      <p:cBhvr>
                                        <p:cTn id="16" dur="2000" fill="hold"/>
                                        <p:tgtEl>
                                          <p:spTgt spid="8"/>
                                        </p:tgtEl>
                                        <p:attrNameLst>
                                          <p:attrName>ppt_w</p:attrName>
                                        </p:attrNameLst>
                                      </p:cBhvr>
                                      <p:tavLst>
                                        <p:tav tm="0">
                                          <p:val>
                                            <p:fltVal val="0"/>
                                          </p:val>
                                        </p:tav>
                                        <p:tav tm="100000">
                                          <p:val>
                                            <p:strVal val="#ppt_w"/>
                                          </p:val>
                                        </p:tav>
                                      </p:tavLst>
                                    </p:anim>
                                  </p:childTnLst>
                                </p:cTn>
                              </p:par>
                            </p:childTnLst>
                          </p:cTn>
                        </p:par>
                        <p:par>
                          <p:cTn id="17" fill="hold">
                            <p:stCondLst>
                              <p:cond delay="4000"/>
                            </p:stCondLst>
                            <p:childTnLst>
                              <p:par>
                                <p:cTn id="18" presetID="39" presetClass="entr" presetSubtype="0" accel="10000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20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21" dur="20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22" dur="20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23" dur="2000" fill="hold"/>
                                        <p:tgtEl>
                                          <p:spTgt spid="6"/>
                                        </p:tgtEl>
                                        <p:attrNameLst>
                                          <p:attrName>ppt_y</p:attrName>
                                        </p:attrNameLst>
                                      </p:cBhvr>
                                      <p:tavLst>
                                        <p:tav tm="0">
                                          <p:val>
                                            <p:strVal val="#ppt_y"/>
                                          </p:val>
                                        </p:tav>
                                        <p:tav tm="100000">
                                          <p:val>
                                            <p:strVal val="#ppt_y"/>
                                          </p:val>
                                        </p:tav>
                                      </p:tavLst>
                                    </p:anim>
                                  </p:childTnLst>
                                </p:cTn>
                              </p:par>
                            </p:childTnLst>
                          </p:cTn>
                        </p:par>
                        <p:par>
                          <p:cTn id="24" fill="hold">
                            <p:stCondLst>
                              <p:cond delay="6000"/>
                            </p:stCondLst>
                            <p:childTnLst>
                              <p:par>
                                <p:cTn id="25" presetID="15"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2000" fill="hold"/>
                                        <p:tgtEl>
                                          <p:spTgt spid="5"/>
                                        </p:tgtEl>
                                        <p:attrNameLst>
                                          <p:attrName>ppt_w</p:attrName>
                                        </p:attrNameLst>
                                      </p:cBhvr>
                                      <p:tavLst>
                                        <p:tav tm="0">
                                          <p:val>
                                            <p:fltVal val="0"/>
                                          </p:val>
                                        </p:tav>
                                        <p:tav tm="100000">
                                          <p:val>
                                            <p:strVal val="#ppt_w"/>
                                          </p:val>
                                        </p:tav>
                                      </p:tavLst>
                                    </p:anim>
                                    <p:anim calcmode="lin" valueType="num">
                                      <p:cBhvr>
                                        <p:cTn id="28" dur="2000" fill="hold"/>
                                        <p:tgtEl>
                                          <p:spTgt spid="5"/>
                                        </p:tgtEl>
                                        <p:attrNameLst>
                                          <p:attrName>ppt_h</p:attrName>
                                        </p:attrNameLst>
                                      </p:cBhvr>
                                      <p:tavLst>
                                        <p:tav tm="0">
                                          <p:val>
                                            <p:fltVal val="0"/>
                                          </p:val>
                                        </p:tav>
                                        <p:tav tm="100000">
                                          <p:val>
                                            <p:strVal val="#ppt_h"/>
                                          </p:val>
                                        </p:tav>
                                      </p:tavLst>
                                    </p:anim>
                                    <p:anim calcmode="lin" valueType="num">
                                      <p:cBhvr>
                                        <p:cTn id="29" dur="2000" fill="hold"/>
                                        <p:tgtEl>
                                          <p:spTgt spid="5"/>
                                        </p:tgtEl>
                                        <p:attrNameLst>
                                          <p:attrName>ppt_x</p:attrName>
                                        </p:attrNameLst>
                                      </p:cBhvr>
                                      <p:tavLst>
                                        <p:tav tm="0" fmla="#ppt_x+(cos(-2*pi*(1-$))*-#ppt_x-sin(-2*pi*(1-$))*(1-#ppt_y))*(1-$)">
                                          <p:val>
                                            <p:fltVal val="0"/>
                                          </p:val>
                                        </p:tav>
                                        <p:tav tm="100000">
                                          <p:val>
                                            <p:fltVal val="1"/>
                                          </p:val>
                                        </p:tav>
                                      </p:tavLst>
                                    </p:anim>
                                    <p:anim calcmode="lin" valueType="num">
                                      <p:cBhvr>
                                        <p:cTn id="30" dur="2000" fill="hold"/>
                                        <p:tgtEl>
                                          <p:spTgt spid="5"/>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8000"/>
                            </p:stCondLst>
                            <p:childTnLst>
                              <p:par>
                                <p:cTn id="32" presetID="26" presetClass="entr" presetSubtype="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down)">
                                      <p:cBhvr>
                                        <p:cTn id="34" dur="580">
                                          <p:stCondLst>
                                            <p:cond delay="0"/>
                                          </p:stCondLst>
                                        </p:cTn>
                                        <p:tgtEl>
                                          <p:spTgt spid="4"/>
                                        </p:tgtEl>
                                      </p:cBhvr>
                                    </p:animEffect>
                                    <p:anim calcmode="lin" valueType="num">
                                      <p:cBhvr>
                                        <p:cTn id="35"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0" dur="26">
                                          <p:stCondLst>
                                            <p:cond delay="650"/>
                                          </p:stCondLst>
                                        </p:cTn>
                                        <p:tgtEl>
                                          <p:spTgt spid="4"/>
                                        </p:tgtEl>
                                      </p:cBhvr>
                                      <p:to x="100000" y="60000"/>
                                    </p:animScale>
                                    <p:animScale>
                                      <p:cBhvr>
                                        <p:cTn id="41" dur="166" decel="50000">
                                          <p:stCondLst>
                                            <p:cond delay="676"/>
                                          </p:stCondLst>
                                        </p:cTn>
                                        <p:tgtEl>
                                          <p:spTgt spid="4"/>
                                        </p:tgtEl>
                                      </p:cBhvr>
                                      <p:to x="100000" y="100000"/>
                                    </p:animScale>
                                    <p:animScale>
                                      <p:cBhvr>
                                        <p:cTn id="42" dur="26">
                                          <p:stCondLst>
                                            <p:cond delay="1312"/>
                                          </p:stCondLst>
                                        </p:cTn>
                                        <p:tgtEl>
                                          <p:spTgt spid="4"/>
                                        </p:tgtEl>
                                      </p:cBhvr>
                                      <p:to x="100000" y="80000"/>
                                    </p:animScale>
                                    <p:animScale>
                                      <p:cBhvr>
                                        <p:cTn id="43" dur="166" decel="50000">
                                          <p:stCondLst>
                                            <p:cond delay="1338"/>
                                          </p:stCondLst>
                                        </p:cTn>
                                        <p:tgtEl>
                                          <p:spTgt spid="4"/>
                                        </p:tgtEl>
                                      </p:cBhvr>
                                      <p:to x="100000" y="100000"/>
                                    </p:animScale>
                                    <p:animScale>
                                      <p:cBhvr>
                                        <p:cTn id="44" dur="26">
                                          <p:stCondLst>
                                            <p:cond delay="1642"/>
                                          </p:stCondLst>
                                        </p:cTn>
                                        <p:tgtEl>
                                          <p:spTgt spid="4"/>
                                        </p:tgtEl>
                                      </p:cBhvr>
                                      <p:to x="100000" y="90000"/>
                                    </p:animScale>
                                    <p:animScale>
                                      <p:cBhvr>
                                        <p:cTn id="45" dur="166" decel="50000">
                                          <p:stCondLst>
                                            <p:cond delay="1668"/>
                                          </p:stCondLst>
                                        </p:cTn>
                                        <p:tgtEl>
                                          <p:spTgt spid="4"/>
                                        </p:tgtEl>
                                      </p:cBhvr>
                                      <p:to x="100000" y="100000"/>
                                    </p:animScale>
                                    <p:animScale>
                                      <p:cBhvr>
                                        <p:cTn id="46" dur="26">
                                          <p:stCondLst>
                                            <p:cond delay="1808"/>
                                          </p:stCondLst>
                                        </p:cTn>
                                        <p:tgtEl>
                                          <p:spTgt spid="4"/>
                                        </p:tgtEl>
                                      </p:cBhvr>
                                      <p:to x="100000" y="95000"/>
                                    </p:animScale>
                                    <p:animScale>
                                      <p:cBhvr>
                                        <p:cTn id="47"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571480"/>
            <a:ext cx="8928992" cy="5526946"/>
          </a:xfrm>
        </p:spPr>
        <p:txBody>
          <a:bodyPr>
            <a:normAutofit fontScale="90000"/>
          </a:bodyPr>
          <a:lstStyle/>
          <a:p>
            <a:pPr algn="ctr"/>
            <a:r>
              <a:rPr lang="ro-RO" sz="2800" b="1" dirty="0" smtClean="0">
                <a:solidFill>
                  <a:schemeClr val="tx1"/>
                </a:solidFill>
                <a:latin typeface="Times New Roman" panose="02020603050405020304" pitchFamily="18" charset="0"/>
                <a:cs typeface="Times New Roman" panose="02020603050405020304" pitchFamily="18" charset="0"/>
              </a:rPr>
              <a:t/>
            </a:r>
            <a:br>
              <a:rPr lang="ro-RO" sz="2800" b="1" dirty="0" smtClean="0">
                <a:solidFill>
                  <a:schemeClr val="tx1"/>
                </a:solidFill>
                <a:latin typeface="Times New Roman" panose="02020603050405020304" pitchFamily="18" charset="0"/>
                <a:cs typeface="Times New Roman" panose="02020603050405020304" pitchFamily="18" charset="0"/>
              </a:rPr>
            </a:br>
            <a:r>
              <a:rPr lang="ro-RO" sz="2800" b="1" dirty="0">
                <a:solidFill>
                  <a:schemeClr val="tx1"/>
                </a:solidFill>
                <a:latin typeface="Times New Roman" panose="02020603050405020304" pitchFamily="18" charset="0"/>
                <a:cs typeface="Times New Roman" panose="02020603050405020304" pitchFamily="18" charset="0"/>
              </a:rPr>
              <a:t/>
            </a:r>
            <a:br>
              <a:rPr lang="ro-RO" sz="2800" b="1" dirty="0">
                <a:solidFill>
                  <a:schemeClr val="tx1"/>
                </a:solidFill>
                <a:latin typeface="Times New Roman" panose="02020603050405020304" pitchFamily="18" charset="0"/>
                <a:cs typeface="Times New Roman" panose="02020603050405020304" pitchFamily="18" charset="0"/>
              </a:rPr>
            </a:br>
            <a:r>
              <a:rPr lang="en-US" sz="2800" b="1" dirty="0" smtClean="0">
                <a:solidFill>
                  <a:srgbClr val="006600"/>
                </a:solidFill>
                <a:latin typeface="Times New Roman" panose="02020603050405020304" pitchFamily="18" charset="0"/>
                <a:cs typeface="Times New Roman" panose="02020603050405020304" pitchFamily="18" charset="0"/>
              </a:rPr>
              <a:t/>
            </a:r>
            <a:br>
              <a:rPr lang="en-US" sz="2800" b="1" dirty="0" smtClean="0">
                <a:solidFill>
                  <a:srgbClr val="006600"/>
                </a:solidFill>
                <a:latin typeface="Times New Roman" panose="02020603050405020304" pitchFamily="18" charset="0"/>
                <a:cs typeface="Times New Roman" panose="02020603050405020304" pitchFamily="18" charset="0"/>
              </a:rPr>
            </a:br>
            <a:r>
              <a:rPr lang="en-US" sz="3600" b="1" u="sng" dirty="0" smtClean="0">
                <a:solidFill>
                  <a:srgbClr val="336600"/>
                </a:solidFill>
                <a:latin typeface="Times New Roman" panose="02020603050405020304" pitchFamily="18" charset="0"/>
                <a:cs typeface="Times New Roman" panose="02020603050405020304" pitchFamily="18" charset="0"/>
              </a:rPr>
              <a:t>Can athletes have too much protein?</a:t>
            </a:r>
            <a:r>
              <a:rPr lang="en-US" sz="3600" b="1" dirty="0" smtClean="0">
                <a:solidFill>
                  <a:srgbClr val="336600"/>
                </a:solidFill>
                <a:latin typeface="Times New Roman" panose="02020603050405020304" pitchFamily="18" charset="0"/>
                <a:cs typeface="Times New Roman" panose="02020603050405020304" pitchFamily="18" charset="0"/>
              </a:rPr>
              <a:t/>
            </a:r>
            <a:br>
              <a:rPr lang="en-US" sz="3600" b="1" dirty="0" smtClean="0">
                <a:solidFill>
                  <a:srgbClr val="336600"/>
                </a:solidFill>
                <a:latin typeface="Times New Roman" panose="02020603050405020304" pitchFamily="18" charset="0"/>
                <a:cs typeface="Times New Roman" panose="02020603050405020304" pitchFamily="18" charset="0"/>
              </a:rPr>
            </a:br>
            <a:r>
              <a:rPr lang="ro-RO" sz="2800" b="1" dirty="0" smtClean="0">
                <a:solidFill>
                  <a:srgbClr val="336600"/>
                </a:solidFill>
                <a:latin typeface="Times New Roman" panose="02020603050405020304" pitchFamily="18" charset="0"/>
                <a:cs typeface="Times New Roman" panose="02020603050405020304" pitchFamily="18" charset="0"/>
              </a:rPr>
              <a:t/>
            </a:r>
            <a:br>
              <a:rPr lang="ro-RO" sz="2800" b="1" dirty="0" smtClean="0">
                <a:solidFill>
                  <a:srgbClr val="336600"/>
                </a:solidFill>
                <a:latin typeface="Times New Roman" panose="02020603050405020304" pitchFamily="18" charset="0"/>
                <a:cs typeface="Times New Roman" panose="02020603050405020304" pitchFamily="18" charset="0"/>
              </a:rPr>
            </a:br>
            <a:r>
              <a:rPr lang="ro-RO" sz="2800" b="1" dirty="0" smtClean="0">
                <a:solidFill>
                  <a:srgbClr val="336600"/>
                </a:solidFill>
                <a:latin typeface="Times New Roman" panose="02020603050405020304" pitchFamily="18" charset="0"/>
                <a:cs typeface="Times New Roman" panose="02020603050405020304" pitchFamily="18" charset="0"/>
              </a:rPr>
              <a:t>	</a:t>
            </a:r>
            <a:r>
              <a:rPr lang="en-US" sz="3600" b="1" dirty="0" smtClean="0">
                <a:solidFill>
                  <a:srgbClr val="008000"/>
                </a:solidFill>
                <a:latin typeface="Times New Roman" panose="02020603050405020304" pitchFamily="18" charset="0"/>
                <a:cs typeface="Times New Roman" panose="02020603050405020304" pitchFamily="18" charset="0"/>
              </a:rPr>
              <a:t>Daily </a:t>
            </a:r>
            <a:r>
              <a:rPr lang="en-US" sz="3600" b="1" dirty="0">
                <a:solidFill>
                  <a:srgbClr val="008000"/>
                </a:solidFill>
                <a:latin typeface="Times New Roman" panose="02020603050405020304" pitchFamily="18" charset="0"/>
                <a:cs typeface="Times New Roman" panose="02020603050405020304" pitchFamily="18" charset="0"/>
              </a:rPr>
              <a:t>protein intakes under 2 g/kg BM in healthy people are unlikely to cause side effects. Less is known about the long-term side effects of protein intakes above 2 g/kg BM. High protein intakes can increase the amount of calcium excreted in the urine. This may cause problems with athletes at risk of weakened bones - for example, female athletes with low energy intakes who are not </a:t>
            </a:r>
            <a:r>
              <a:rPr lang="en-US" sz="3600" b="1" dirty="0" smtClean="0">
                <a:solidFill>
                  <a:srgbClr val="008000"/>
                </a:solidFill>
                <a:latin typeface="Times New Roman" panose="02020603050405020304" pitchFamily="18" charset="0"/>
                <a:cs typeface="Times New Roman" panose="02020603050405020304" pitchFamily="18" charset="0"/>
              </a:rPr>
              <a:t>menstruating.</a:t>
            </a:r>
            <a:r>
              <a:rPr lang="en-US" sz="3600" b="1" dirty="0">
                <a:solidFill>
                  <a:schemeClr val="tx1"/>
                </a:solidFill>
                <a:latin typeface="Times New Roman" panose="02020603050405020304" pitchFamily="18" charset="0"/>
                <a:cs typeface="Times New Roman" panose="02020603050405020304" pitchFamily="18" charset="0"/>
              </a:rPr>
              <a:t/>
            </a:r>
            <a:br>
              <a:rPr lang="en-US" sz="3600" b="1" dirty="0">
                <a:solidFill>
                  <a:schemeClr val="tx1"/>
                </a:solidFill>
                <a:latin typeface="Times New Roman" panose="02020603050405020304" pitchFamily="18" charset="0"/>
                <a:cs typeface="Times New Roman" panose="02020603050405020304" pitchFamily="18" charset="0"/>
              </a:rPr>
            </a:br>
            <a:r>
              <a:rPr lang="ro-RO" b="1" dirty="0" smtClean="0">
                <a:solidFill>
                  <a:schemeClr val="tx1"/>
                </a:solidFill>
              </a:rPr>
              <a:t/>
            </a:r>
            <a:br>
              <a:rPr lang="ro-RO" b="1" dirty="0" smtClean="0">
                <a:solidFill>
                  <a:schemeClr val="tx1"/>
                </a:solidFill>
              </a:rPr>
            </a:br>
            <a:endParaRPr lang="en-US" dirty="0">
              <a:solidFill>
                <a:schemeClr val="tx1"/>
              </a:solidFill>
            </a:endParaRPr>
          </a:p>
        </p:txBody>
      </p:sp>
    </p:spTree>
    <p:extLst>
      <p:ext uri="{BB962C8B-B14F-4D97-AF65-F5344CB8AC3E}">
        <p14:creationId xmlns:p14="http://schemas.microsoft.com/office/powerpoint/2010/main" val="2991357488"/>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 calcmode="lin" valueType="num">
                                      <p:cBhvr>
                                        <p:cTn id="9" dur="2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l="-20000" r="-20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00034" y="1714488"/>
            <a:ext cx="8153400" cy="4495800"/>
          </a:xfrm>
        </p:spPr>
        <p:txBody>
          <a:bodyPr>
            <a:normAutofit fontScale="85000" lnSpcReduction="20000"/>
          </a:bodyPr>
          <a:lstStyle/>
          <a:p>
            <a:pPr>
              <a:buNone/>
            </a:pPr>
            <a:r>
              <a:rPr lang="en-US" sz="3200" b="1" dirty="0" smtClean="0">
                <a:latin typeface="Times New Roman" panose="02020603050405020304" pitchFamily="18" charset="0"/>
                <a:cs typeface="Times New Roman" panose="02020603050405020304" pitchFamily="18" charset="0"/>
              </a:rPr>
              <a:t>    </a:t>
            </a:r>
            <a:r>
              <a:rPr lang="en-US" sz="3200" b="1" dirty="0" smtClean="0">
                <a:solidFill>
                  <a:srgbClr val="006600"/>
                </a:solidFill>
                <a:latin typeface="Times New Roman" panose="02020603050405020304" pitchFamily="18" charset="0"/>
                <a:cs typeface="Times New Roman" panose="02020603050405020304" pitchFamily="18" charset="0"/>
              </a:rPr>
              <a:t>High protein intakes are also known to accelerate the progression of pre-existing kidney disease.</a:t>
            </a:r>
            <a:br>
              <a:rPr lang="en-US" sz="3200" b="1" dirty="0" smtClean="0">
                <a:solidFill>
                  <a:srgbClr val="006600"/>
                </a:solidFill>
                <a:latin typeface="Times New Roman" panose="02020603050405020304" pitchFamily="18" charset="0"/>
                <a:cs typeface="Times New Roman" panose="02020603050405020304" pitchFamily="18" charset="0"/>
              </a:rPr>
            </a:br>
            <a:r>
              <a:rPr lang="en-US" sz="3200" b="1" dirty="0" smtClean="0">
                <a:solidFill>
                  <a:srgbClr val="006600"/>
                </a:solidFill>
                <a:latin typeface="Times New Roman" panose="02020603050405020304" pitchFamily="18" charset="0"/>
                <a:cs typeface="Times New Roman" panose="02020603050405020304" pitchFamily="18" charset="0"/>
              </a:rPr>
              <a:t>From a nutritional point of view, excessive intakes of protein tend to be expensive especially if protein supplements are used. High protein intakes based on the consumption of large amounts of animal foods (e.g. meat and dairy foods) can result in a greater fat intake. High protein intakes may increase fluid requirements. However, the main concern is that excessive focus on high protein foods may displace other valuable foods (e.g. fruit and vegetables) or other important nutrients such as carbohydrate and </a:t>
            </a:r>
            <a:r>
              <a:rPr lang="en-US" sz="3200" b="1" dirty="0" err="1" smtClean="0">
                <a:solidFill>
                  <a:srgbClr val="006600"/>
                </a:solidFill>
                <a:latin typeface="Times New Roman" panose="02020603050405020304" pitchFamily="18" charset="0"/>
                <a:cs typeface="Times New Roman" panose="02020603050405020304" pitchFamily="18" charset="0"/>
              </a:rPr>
              <a:t>fibre</a:t>
            </a:r>
            <a:r>
              <a:rPr lang="en-US" sz="3200" b="1" dirty="0" smtClean="0">
                <a:solidFill>
                  <a:srgbClr val="006600"/>
                </a:solidFill>
                <a:latin typeface="Times New Roman" panose="02020603050405020304" pitchFamily="18" charset="0"/>
                <a:cs typeface="Times New Roman" panose="02020603050405020304" pitchFamily="18" charset="0"/>
              </a:rPr>
              <a:t> from the diet.</a:t>
            </a:r>
            <a:endParaRPr lang="en-US" dirty="0">
              <a:solidFill>
                <a:srgbClr val="006600"/>
              </a:solidFill>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8" dur="5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6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2844" y="260648"/>
            <a:ext cx="9001156" cy="6192688"/>
          </a:xfrm>
        </p:spPr>
        <p:txBody>
          <a:bodyPr/>
          <a:lstStyle/>
          <a:p>
            <a:pPr algn="ctr"/>
            <a:r>
              <a:rPr lang="ro-RO" sz="2400" dirty="0" smtClean="0">
                <a:solidFill>
                  <a:srgbClr val="00B050"/>
                </a:solidFill>
                <a:latin typeface="Times New Roman" panose="02020603050405020304" pitchFamily="18" charset="0"/>
                <a:cs typeface="Times New Roman" panose="02020603050405020304" pitchFamily="18" charset="0"/>
              </a:rPr>
              <a:t/>
            </a:r>
            <a:br>
              <a:rPr lang="ro-RO" sz="2400" dirty="0" smtClean="0">
                <a:solidFill>
                  <a:srgbClr val="00B050"/>
                </a:solidFill>
                <a:latin typeface="Times New Roman" panose="02020603050405020304" pitchFamily="18" charset="0"/>
                <a:cs typeface="Times New Roman" panose="02020603050405020304" pitchFamily="18" charset="0"/>
              </a:rPr>
            </a:br>
            <a:r>
              <a:rPr lang="en-US" sz="2400" dirty="0" smtClean="0">
                <a:solidFill>
                  <a:srgbClr val="00B050"/>
                </a:solidFill>
                <a:latin typeface="Times New Roman" panose="02020603050405020304" pitchFamily="18" charset="0"/>
                <a:cs typeface="Times New Roman" panose="02020603050405020304" pitchFamily="18" charset="0"/>
              </a:rPr>
              <a:t/>
            </a:r>
            <a:br>
              <a:rPr lang="en-US" sz="2400" dirty="0" smtClean="0">
                <a:solidFill>
                  <a:srgbClr val="00B050"/>
                </a:solidFill>
                <a:latin typeface="Times New Roman" panose="02020603050405020304" pitchFamily="18" charset="0"/>
                <a:cs typeface="Times New Roman" panose="02020603050405020304" pitchFamily="18" charset="0"/>
              </a:rPr>
            </a:br>
            <a:r>
              <a:rPr lang="ro-RO" sz="2400" dirty="0">
                <a:solidFill>
                  <a:srgbClr val="00B050"/>
                </a:solidFill>
                <a:latin typeface="Times New Roman" panose="02020603050405020304" pitchFamily="18" charset="0"/>
                <a:cs typeface="Times New Roman" panose="02020603050405020304" pitchFamily="18" charset="0"/>
              </a:rPr>
              <a:t>	</a:t>
            </a:r>
            <a:r>
              <a:rPr lang="en-US" sz="2400" dirty="0" smtClean="0">
                <a:solidFill>
                  <a:srgbClr val="00B050"/>
                </a:solidFill>
                <a:latin typeface="Times New Roman" panose="02020603050405020304" pitchFamily="18" charset="0"/>
                <a:cs typeface="Times New Roman" panose="02020603050405020304" pitchFamily="18" charset="0"/>
              </a:rPr>
              <a:t/>
            </a:r>
            <a:br>
              <a:rPr lang="en-US" sz="2400" dirty="0" smtClean="0">
                <a:solidFill>
                  <a:srgbClr val="00B050"/>
                </a:solidFill>
                <a:latin typeface="Times New Roman" panose="02020603050405020304" pitchFamily="18" charset="0"/>
                <a:cs typeface="Times New Roman" panose="02020603050405020304" pitchFamily="18" charset="0"/>
              </a:rPr>
            </a:br>
            <a:r>
              <a:rPr lang="en-US" sz="2800" b="1" dirty="0" smtClean="0">
                <a:solidFill>
                  <a:srgbClr val="006600"/>
                </a:solidFill>
                <a:latin typeface="Times New Roman" panose="02020603050405020304" pitchFamily="18" charset="0"/>
                <a:cs typeface="Times New Roman" panose="02020603050405020304" pitchFamily="18" charset="0"/>
              </a:rPr>
              <a:t>Dehydration</a:t>
            </a:r>
            <a:r>
              <a:rPr lang="en-US" sz="2800" b="1" dirty="0">
                <a:solidFill>
                  <a:srgbClr val="006600"/>
                </a:solidFill>
                <a:latin typeface="Times New Roman" panose="02020603050405020304" pitchFamily="18" charset="0"/>
                <a:cs typeface="Times New Roman" panose="02020603050405020304" pitchFamily="18" charset="0"/>
              </a:rPr>
              <a:t>, caused by the need to excrete large amounts of urea and other nitrogenous wastes from protein catabolism, can be prevented with appropriate fluid </a:t>
            </a:r>
            <a:r>
              <a:rPr lang="en-US" sz="2800" b="1" dirty="0" smtClean="0">
                <a:solidFill>
                  <a:srgbClr val="006600"/>
                </a:solidFill>
                <a:latin typeface="Times New Roman" panose="02020603050405020304" pitchFamily="18" charset="0"/>
                <a:cs typeface="Times New Roman" panose="02020603050405020304" pitchFamily="18" charset="0"/>
              </a:rPr>
              <a:t>consumption</a:t>
            </a:r>
            <a:r>
              <a:rPr lang="en-US" sz="2800" b="1" dirty="0">
                <a:solidFill>
                  <a:srgbClr val="006600"/>
                </a:solidFill>
                <a:latin typeface="Times New Roman" panose="02020603050405020304" pitchFamily="18" charset="0"/>
                <a:cs typeface="Times New Roman" panose="02020603050405020304" pitchFamily="18" charset="0"/>
              </a:rPr>
              <a:t>. </a:t>
            </a:r>
            <a:r>
              <a:rPr lang="ro-RO" sz="2800" b="1" dirty="0" smtClean="0">
                <a:solidFill>
                  <a:srgbClr val="006600"/>
                </a:solidFill>
                <a:latin typeface="Times New Roman" panose="02020603050405020304" pitchFamily="18" charset="0"/>
                <a:cs typeface="Times New Roman" panose="02020603050405020304" pitchFamily="18" charset="0"/>
              </a:rPr>
              <a:t/>
            </a:r>
            <a:br>
              <a:rPr lang="ro-RO" sz="2800" b="1" dirty="0" smtClean="0">
                <a:solidFill>
                  <a:srgbClr val="006600"/>
                </a:solidFill>
                <a:latin typeface="Times New Roman" panose="02020603050405020304" pitchFamily="18" charset="0"/>
                <a:cs typeface="Times New Roman" panose="02020603050405020304" pitchFamily="18" charset="0"/>
              </a:rPr>
            </a:br>
            <a:r>
              <a:rPr lang="en-US" sz="2800" b="1" dirty="0" smtClean="0">
                <a:solidFill>
                  <a:srgbClr val="006600"/>
                </a:solidFill>
                <a:latin typeface="Times New Roman" panose="02020603050405020304" pitchFamily="18" charset="0"/>
                <a:cs typeface="Times New Roman" panose="02020603050405020304" pitchFamily="18" charset="0"/>
              </a:rPr>
              <a:t>Effects </a:t>
            </a:r>
            <a:r>
              <a:rPr lang="en-US" sz="2800" b="1" dirty="0">
                <a:solidFill>
                  <a:srgbClr val="006600"/>
                </a:solidFill>
                <a:latin typeface="Times New Roman" panose="02020603050405020304" pitchFamily="18" charset="0"/>
                <a:cs typeface="Times New Roman" panose="02020603050405020304" pitchFamily="18" charset="0"/>
              </a:rPr>
              <a:t>on bone </a:t>
            </a:r>
            <a:r>
              <a:rPr lang="en-US" sz="2800" b="1" dirty="0" smtClean="0">
                <a:solidFill>
                  <a:srgbClr val="006600"/>
                </a:solidFill>
                <a:latin typeface="Times New Roman" panose="02020603050405020304" pitchFamily="18" charset="0"/>
                <a:cs typeface="Times New Roman" panose="02020603050405020304" pitchFamily="18" charset="0"/>
              </a:rPr>
              <a:t>vary;  </a:t>
            </a:r>
            <a:r>
              <a:rPr lang="en-US" sz="2800" b="1" dirty="0">
                <a:solidFill>
                  <a:srgbClr val="006600"/>
                </a:solidFill>
                <a:latin typeface="Times New Roman" panose="02020603050405020304" pitchFamily="18" charset="0"/>
                <a:cs typeface="Times New Roman" panose="02020603050405020304" pitchFamily="18" charset="0"/>
              </a:rPr>
              <a:t>studies suggest catabolic </a:t>
            </a:r>
            <a:r>
              <a:rPr lang="en-US" sz="2800" b="1" dirty="0" smtClean="0">
                <a:solidFill>
                  <a:srgbClr val="006600"/>
                </a:solidFill>
                <a:latin typeface="Times New Roman" panose="02020603050405020304" pitchFamily="18" charset="0"/>
                <a:cs typeface="Times New Roman" panose="02020603050405020304" pitchFamily="18" charset="0"/>
              </a:rPr>
              <a:t>effects</a:t>
            </a:r>
            <a:r>
              <a:rPr lang="ro-RO" sz="2800" b="1" dirty="0">
                <a:solidFill>
                  <a:srgbClr val="006600"/>
                </a:solidFill>
                <a:latin typeface="Times New Roman" panose="02020603050405020304" pitchFamily="18" charset="0"/>
                <a:cs typeface="Times New Roman" panose="02020603050405020304" pitchFamily="18" charset="0"/>
              </a:rPr>
              <a:t>.</a:t>
            </a:r>
            <a:r>
              <a:rPr lang="en-US" sz="2800" b="1" dirty="0" smtClean="0">
                <a:solidFill>
                  <a:srgbClr val="006600"/>
                </a:solidFill>
                <a:latin typeface="Times New Roman" panose="02020603050405020304" pitchFamily="18" charset="0"/>
                <a:cs typeface="Times New Roman" panose="02020603050405020304" pitchFamily="18" charset="0"/>
              </a:rPr>
              <a:t> </a:t>
            </a:r>
            <a:r>
              <a:rPr lang="ro-RO" sz="2800" b="1" dirty="0" smtClean="0">
                <a:solidFill>
                  <a:srgbClr val="006600"/>
                </a:solidFill>
                <a:latin typeface="Times New Roman" panose="02020603050405020304" pitchFamily="18" charset="0"/>
                <a:cs typeface="Times New Roman" panose="02020603050405020304" pitchFamily="18" charset="0"/>
              </a:rPr>
              <a:t/>
            </a:r>
            <a:br>
              <a:rPr lang="ro-RO" sz="2800" b="1" dirty="0" smtClean="0">
                <a:solidFill>
                  <a:srgbClr val="006600"/>
                </a:solidFill>
                <a:latin typeface="Times New Roman" panose="02020603050405020304" pitchFamily="18" charset="0"/>
                <a:cs typeface="Times New Roman" panose="02020603050405020304" pitchFamily="18" charset="0"/>
              </a:rPr>
            </a:br>
            <a:r>
              <a:rPr lang="ro-RO" sz="2800" b="1" dirty="0">
                <a:solidFill>
                  <a:srgbClr val="006600"/>
                </a:solidFill>
                <a:latin typeface="Times New Roman" panose="02020603050405020304" pitchFamily="18" charset="0"/>
                <a:cs typeface="Times New Roman" panose="02020603050405020304" pitchFamily="18" charset="0"/>
              </a:rPr>
              <a:t>	</a:t>
            </a:r>
            <a:r>
              <a:rPr lang="en-US" sz="2800" b="1" dirty="0" smtClean="0">
                <a:solidFill>
                  <a:srgbClr val="006600"/>
                </a:solidFill>
                <a:latin typeface="Times New Roman" panose="02020603050405020304" pitchFamily="18" charset="0"/>
                <a:cs typeface="Times New Roman" panose="02020603050405020304" pitchFamily="18" charset="0"/>
              </a:rPr>
              <a:t>The </a:t>
            </a:r>
            <a:r>
              <a:rPr lang="en-US" sz="2800" b="1" dirty="0">
                <a:solidFill>
                  <a:srgbClr val="006600"/>
                </a:solidFill>
                <a:latin typeface="Times New Roman" panose="02020603050405020304" pitchFamily="18" charset="0"/>
                <a:cs typeface="Times New Roman" panose="02020603050405020304" pitchFamily="18" charset="0"/>
              </a:rPr>
              <a:t>catabolic effects of a high protein diet on bone are most commonly attributed to the generation of large amounts of acids from the dietary protein</a:t>
            </a:r>
            <a:r>
              <a:rPr lang="en-US" sz="2800" b="1" dirty="0" smtClean="0">
                <a:solidFill>
                  <a:srgbClr val="006600"/>
                </a:solidFill>
                <a:latin typeface="Times New Roman" panose="02020603050405020304" pitchFamily="18" charset="0"/>
                <a:cs typeface="Times New Roman" panose="02020603050405020304" pitchFamily="18" charset="0"/>
              </a:rPr>
              <a:t>,</a:t>
            </a:r>
            <a:r>
              <a:rPr lang="en-US" sz="2800" b="1" dirty="0">
                <a:solidFill>
                  <a:srgbClr val="006600"/>
                </a:solidFill>
                <a:latin typeface="Times New Roman" panose="02020603050405020304" pitchFamily="18" charset="0"/>
                <a:cs typeface="Times New Roman" panose="02020603050405020304" pitchFamily="18" charset="0"/>
              </a:rPr>
              <a:t> such as increased osteoclast activity which releases calcium, magnesium, and </a:t>
            </a:r>
            <a:r>
              <a:rPr lang="en-US" sz="2800" b="1" dirty="0" smtClean="0">
                <a:solidFill>
                  <a:srgbClr val="006600"/>
                </a:solidFill>
                <a:latin typeface="Times New Roman" panose="02020603050405020304" pitchFamily="18" charset="0"/>
                <a:cs typeface="Times New Roman" panose="02020603050405020304" pitchFamily="18" charset="0"/>
              </a:rPr>
              <a:t>carbonate</a:t>
            </a:r>
            <a:r>
              <a:rPr lang="ro-RO" sz="2800" b="1" dirty="0" smtClean="0">
                <a:solidFill>
                  <a:srgbClr val="006600"/>
                </a:solidFill>
                <a:latin typeface="Times New Roman" panose="02020603050405020304" pitchFamily="18" charset="0"/>
                <a:cs typeface="Times New Roman" panose="02020603050405020304" pitchFamily="18" charset="0"/>
              </a:rPr>
              <a:t>. </a:t>
            </a:r>
            <a:r>
              <a:rPr lang="en-US" sz="2800" b="1" dirty="0" smtClean="0">
                <a:solidFill>
                  <a:srgbClr val="006600"/>
                </a:solidFill>
                <a:latin typeface="Times New Roman" pitchFamily="18" charset="0"/>
                <a:cs typeface="Times New Roman" pitchFamily="18" charset="0"/>
              </a:rPr>
              <a:t>This can cause osteoporosis</a:t>
            </a:r>
            <a:r>
              <a:rPr lang="en-US" sz="2800" b="1" dirty="0" smtClean="0">
                <a:solidFill>
                  <a:srgbClr val="00B050"/>
                </a:solidFill>
                <a:latin typeface="Times New Roman" pitchFamily="18" charset="0"/>
                <a:cs typeface="Times New Roman" pitchFamily="18" charset="0"/>
              </a:rPr>
              <a:t>.</a:t>
            </a:r>
            <a:endParaRPr lang="en-US" sz="2800" b="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556040"/>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8928992" cy="6120680"/>
          </a:xfrm>
        </p:spPr>
        <p:txBody>
          <a:bodyPr>
            <a:normAutofit fontScale="90000"/>
          </a:bodyPr>
          <a:lstStyle/>
          <a:p>
            <a:pPr algn="ctr"/>
            <a:r>
              <a:rPr lang="en-US" sz="2800" b="1" dirty="0" smtClean="0">
                <a:solidFill>
                  <a:srgbClr val="00B050"/>
                </a:solidFill>
                <a:latin typeface="Times New Roman" panose="02020603050405020304" pitchFamily="18" charset="0"/>
                <a:cs typeface="Times New Roman" panose="02020603050405020304" pitchFamily="18" charset="0"/>
              </a:rPr>
              <a:t/>
            </a:r>
            <a:br>
              <a:rPr lang="en-US" sz="2800" b="1" dirty="0" smtClean="0">
                <a:solidFill>
                  <a:srgbClr val="00B050"/>
                </a:solidFill>
                <a:latin typeface="Times New Roman" panose="02020603050405020304" pitchFamily="18" charset="0"/>
                <a:cs typeface="Times New Roman" panose="02020603050405020304" pitchFamily="18" charset="0"/>
              </a:rPr>
            </a:br>
            <a:r>
              <a:rPr lang="en-US" sz="2800" b="1" dirty="0" smtClean="0">
                <a:solidFill>
                  <a:srgbClr val="00B050"/>
                </a:solidFill>
                <a:latin typeface="Times New Roman" panose="02020603050405020304" pitchFamily="18" charset="0"/>
                <a:cs typeface="Times New Roman" panose="02020603050405020304" pitchFamily="18" charset="0"/>
              </a:rPr>
              <a:t/>
            </a:r>
            <a:br>
              <a:rPr lang="en-US" sz="2800" b="1" dirty="0" smtClean="0">
                <a:solidFill>
                  <a:srgbClr val="00B050"/>
                </a:solidFill>
                <a:latin typeface="Times New Roman" panose="02020603050405020304" pitchFamily="18" charset="0"/>
                <a:cs typeface="Times New Roman" panose="02020603050405020304" pitchFamily="18" charset="0"/>
              </a:rPr>
            </a:br>
            <a:r>
              <a:rPr lang="en-US" sz="2800" b="1" dirty="0" smtClean="0">
                <a:solidFill>
                  <a:srgbClr val="00B050"/>
                </a:solidFill>
                <a:latin typeface="Times New Roman" panose="02020603050405020304" pitchFamily="18" charset="0"/>
                <a:cs typeface="Times New Roman" panose="02020603050405020304" pitchFamily="18" charset="0"/>
              </a:rPr>
              <a:t/>
            </a:r>
            <a:br>
              <a:rPr lang="en-US" sz="2800" b="1" dirty="0" smtClean="0">
                <a:solidFill>
                  <a:srgbClr val="00B050"/>
                </a:solidFill>
                <a:latin typeface="Times New Roman" panose="02020603050405020304" pitchFamily="18" charset="0"/>
                <a:cs typeface="Times New Roman" panose="02020603050405020304" pitchFamily="18" charset="0"/>
              </a:rPr>
            </a:br>
            <a:r>
              <a:rPr lang="en-US" sz="2800" b="1" dirty="0" smtClean="0">
                <a:solidFill>
                  <a:srgbClr val="00B050"/>
                </a:solidFill>
                <a:latin typeface="Times New Roman" panose="02020603050405020304" pitchFamily="18" charset="0"/>
                <a:cs typeface="Times New Roman" panose="02020603050405020304" pitchFamily="18" charset="0"/>
              </a:rPr>
              <a:t>Adverse </a:t>
            </a:r>
            <a:r>
              <a:rPr lang="en-US" sz="2800" b="1" dirty="0">
                <a:solidFill>
                  <a:srgbClr val="00B050"/>
                </a:solidFill>
                <a:latin typeface="Times New Roman" panose="02020603050405020304" pitchFamily="18" charset="0"/>
                <a:cs typeface="Times New Roman" panose="02020603050405020304" pitchFamily="18" charset="0"/>
              </a:rPr>
              <a:t>Effects Associated with Protein Intake above </a:t>
            </a:r>
            <a:r>
              <a:rPr lang="en-US" sz="2800" b="1" dirty="0" smtClean="0">
                <a:solidFill>
                  <a:srgbClr val="00B050"/>
                </a:solidFill>
                <a:latin typeface="Times New Roman" panose="02020603050405020304" pitchFamily="18" charset="0"/>
                <a:cs typeface="Times New Roman" panose="02020603050405020304" pitchFamily="18" charset="0"/>
              </a:rPr>
              <a:t>the Recommended </a:t>
            </a:r>
            <a:r>
              <a:rPr lang="en-US" sz="2800" b="1" dirty="0">
                <a:solidFill>
                  <a:srgbClr val="00B050"/>
                </a:solidFill>
                <a:latin typeface="Times New Roman" panose="02020603050405020304" pitchFamily="18" charset="0"/>
                <a:cs typeface="Times New Roman" panose="02020603050405020304" pitchFamily="18" charset="0"/>
              </a:rPr>
              <a:t>Dietary</a:t>
            </a:r>
            <a:r>
              <a:rPr lang="en-US" b="1" dirty="0">
                <a:solidFill>
                  <a:srgbClr val="00B050"/>
                </a:solidFill>
              </a:rPr>
              <a:t> </a:t>
            </a:r>
            <a:r>
              <a:rPr lang="ro-RO" b="1" dirty="0" smtClean="0">
                <a:solidFill>
                  <a:srgbClr val="00B050"/>
                </a:solidFill>
              </a:rPr>
              <a:t/>
            </a:r>
            <a:br>
              <a:rPr lang="ro-RO" b="1" dirty="0" smtClean="0">
                <a:solidFill>
                  <a:srgbClr val="00B050"/>
                </a:solidFill>
              </a:rPr>
            </a:br>
            <a:r>
              <a:rPr lang="ro-RO" b="1" dirty="0" smtClean="0">
                <a:solidFill>
                  <a:srgbClr val="00B050"/>
                </a:solidFill>
              </a:rPr>
              <a:t/>
            </a:r>
            <a:br>
              <a:rPr lang="ro-RO" b="1" dirty="0" smtClean="0">
                <a:solidFill>
                  <a:srgbClr val="00B050"/>
                </a:solidFill>
              </a:rPr>
            </a:br>
            <a:r>
              <a:rPr lang="ro-RO" sz="3100" b="1" dirty="0" smtClean="0">
                <a:solidFill>
                  <a:srgbClr val="00B050"/>
                </a:solidFill>
                <a:latin typeface="Times New Roman" panose="02020603050405020304" pitchFamily="18" charset="0"/>
                <a:cs typeface="Times New Roman" panose="02020603050405020304" pitchFamily="18" charset="0"/>
              </a:rPr>
              <a:t>1.</a:t>
            </a:r>
            <a:r>
              <a:rPr lang="en-US" sz="3100" b="1" dirty="0">
                <a:solidFill>
                  <a:srgbClr val="00B050"/>
                </a:solidFill>
              </a:rPr>
              <a:t> </a:t>
            </a:r>
            <a:r>
              <a:rPr lang="en-US" sz="3100" b="1" dirty="0">
                <a:solidFill>
                  <a:srgbClr val="00B050"/>
                </a:solidFill>
                <a:latin typeface="Times New Roman" panose="02020603050405020304" pitchFamily="18" charset="0"/>
                <a:cs typeface="Times New Roman" panose="02020603050405020304" pitchFamily="18" charset="0"/>
              </a:rPr>
              <a:t>Disorders of Bone and Calcium </a:t>
            </a:r>
            <a:r>
              <a:rPr lang="en-US" sz="3100" b="1" dirty="0" smtClean="0">
                <a:solidFill>
                  <a:srgbClr val="00B050"/>
                </a:solidFill>
                <a:latin typeface="Times New Roman" panose="02020603050405020304" pitchFamily="18" charset="0"/>
                <a:cs typeface="Times New Roman" panose="02020603050405020304" pitchFamily="18" charset="0"/>
              </a:rPr>
              <a:t>Homeostasis</a:t>
            </a:r>
            <a:r>
              <a:rPr lang="ro-RO" sz="3100" b="1" dirty="0" smtClean="0">
                <a:solidFill>
                  <a:srgbClr val="00B050"/>
                </a:solidFill>
                <a:latin typeface="Times New Roman" panose="02020603050405020304" pitchFamily="18" charset="0"/>
                <a:cs typeface="Times New Roman" panose="02020603050405020304" pitchFamily="18" charset="0"/>
              </a:rPr>
              <a:t/>
            </a:r>
            <a:br>
              <a:rPr lang="ro-RO" sz="3100" b="1" dirty="0" smtClean="0">
                <a:solidFill>
                  <a:srgbClr val="00B050"/>
                </a:solidFill>
                <a:latin typeface="Times New Roman" panose="02020603050405020304" pitchFamily="18" charset="0"/>
                <a:cs typeface="Times New Roman" panose="02020603050405020304" pitchFamily="18" charset="0"/>
              </a:rPr>
            </a:br>
            <a:r>
              <a:rPr lang="en-US" sz="3100" b="1" dirty="0">
                <a:solidFill>
                  <a:srgbClr val="00B050"/>
                </a:solidFill>
                <a:latin typeface="Times New Roman" panose="02020603050405020304" pitchFamily="18" charset="0"/>
                <a:cs typeface="Times New Roman" panose="02020603050405020304" pitchFamily="18" charset="0"/>
              </a:rPr>
              <a:t/>
            </a:r>
            <a:br>
              <a:rPr lang="en-US" sz="3100" b="1" dirty="0">
                <a:solidFill>
                  <a:srgbClr val="00B050"/>
                </a:solidFill>
                <a:latin typeface="Times New Roman" panose="02020603050405020304" pitchFamily="18" charset="0"/>
                <a:cs typeface="Times New Roman" panose="02020603050405020304" pitchFamily="18" charset="0"/>
              </a:rPr>
            </a:br>
            <a:r>
              <a:rPr lang="en-US" sz="3100" b="1" dirty="0">
                <a:solidFill>
                  <a:srgbClr val="00B050"/>
                </a:solidFill>
                <a:latin typeface="Times New Roman" panose="02020603050405020304" pitchFamily="18" charset="0"/>
                <a:cs typeface="Times New Roman" panose="02020603050405020304" pitchFamily="18" charset="0"/>
              </a:rPr>
              <a:t>Diet which is high in protein generates a large amount of acid in body </a:t>
            </a:r>
            <a:r>
              <a:rPr lang="en-US" sz="3100" b="1" dirty="0" smtClean="0">
                <a:solidFill>
                  <a:srgbClr val="00B050"/>
                </a:solidFill>
                <a:latin typeface="Times New Roman" panose="02020603050405020304" pitchFamily="18" charset="0"/>
                <a:cs typeface="Times New Roman" panose="02020603050405020304" pitchFamily="18" charset="0"/>
              </a:rPr>
              <a:t>fluids</a:t>
            </a:r>
            <a:r>
              <a:rPr lang="ro-RO" sz="3100" b="1" dirty="0" smtClean="0">
                <a:solidFill>
                  <a:srgbClr val="00B050"/>
                </a:solidFill>
                <a:latin typeface="Times New Roman" panose="02020603050405020304" pitchFamily="18" charset="0"/>
                <a:cs typeface="Times New Roman" panose="02020603050405020304" pitchFamily="18" charset="0"/>
              </a:rPr>
              <a:t>. </a:t>
            </a:r>
            <a:r>
              <a:rPr lang="en-US" sz="3100" b="1" dirty="0" smtClean="0">
                <a:solidFill>
                  <a:srgbClr val="00B050"/>
                </a:solidFill>
                <a:latin typeface="Times New Roman" panose="02020603050405020304" pitchFamily="18" charset="0"/>
                <a:cs typeface="Times New Roman" panose="02020603050405020304" pitchFamily="18" charset="0"/>
              </a:rPr>
              <a:t>The </a:t>
            </a:r>
            <a:r>
              <a:rPr lang="en-US" sz="3100" b="1" dirty="0">
                <a:solidFill>
                  <a:srgbClr val="00B050"/>
                </a:solidFill>
                <a:latin typeface="Times New Roman" panose="02020603050405020304" pitchFamily="18" charset="0"/>
                <a:cs typeface="Times New Roman" panose="02020603050405020304" pitchFamily="18" charset="0"/>
              </a:rPr>
              <a:t>kidneys respond to this dietary acid challenge with net acid excretion, and, concurrently, the skeleton supplies buffer by active resorption of bone resulting in excessive calcium </a:t>
            </a:r>
            <a:r>
              <a:rPr lang="en-US" sz="3100" b="1" dirty="0" smtClean="0">
                <a:solidFill>
                  <a:srgbClr val="00B050"/>
                </a:solidFill>
                <a:latin typeface="Times New Roman" panose="02020603050405020304" pitchFamily="18" charset="0"/>
                <a:cs typeface="Times New Roman" panose="02020603050405020304" pitchFamily="18" charset="0"/>
              </a:rPr>
              <a:t>loss</a:t>
            </a:r>
            <a:r>
              <a:rPr lang="ro-RO" sz="3100" b="1" dirty="0" smtClean="0">
                <a:solidFill>
                  <a:srgbClr val="00B050"/>
                </a:solidFill>
                <a:latin typeface="Times New Roman" panose="02020603050405020304" pitchFamily="18" charset="0"/>
                <a:cs typeface="Times New Roman" panose="02020603050405020304" pitchFamily="18" charset="0"/>
              </a:rPr>
              <a:t>. </a:t>
            </a:r>
            <a:r>
              <a:rPr lang="en-US" sz="3100" b="1" dirty="0">
                <a:solidFill>
                  <a:srgbClr val="00B050"/>
                </a:solidFill>
                <a:latin typeface="Times New Roman" pitchFamily="18" charset="0"/>
                <a:cs typeface="Times New Roman" pitchFamily="18" charset="0"/>
              </a:rPr>
              <a:t>Virtually osteoclast cells that break down bone and release calcium are activated. This increases the risk of osteoporosis and reduces renal calcium </a:t>
            </a:r>
            <a:r>
              <a:rPr lang="en-US" sz="3100" b="1" dirty="0" smtClean="0">
                <a:solidFill>
                  <a:srgbClr val="00B050"/>
                </a:solidFill>
                <a:latin typeface="Times New Roman" pitchFamily="18" charset="0"/>
                <a:cs typeface="Times New Roman" pitchFamily="18" charset="0"/>
              </a:rPr>
              <a:t>reabsorption </a:t>
            </a:r>
            <a:r>
              <a:rPr lang="ro-RO" sz="3100" b="1" dirty="0" smtClean="0">
                <a:solidFill>
                  <a:srgbClr val="00B050"/>
                </a:solidFill>
                <a:latin typeface="Times New Roman" panose="02020603050405020304" pitchFamily="18" charset="0"/>
                <a:cs typeface="Times New Roman" panose="02020603050405020304" pitchFamily="18" charset="0"/>
              </a:rPr>
              <a:t>(</a:t>
            </a:r>
            <a:r>
              <a:rPr lang="en-US" sz="3100" b="1" dirty="0" err="1" smtClean="0">
                <a:solidFill>
                  <a:srgbClr val="00B050"/>
                </a:solidFill>
                <a:latin typeface="Times New Roman" panose="02020603050405020304" pitchFamily="18" charset="0"/>
                <a:cs typeface="Times New Roman" panose="02020603050405020304" pitchFamily="18" charset="0"/>
              </a:rPr>
              <a:t>hypercalciuria</a:t>
            </a:r>
            <a:r>
              <a:rPr lang="ro-RO" sz="3100" b="1" dirty="0" smtClean="0">
                <a:solidFill>
                  <a:srgbClr val="00B050"/>
                </a:solidFill>
                <a:latin typeface="Times New Roman" panose="02020603050405020304" pitchFamily="18" charset="0"/>
                <a:cs typeface="Times New Roman" panose="02020603050405020304" pitchFamily="18" charset="0"/>
              </a:rPr>
              <a:t>)</a:t>
            </a:r>
            <a:r>
              <a:rPr lang="en-US" sz="3100" b="1" dirty="0" smtClean="0">
                <a:solidFill>
                  <a:srgbClr val="00B050"/>
                </a:solidFill>
                <a:latin typeface="Times New Roman" panose="02020603050405020304" pitchFamily="18" charset="0"/>
                <a:cs typeface="Times New Roman" panose="02020603050405020304" pitchFamily="18" charset="0"/>
              </a:rPr>
              <a:t>. </a:t>
            </a:r>
            <a:r>
              <a:rPr lang="ro-RO" sz="3100" b="1" dirty="0">
                <a:solidFill>
                  <a:srgbClr val="00B050"/>
                </a:solidFill>
              </a:rPr>
              <a:t/>
            </a:r>
            <a:br>
              <a:rPr lang="ro-RO" sz="3100" b="1" dirty="0">
                <a:solidFill>
                  <a:srgbClr val="00B050"/>
                </a:solidFill>
              </a:rPr>
            </a:br>
            <a:r>
              <a:rPr lang="en-US" b="1" dirty="0">
                <a:solidFill>
                  <a:srgbClr val="00B050"/>
                </a:solidFill>
              </a:rPr>
              <a:t/>
            </a:r>
            <a:br>
              <a:rPr lang="en-US" b="1" dirty="0">
                <a:solidFill>
                  <a:srgbClr val="00B050"/>
                </a:solidFill>
              </a:rPr>
            </a:br>
            <a:endParaRPr lang="en-US" dirty="0">
              <a:solidFill>
                <a:srgbClr val="00B050"/>
              </a:solidFill>
            </a:endParaRPr>
          </a:p>
        </p:txBody>
      </p:sp>
    </p:spTree>
    <p:extLst>
      <p:ext uri="{BB962C8B-B14F-4D97-AF65-F5344CB8AC3E}">
        <p14:creationId xmlns:p14="http://schemas.microsoft.com/office/powerpoint/2010/main" val="1634715717"/>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strVal val="#ppt_w*0.05"/>
                                          </p:val>
                                        </p:tav>
                                        <p:tav tm="100000">
                                          <p:val>
                                            <p:strVal val="#ppt_w"/>
                                          </p:val>
                                        </p:tav>
                                      </p:tavLst>
                                    </p:anim>
                                    <p:anim calcmode="lin" valueType="num">
                                      <p:cBhvr>
                                        <p:cTn id="8" dur="2000" fill="hold"/>
                                        <p:tgtEl>
                                          <p:spTgt spid="2"/>
                                        </p:tgtEl>
                                        <p:attrNameLst>
                                          <p:attrName>ppt_h</p:attrName>
                                        </p:attrNameLst>
                                      </p:cBhvr>
                                      <p:tavLst>
                                        <p:tav tm="0">
                                          <p:val>
                                            <p:strVal val="#ppt_h"/>
                                          </p:val>
                                        </p:tav>
                                        <p:tav tm="100000">
                                          <p:val>
                                            <p:strVal val="#ppt_h"/>
                                          </p:val>
                                        </p:tav>
                                      </p:tavLst>
                                    </p:anim>
                                    <p:anim calcmode="lin" valueType="num">
                                      <p:cBhvr>
                                        <p:cTn id="9" dur="2000" fill="hold"/>
                                        <p:tgtEl>
                                          <p:spTgt spid="2"/>
                                        </p:tgtEl>
                                        <p:attrNameLst>
                                          <p:attrName>ppt_x</p:attrName>
                                        </p:attrNameLst>
                                      </p:cBhvr>
                                      <p:tavLst>
                                        <p:tav tm="0">
                                          <p:val>
                                            <p:strVal val="#ppt_x-.2"/>
                                          </p:val>
                                        </p:tav>
                                        <p:tav tm="100000">
                                          <p:val>
                                            <p:strVal val="#ppt_x"/>
                                          </p:val>
                                        </p:tav>
                                      </p:tavLst>
                                    </p:anim>
                                    <p:anim calcmode="lin" valueType="num">
                                      <p:cBhvr>
                                        <p:cTn id="10" dur="2000" fill="hold"/>
                                        <p:tgtEl>
                                          <p:spTgt spid="2"/>
                                        </p:tgtEl>
                                        <p:attrNameLst>
                                          <p:attrName>ppt_y</p:attrName>
                                        </p:attrNameLst>
                                      </p:cBhvr>
                                      <p:tavLst>
                                        <p:tav tm="0">
                                          <p:val>
                                            <p:strVal val="#ppt_y"/>
                                          </p:val>
                                        </p:tav>
                                        <p:tav tm="100000">
                                          <p:val>
                                            <p:strVal val="#ppt_y"/>
                                          </p:val>
                                        </p:tav>
                                      </p:tavLst>
                                    </p:anim>
                                    <p:animEffect transition="in" filter="fade">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one-with-osteoporosis.jpeg"/>
          <p:cNvPicPr>
            <a:picLocks noChangeAspect="1"/>
          </p:cNvPicPr>
          <p:nvPr/>
        </p:nvPicPr>
        <p:blipFill>
          <a:blip r:embed="rId2"/>
          <a:srcRect l="3846" t="5768" r="1283" b="3847"/>
          <a:stretch>
            <a:fillRect/>
          </a:stretch>
        </p:blipFill>
        <p:spPr>
          <a:xfrm>
            <a:off x="0" y="1428736"/>
            <a:ext cx="5286412" cy="4357718"/>
          </a:xfrm>
          <a:prstGeom prst="rect">
            <a:avLst/>
          </a:prstGeom>
        </p:spPr>
      </p:pic>
      <p:pic>
        <p:nvPicPr>
          <p:cNvPr id="3" name="Picture 2" descr="comparison-of-healthy-joint-and-joint-with-osteoarthritis.png"/>
          <p:cNvPicPr>
            <a:picLocks noChangeAspect="1"/>
          </p:cNvPicPr>
          <p:nvPr/>
        </p:nvPicPr>
        <p:blipFill>
          <a:blip r:embed="rId3"/>
          <a:srcRect l="20364" t="2938" r="19720"/>
          <a:stretch>
            <a:fillRect/>
          </a:stretch>
        </p:blipFill>
        <p:spPr>
          <a:xfrm>
            <a:off x="5357818" y="1357298"/>
            <a:ext cx="3786182" cy="4714884"/>
          </a:xfrm>
          <a:prstGeom prst="rect">
            <a:avLst/>
          </a:prstGeom>
        </p:spPr>
      </p:pic>
    </p:spTree>
  </p:cSld>
  <p:clrMapOvr>
    <a:masterClrMapping/>
  </p:clrMapOvr>
  <p:transition>
    <p:pull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3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9036496" cy="6624736"/>
          </a:xfrm>
        </p:spPr>
        <p:txBody>
          <a:bodyPr>
            <a:normAutofit fontScale="90000"/>
          </a:bodyPr>
          <a:lstStyle/>
          <a:p>
            <a:pPr algn="ctr"/>
            <a:r>
              <a:rPr lang="en-US" sz="3100" b="1" dirty="0" smtClean="0">
                <a:solidFill>
                  <a:srgbClr val="00B050"/>
                </a:solidFill>
                <a:latin typeface="Times New Roman" panose="02020603050405020304" pitchFamily="18" charset="0"/>
                <a:cs typeface="Times New Roman" panose="02020603050405020304" pitchFamily="18" charset="0"/>
              </a:rPr>
              <a:t>2. Disorders </a:t>
            </a:r>
            <a:r>
              <a:rPr lang="en-US" sz="3100" b="1" dirty="0">
                <a:solidFill>
                  <a:srgbClr val="00B050"/>
                </a:solidFill>
                <a:latin typeface="Times New Roman" panose="02020603050405020304" pitchFamily="18" charset="0"/>
                <a:cs typeface="Times New Roman" panose="02020603050405020304" pitchFamily="18" charset="0"/>
              </a:rPr>
              <a:t>of Renal </a:t>
            </a:r>
            <a:r>
              <a:rPr lang="en-US" sz="3100" b="1" dirty="0" smtClean="0">
                <a:solidFill>
                  <a:srgbClr val="00B050"/>
                </a:solidFill>
                <a:latin typeface="Times New Roman" panose="02020603050405020304" pitchFamily="18" charset="0"/>
                <a:cs typeface="Times New Roman" panose="02020603050405020304" pitchFamily="18" charset="0"/>
              </a:rPr>
              <a:t>Function</a:t>
            </a:r>
            <a:r>
              <a:rPr lang="ro-RO" sz="2400" b="1" dirty="0" smtClean="0">
                <a:solidFill>
                  <a:srgbClr val="00B050"/>
                </a:solidFill>
                <a:latin typeface="Times New Roman" panose="02020603050405020304" pitchFamily="18" charset="0"/>
                <a:cs typeface="Times New Roman" panose="02020603050405020304" pitchFamily="18" charset="0"/>
              </a:rPr>
              <a:t/>
            </a:r>
            <a:br>
              <a:rPr lang="ro-RO" sz="2400" b="1" dirty="0" smtClean="0">
                <a:solidFill>
                  <a:srgbClr val="00B050"/>
                </a:solidFill>
                <a:latin typeface="Times New Roman" panose="02020603050405020304" pitchFamily="18" charset="0"/>
                <a:cs typeface="Times New Roman" panose="02020603050405020304" pitchFamily="18" charset="0"/>
              </a:rPr>
            </a:br>
            <a:r>
              <a:rPr lang="en-US" sz="2400" b="1" dirty="0" smtClean="0">
                <a:solidFill>
                  <a:srgbClr val="00B050"/>
                </a:solidFill>
                <a:latin typeface="Times New Roman" panose="02020603050405020304" pitchFamily="18" charset="0"/>
                <a:cs typeface="Times New Roman" panose="02020603050405020304" pitchFamily="18" charset="0"/>
              </a:rPr>
              <a:t/>
            </a:r>
            <a:br>
              <a:rPr lang="en-US" sz="2400" b="1" dirty="0" smtClean="0">
                <a:solidFill>
                  <a:srgbClr val="00B050"/>
                </a:solidFill>
                <a:latin typeface="Times New Roman" panose="02020603050405020304" pitchFamily="18" charset="0"/>
                <a:cs typeface="Times New Roman" panose="02020603050405020304" pitchFamily="18" charset="0"/>
              </a:rPr>
            </a:br>
            <a:r>
              <a:rPr lang="ro-RO" sz="2400" b="1" dirty="0">
                <a:solidFill>
                  <a:srgbClr val="00B050"/>
                </a:solidFill>
                <a:latin typeface="Times New Roman" panose="02020603050405020304" pitchFamily="18" charset="0"/>
                <a:cs typeface="Times New Roman" panose="02020603050405020304" pitchFamily="18" charset="0"/>
              </a:rPr>
              <a:t>	</a:t>
            </a:r>
            <a:r>
              <a:rPr lang="en-US" sz="2400" b="1" dirty="0" smtClean="0">
                <a:solidFill>
                  <a:srgbClr val="00B050"/>
                </a:solidFill>
                <a:latin typeface="Times New Roman" panose="02020603050405020304" pitchFamily="18" charset="0"/>
                <a:cs typeface="Times New Roman" panose="02020603050405020304" pitchFamily="18" charset="0"/>
              </a:rPr>
              <a:t/>
            </a:r>
            <a:br>
              <a:rPr lang="en-US" sz="2400" b="1" dirty="0" smtClean="0">
                <a:solidFill>
                  <a:srgbClr val="00B050"/>
                </a:solidFill>
                <a:latin typeface="Times New Roman" panose="02020603050405020304" pitchFamily="18" charset="0"/>
                <a:cs typeface="Times New Roman" panose="02020603050405020304" pitchFamily="18" charset="0"/>
              </a:rPr>
            </a:br>
            <a:r>
              <a:rPr lang="en-US" sz="3100" b="1" dirty="0" smtClean="0">
                <a:solidFill>
                  <a:srgbClr val="00B050"/>
                </a:solidFill>
                <a:latin typeface="Times New Roman" panose="02020603050405020304" pitchFamily="18" charset="0"/>
                <a:cs typeface="Times New Roman" panose="02020603050405020304" pitchFamily="18" charset="0"/>
              </a:rPr>
              <a:t>Low </a:t>
            </a:r>
            <a:r>
              <a:rPr lang="en-US" sz="3100" b="1" dirty="0">
                <a:solidFill>
                  <a:srgbClr val="00B050"/>
                </a:solidFill>
                <a:latin typeface="Times New Roman" panose="02020603050405020304" pitchFamily="18" charset="0"/>
                <a:cs typeface="Times New Roman" panose="02020603050405020304" pitchFamily="18" charset="0"/>
              </a:rPr>
              <a:t>fluid intake and excessive intake of protein are important risk factors for kidney stones. Protein ingestion increases renal acid excretion, and acid loads, in turn, may be buffered in part by bone, which releases calcium to be excreted by the kidney. This protein-induced </a:t>
            </a:r>
            <a:r>
              <a:rPr lang="en-US" sz="3100" b="1" dirty="0" err="1">
                <a:solidFill>
                  <a:srgbClr val="00B050"/>
                </a:solidFill>
                <a:latin typeface="Times New Roman" panose="02020603050405020304" pitchFamily="18" charset="0"/>
                <a:cs typeface="Times New Roman" panose="02020603050405020304" pitchFamily="18" charset="0"/>
              </a:rPr>
              <a:t>hypercalciuria</a:t>
            </a:r>
            <a:r>
              <a:rPr lang="en-US" sz="3100" b="1" dirty="0">
                <a:solidFill>
                  <a:srgbClr val="00B050"/>
                </a:solidFill>
                <a:latin typeface="Times New Roman" panose="02020603050405020304" pitchFamily="18" charset="0"/>
                <a:cs typeface="Times New Roman" panose="02020603050405020304" pitchFamily="18" charset="0"/>
              </a:rPr>
              <a:t> could lead to the formation of calcium kidney stones. </a:t>
            </a:r>
            <a:r>
              <a:rPr lang="ro-RO" sz="3100" b="1" dirty="0">
                <a:solidFill>
                  <a:srgbClr val="00B050"/>
                </a:solidFill>
                <a:latin typeface="Times New Roman" panose="02020603050405020304" pitchFamily="18" charset="0"/>
                <a:cs typeface="Times New Roman" panose="02020603050405020304" pitchFamily="18" charset="0"/>
              </a:rPr>
              <a:t/>
            </a:r>
            <a:br>
              <a:rPr lang="ro-RO" sz="3100" b="1" dirty="0">
                <a:solidFill>
                  <a:srgbClr val="00B050"/>
                </a:solidFill>
                <a:latin typeface="Times New Roman" panose="02020603050405020304" pitchFamily="18" charset="0"/>
                <a:cs typeface="Times New Roman" panose="02020603050405020304" pitchFamily="18" charset="0"/>
              </a:rPr>
            </a:br>
            <a:r>
              <a:rPr lang="ro-RO" sz="3100" b="1" dirty="0">
                <a:solidFill>
                  <a:srgbClr val="00B050"/>
                </a:solidFill>
                <a:latin typeface="Times New Roman" panose="02020603050405020304" pitchFamily="18" charset="0"/>
                <a:cs typeface="Times New Roman" panose="02020603050405020304" pitchFamily="18" charset="0"/>
              </a:rPr>
              <a:t>	</a:t>
            </a:r>
            <a:r>
              <a:rPr lang="en-US" sz="3100" b="1" dirty="0">
                <a:solidFill>
                  <a:srgbClr val="00B050"/>
                </a:solidFill>
                <a:latin typeface="Times New Roman" panose="02020603050405020304" pitchFamily="18" charset="0"/>
                <a:cs typeface="Times New Roman" panose="02020603050405020304" pitchFamily="18" charset="0"/>
              </a:rPr>
              <a:t>Furthermore, animal protein is also the major dietary source of purines, the precursors of uric acid. Excessive intake of animal protein is therefore associated with </a:t>
            </a:r>
            <a:r>
              <a:rPr lang="en-US" sz="3100" b="1" dirty="0" err="1">
                <a:solidFill>
                  <a:srgbClr val="00B050"/>
                </a:solidFill>
                <a:latin typeface="Times New Roman" panose="02020603050405020304" pitchFamily="18" charset="0"/>
                <a:cs typeface="Times New Roman" panose="02020603050405020304" pitchFamily="18" charset="0"/>
              </a:rPr>
              <a:t>hyperuricosuria</a:t>
            </a:r>
            <a:r>
              <a:rPr lang="en-US" sz="3100" b="1" dirty="0">
                <a:solidFill>
                  <a:srgbClr val="00B050"/>
                </a:solidFill>
                <a:latin typeface="Times New Roman" panose="02020603050405020304" pitchFamily="18" charset="0"/>
                <a:cs typeface="Times New Roman" panose="02020603050405020304" pitchFamily="18" charset="0"/>
              </a:rPr>
              <a:t>, a condition present in some uric acid stone </a:t>
            </a:r>
            <a:r>
              <a:rPr lang="en-US" sz="3100" b="1" dirty="0" smtClean="0">
                <a:solidFill>
                  <a:srgbClr val="00B050"/>
                </a:solidFill>
                <a:latin typeface="Times New Roman" panose="02020603050405020304" pitchFamily="18" charset="0"/>
                <a:cs typeface="Times New Roman" panose="02020603050405020304" pitchFamily="18" charset="0"/>
              </a:rPr>
              <a:t>formers. </a:t>
            </a:r>
            <a:endParaRPr lang="en-US" sz="2400" dirty="0">
              <a:solidFill>
                <a:srgbClr val="00B050"/>
              </a:solidFill>
            </a:endParaRPr>
          </a:p>
        </p:txBody>
      </p:sp>
    </p:spTree>
    <p:extLst>
      <p:ext uri="{BB962C8B-B14F-4D97-AF65-F5344CB8AC3E}">
        <p14:creationId xmlns:p14="http://schemas.microsoft.com/office/powerpoint/2010/main" val="3213430586"/>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2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2000" decel="50000" fill="hold">
                                          <p:stCondLst>
                                            <p:cond delay="0"/>
                                          </p:stCondLst>
                                        </p:cTn>
                                        <p:tgtEl>
                                          <p:spTgt spid="2"/>
                                        </p:tgtEl>
                                        <p:attrNameLst>
                                          <p:attrName>ppt_x</p:attrName>
                                          <p:attrName>ppt_y</p:attrName>
                                        </p:attrNameLst>
                                      </p:cBhvr>
                                    </p:animMotion>
                                    <p:animEffect transition="in" filter="fade">
                                      <p:cBhvr>
                                        <p:cTn id="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diney-disease.jpg"/>
          <p:cNvPicPr>
            <a:picLocks noChangeAspect="1"/>
          </p:cNvPicPr>
          <p:nvPr/>
        </p:nvPicPr>
        <p:blipFill>
          <a:blip r:embed="rId2"/>
          <a:stretch>
            <a:fillRect/>
          </a:stretch>
        </p:blipFill>
        <p:spPr>
          <a:xfrm>
            <a:off x="285720" y="1071546"/>
            <a:ext cx="8632065" cy="4603768"/>
          </a:xfrm>
          <a:prstGeom prst="rect">
            <a:avLst/>
          </a:prstGeom>
        </p:spPr>
      </p:pic>
    </p:spTree>
  </p:cSld>
  <p:clrMapOvr>
    <a:masterClrMapping/>
  </p:clrMapOvr>
  <p:transition>
    <p:pull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2000px-Protein_primary_structure.svg.png"/>
          <p:cNvPicPr>
            <a:picLocks noChangeAspect="1"/>
          </p:cNvPicPr>
          <p:nvPr/>
        </p:nvPicPr>
        <p:blipFill>
          <a:blip r:embed="rId2"/>
          <a:stretch>
            <a:fillRect/>
          </a:stretch>
        </p:blipFill>
        <p:spPr>
          <a:xfrm>
            <a:off x="0" y="626364"/>
            <a:ext cx="9144000" cy="5605272"/>
          </a:xfrm>
          <a:prstGeom prst="rect">
            <a:avLst/>
          </a:prstGeom>
        </p:spPr>
      </p:pic>
    </p:spTree>
  </p:cSld>
  <p:clrMapOvr>
    <a:masterClrMapping/>
  </p:clrMapOvr>
  <p:transition>
    <p:pull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6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8929718" cy="5616624"/>
          </a:xfrm>
        </p:spPr>
        <p:txBody>
          <a:bodyPr>
            <a:noAutofit/>
          </a:bodyPr>
          <a:lstStyle/>
          <a:p>
            <a:pPr algn="ctr"/>
            <a:r>
              <a:rPr lang="en-US" sz="2800" b="1" dirty="0" smtClean="0">
                <a:solidFill>
                  <a:srgbClr val="00B050"/>
                </a:solidFill>
                <a:latin typeface="Times New Roman" panose="02020603050405020304" pitchFamily="18" charset="0"/>
                <a:cs typeface="Times New Roman" panose="02020603050405020304" pitchFamily="18" charset="0"/>
              </a:rPr>
              <a:t/>
            </a:r>
            <a:br>
              <a:rPr lang="en-US" sz="2800" b="1" dirty="0" smtClean="0">
                <a:solidFill>
                  <a:srgbClr val="00B050"/>
                </a:solidFill>
                <a:latin typeface="Times New Roman" panose="02020603050405020304" pitchFamily="18" charset="0"/>
                <a:cs typeface="Times New Roman" panose="02020603050405020304" pitchFamily="18" charset="0"/>
              </a:rPr>
            </a:br>
            <a:r>
              <a:rPr lang="ro-RO" sz="2800" b="1" dirty="0" smtClean="0">
                <a:solidFill>
                  <a:srgbClr val="00B050"/>
                </a:solidFill>
                <a:latin typeface="Times New Roman" panose="02020603050405020304" pitchFamily="18" charset="0"/>
                <a:cs typeface="Times New Roman" panose="02020603050405020304" pitchFamily="18" charset="0"/>
              </a:rPr>
              <a:t>3. </a:t>
            </a:r>
            <a:r>
              <a:rPr lang="en-US" sz="2800" b="1" dirty="0" smtClean="0">
                <a:solidFill>
                  <a:srgbClr val="00B050"/>
                </a:solidFill>
                <a:latin typeface="Times New Roman" panose="02020603050405020304" pitchFamily="18" charset="0"/>
                <a:cs typeface="Times New Roman" panose="02020603050405020304" pitchFamily="18" charset="0"/>
              </a:rPr>
              <a:t>Increased </a:t>
            </a:r>
            <a:r>
              <a:rPr lang="en-US" sz="2800" b="1" dirty="0">
                <a:solidFill>
                  <a:srgbClr val="00B050"/>
                </a:solidFill>
                <a:latin typeface="Times New Roman" panose="02020603050405020304" pitchFamily="18" charset="0"/>
                <a:cs typeface="Times New Roman" panose="02020603050405020304" pitchFamily="18" charset="0"/>
              </a:rPr>
              <a:t>Cancer Risk, Disorders of Liver Function, and Precipitated Progression of Coronary Artery </a:t>
            </a:r>
            <a:r>
              <a:rPr lang="en-US" sz="2800" b="1" dirty="0" smtClean="0">
                <a:solidFill>
                  <a:srgbClr val="00B050"/>
                </a:solidFill>
                <a:latin typeface="Times New Roman" panose="02020603050405020304" pitchFamily="18" charset="0"/>
                <a:cs typeface="Times New Roman" panose="02020603050405020304" pitchFamily="18" charset="0"/>
              </a:rPr>
              <a:t>Disease</a:t>
            </a:r>
            <a:br>
              <a:rPr lang="en-US" sz="2800" b="1" dirty="0" smtClean="0">
                <a:solidFill>
                  <a:srgbClr val="00B050"/>
                </a:solidFill>
                <a:latin typeface="Times New Roman" panose="02020603050405020304" pitchFamily="18" charset="0"/>
                <a:cs typeface="Times New Roman" panose="02020603050405020304" pitchFamily="18" charset="0"/>
              </a:rPr>
            </a:br>
            <a:r>
              <a:rPr lang="en-US" sz="2800" b="1" dirty="0" smtClean="0">
                <a:solidFill>
                  <a:srgbClr val="00B050"/>
                </a:solidFill>
                <a:latin typeface="Times New Roman" panose="02020603050405020304" pitchFamily="18" charset="0"/>
                <a:cs typeface="Times New Roman" panose="02020603050405020304" pitchFamily="18" charset="0"/>
              </a:rPr>
              <a:t/>
            </a:r>
            <a:br>
              <a:rPr lang="en-US" sz="2800" b="1" dirty="0" smtClean="0">
                <a:solidFill>
                  <a:srgbClr val="00B050"/>
                </a:solidFill>
                <a:latin typeface="Times New Roman" panose="02020603050405020304" pitchFamily="18" charset="0"/>
                <a:cs typeface="Times New Roman" panose="02020603050405020304" pitchFamily="18" charset="0"/>
              </a:rPr>
            </a:br>
            <a:r>
              <a:rPr lang="en-US" sz="2800" b="1" dirty="0" smtClean="0">
                <a:solidFill>
                  <a:srgbClr val="00B050"/>
                </a:solidFill>
                <a:latin typeface="Times New Roman" panose="02020603050405020304" pitchFamily="18" charset="0"/>
                <a:cs typeface="Times New Roman" panose="02020603050405020304" pitchFamily="18" charset="0"/>
              </a:rPr>
              <a:t/>
            </a:r>
            <a:br>
              <a:rPr lang="en-US" sz="2800" b="1" dirty="0" smtClean="0">
                <a:solidFill>
                  <a:srgbClr val="00B050"/>
                </a:solidFill>
                <a:latin typeface="Times New Roman" panose="02020603050405020304" pitchFamily="18" charset="0"/>
                <a:cs typeface="Times New Roman" panose="02020603050405020304" pitchFamily="18" charset="0"/>
              </a:rPr>
            </a:br>
            <a:r>
              <a:rPr lang="en-US" sz="2800" b="1" dirty="0" smtClean="0">
                <a:solidFill>
                  <a:srgbClr val="00B050"/>
                </a:solidFill>
                <a:latin typeface="Times New Roman" panose="02020603050405020304" pitchFamily="18" charset="0"/>
                <a:cs typeface="Times New Roman" panose="02020603050405020304" pitchFamily="18" charset="0"/>
              </a:rPr>
              <a:t>Up </a:t>
            </a:r>
            <a:r>
              <a:rPr lang="en-US" sz="2800" b="1" dirty="0">
                <a:solidFill>
                  <a:srgbClr val="00B050"/>
                </a:solidFill>
                <a:latin typeface="Times New Roman" panose="02020603050405020304" pitchFamily="18" charset="0"/>
                <a:cs typeface="Times New Roman" panose="02020603050405020304" pitchFamily="18" charset="0"/>
              </a:rPr>
              <a:t>to 80% of breast, bowel, and prostate cancers are attributed to dietary practices, and international comparisons show positive associations with high meat </a:t>
            </a:r>
            <a:r>
              <a:rPr lang="en-US" sz="2800" b="1" dirty="0" smtClean="0">
                <a:solidFill>
                  <a:srgbClr val="00B050"/>
                </a:solidFill>
                <a:latin typeface="Times New Roman" panose="02020603050405020304" pitchFamily="18" charset="0"/>
                <a:cs typeface="Times New Roman" panose="02020603050405020304" pitchFamily="18" charset="0"/>
              </a:rPr>
              <a:t>diet. </a:t>
            </a:r>
            <a:r>
              <a:rPr lang="en-US" sz="2800" b="1" dirty="0">
                <a:solidFill>
                  <a:srgbClr val="00B050"/>
                </a:solidFill>
                <a:latin typeface="Times New Roman" panose="02020603050405020304" pitchFamily="18" charset="0"/>
                <a:cs typeface="Times New Roman" panose="02020603050405020304" pitchFamily="18" charset="0"/>
              </a:rPr>
              <a:t>The association, however, seems to have been more consistently found for red meat or processed meat and colorectal </a:t>
            </a:r>
            <a:r>
              <a:rPr lang="en-US" sz="2800" b="1" dirty="0" smtClean="0">
                <a:solidFill>
                  <a:srgbClr val="00B050"/>
                </a:solidFill>
                <a:latin typeface="Times New Roman" panose="02020603050405020304" pitchFamily="18" charset="0"/>
                <a:cs typeface="Times New Roman" panose="02020603050405020304" pitchFamily="18" charset="0"/>
              </a:rPr>
              <a:t>cancer</a:t>
            </a:r>
            <a:r>
              <a:rPr lang="ro-RO" sz="2800" b="1" dirty="0" smtClean="0">
                <a:solidFill>
                  <a:srgbClr val="00B050"/>
                </a:solidFill>
                <a:latin typeface="Times New Roman" panose="02020603050405020304" pitchFamily="18" charset="0"/>
                <a:cs typeface="Times New Roman" panose="02020603050405020304" pitchFamily="18" charset="0"/>
              </a:rPr>
              <a:t>.</a:t>
            </a:r>
            <a:r>
              <a:rPr lang="en-US" sz="2800" b="1" dirty="0">
                <a:solidFill>
                  <a:srgbClr val="00B050"/>
                </a:solidFill>
                <a:latin typeface="Times New Roman" panose="02020603050405020304" pitchFamily="18" charset="0"/>
                <a:cs typeface="Times New Roman" panose="02020603050405020304" pitchFamily="18" charset="0"/>
              </a:rPr>
              <a:t> It should be noticed that red meat is the main dietary source of saturated fat, which has been associated with breast and colorectal </a:t>
            </a:r>
            <a:r>
              <a:rPr lang="en-US" sz="2800" b="1" dirty="0" smtClean="0">
                <a:solidFill>
                  <a:srgbClr val="00B050"/>
                </a:solidFill>
                <a:latin typeface="Times New Roman" panose="02020603050405020304" pitchFamily="18" charset="0"/>
                <a:cs typeface="Times New Roman" panose="02020603050405020304" pitchFamily="18" charset="0"/>
              </a:rPr>
              <a:t>cancers</a:t>
            </a:r>
            <a:r>
              <a:rPr lang="ro-RO" sz="2800" b="1" dirty="0" smtClean="0">
                <a:solidFill>
                  <a:srgbClr val="00B050"/>
                </a:solidFill>
                <a:latin typeface="Times New Roman" panose="02020603050405020304" pitchFamily="18" charset="0"/>
                <a:cs typeface="Times New Roman" panose="02020603050405020304" pitchFamily="18" charset="0"/>
              </a:rPr>
              <a:t>. </a:t>
            </a:r>
            <a:r>
              <a:rPr lang="en-US" sz="2800" b="1" dirty="0">
                <a:solidFill>
                  <a:srgbClr val="00B050"/>
                </a:solidFill>
                <a:latin typeface="Times New Roman" panose="02020603050405020304" pitchFamily="18" charset="0"/>
                <a:cs typeface="Times New Roman" panose="02020603050405020304" pitchFamily="18" charset="0"/>
              </a:rPr>
              <a:t> </a:t>
            </a:r>
            <a:br>
              <a:rPr lang="en-US" sz="2800" b="1" dirty="0">
                <a:solidFill>
                  <a:srgbClr val="00B050"/>
                </a:solidFill>
                <a:latin typeface="Times New Roman" panose="02020603050405020304" pitchFamily="18" charset="0"/>
                <a:cs typeface="Times New Roman" panose="02020603050405020304" pitchFamily="18" charset="0"/>
              </a:rPr>
            </a:br>
            <a:endParaRPr lang="en-US" sz="2800" b="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6806338"/>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27000" b="-2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036496" cy="7241458"/>
          </a:xfrm>
        </p:spPr>
        <p:txBody>
          <a:bodyPr>
            <a:noAutofit/>
          </a:bodyPr>
          <a:lstStyle/>
          <a:p>
            <a:pPr algn="ctr"/>
            <a:r>
              <a:rPr lang="ro-RO" sz="3200" b="1" dirty="0" smtClean="0">
                <a:solidFill>
                  <a:srgbClr val="008000"/>
                </a:solidFill>
                <a:latin typeface="Times New Roman" panose="02020603050405020304" pitchFamily="18" charset="0"/>
                <a:cs typeface="Times New Roman" panose="02020603050405020304" pitchFamily="18" charset="0"/>
              </a:rPr>
              <a:t>          </a:t>
            </a:r>
            <a:r>
              <a:rPr lang="en-US" sz="3200" b="1" u="sng" dirty="0" smtClean="0">
                <a:solidFill>
                  <a:srgbClr val="008000"/>
                </a:solidFill>
                <a:latin typeface="Times New Roman" panose="02020603050405020304" pitchFamily="18" charset="0"/>
                <a:cs typeface="Times New Roman" panose="02020603050405020304" pitchFamily="18" charset="0"/>
              </a:rPr>
              <a:t>Are </a:t>
            </a:r>
            <a:r>
              <a:rPr lang="en-US" sz="3200" b="1" u="sng" dirty="0">
                <a:solidFill>
                  <a:srgbClr val="008000"/>
                </a:solidFill>
                <a:latin typeface="Times New Roman" panose="02020603050405020304" pitchFamily="18" charset="0"/>
                <a:cs typeface="Times New Roman" panose="02020603050405020304" pitchFamily="18" charset="0"/>
              </a:rPr>
              <a:t>protein supplements useful</a:t>
            </a:r>
            <a:r>
              <a:rPr lang="en-US" sz="3200" b="1" u="sng" dirty="0" smtClean="0">
                <a:solidFill>
                  <a:srgbClr val="008000"/>
                </a:solidFill>
                <a:latin typeface="Times New Roman" panose="02020603050405020304" pitchFamily="18" charset="0"/>
                <a:cs typeface="Times New Roman" panose="02020603050405020304" pitchFamily="18" charset="0"/>
              </a:rPr>
              <a:t>?</a:t>
            </a:r>
            <a:r>
              <a:rPr lang="ro-RO" sz="3200" b="1" dirty="0" smtClean="0">
                <a:solidFill>
                  <a:srgbClr val="00B050"/>
                </a:solidFill>
                <a:latin typeface="Times New Roman" panose="02020603050405020304" pitchFamily="18" charset="0"/>
                <a:cs typeface="Times New Roman" panose="02020603050405020304" pitchFamily="18" charset="0"/>
              </a:rPr>
              <a:t/>
            </a:r>
            <a:br>
              <a:rPr lang="ro-RO" sz="3200" b="1" dirty="0" smtClean="0">
                <a:solidFill>
                  <a:srgbClr val="00B050"/>
                </a:solidFill>
                <a:latin typeface="Times New Roman" panose="02020603050405020304" pitchFamily="18" charset="0"/>
                <a:cs typeface="Times New Roman" panose="02020603050405020304" pitchFamily="18" charset="0"/>
              </a:rPr>
            </a:br>
            <a:r>
              <a:rPr lang="ro-RO" sz="2800" b="1" dirty="0" smtClean="0">
                <a:solidFill>
                  <a:srgbClr val="00B050"/>
                </a:solidFill>
                <a:latin typeface="Times New Roman" panose="02020603050405020304" pitchFamily="18" charset="0"/>
                <a:cs typeface="Times New Roman" panose="02020603050405020304" pitchFamily="18" charset="0"/>
              </a:rPr>
              <a:t/>
            </a:r>
            <a:br>
              <a:rPr lang="ro-RO" sz="2800" b="1" dirty="0" smtClean="0">
                <a:solidFill>
                  <a:srgbClr val="00B050"/>
                </a:solidFill>
                <a:latin typeface="Times New Roman" panose="02020603050405020304" pitchFamily="18" charset="0"/>
                <a:cs typeface="Times New Roman" panose="02020603050405020304" pitchFamily="18" charset="0"/>
              </a:rPr>
            </a:br>
            <a:r>
              <a:rPr lang="ro-RO" sz="2800" b="1" dirty="0" smtClean="0">
                <a:solidFill>
                  <a:srgbClr val="00B050"/>
                </a:solidFill>
                <a:latin typeface="Times New Roman" panose="02020603050405020304" pitchFamily="18" charset="0"/>
                <a:cs typeface="Times New Roman" panose="02020603050405020304" pitchFamily="18" charset="0"/>
              </a:rPr>
              <a:t>	</a:t>
            </a:r>
            <a:r>
              <a:rPr lang="en-US" sz="2800" b="1" dirty="0" smtClean="0">
                <a:solidFill>
                  <a:srgbClr val="008000"/>
                </a:solidFill>
                <a:latin typeface="Times New Roman" panose="02020603050405020304" pitchFamily="18" charset="0"/>
                <a:cs typeface="Times New Roman" panose="02020603050405020304" pitchFamily="18" charset="0"/>
              </a:rPr>
              <a:t>Generally</a:t>
            </a:r>
            <a:r>
              <a:rPr lang="en-US" sz="2800" b="1" dirty="0">
                <a:solidFill>
                  <a:srgbClr val="008000"/>
                </a:solidFill>
                <a:latin typeface="Times New Roman" panose="02020603050405020304" pitchFamily="18" charset="0"/>
                <a:cs typeface="Times New Roman" panose="02020603050405020304" pitchFamily="18" charset="0"/>
              </a:rPr>
              <a:t>, athletes can obtain all the protein they require from a good mixed diet. Occasionally, an athlete may require a supplement when a practical way to consume sufficient food cannot be </a:t>
            </a:r>
            <a:r>
              <a:rPr lang="en-US" sz="2800" b="1" dirty="0" smtClean="0">
                <a:solidFill>
                  <a:srgbClr val="008000"/>
                </a:solidFill>
                <a:latin typeface="Times New Roman" panose="02020603050405020304" pitchFamily="18" charset="0"/>
                <a:cs typeface="Times New Roman" panose="02020603050405020304" pitchFamily="18" charset="0"/>
              </a:rPr>
              <a:t>found. Many </a:t>
            </a:r>
            <a:r>
              <a:rPr lang="en-US" sz="2800" b="1" dirty="0">
                <a:solidFill>
                  <a:srgbClr val="008000"/>
                </a:solidFill>
                <a:latin typeface="Times New Roman" panose="02020603050405020304" pitchFamily="18" charset="0"/>
                <a:cs typeface="Times New Roman" panose="02020603050405020304" pitchFamily="18" charset="0"/>
              </a:rPr>
              <a:t>protein supplements are very expensive due primarily to the amount of marketing that accompanies products and the processing required to extract the protein from cow’s milk. They tend to provide very large amounts of protein and little other nutrients. There is no need for the amount of protein provided by many supplements and there is certainly no justification for the extra cost. </a:t>
            </a:r>
            <a:r>
              <a:rPr lang="ro-RO" sz="2800" b="1" dirty="0" smtClean="0">
                <a:solidFill>
                  <a:srgbClr val="00B050"/>
                </a:solidFill>
                <a:latin typeface="Times New Roman" panose="02020603050405020304" pitchFamily="18" charset="0"/>
                <a:cs typeface="Times New Roman" panose="02020603050405020304" pitchFamily="18" charset="0"/>
              </a:rPr>
              <a:t/>
            </a:r>
            <a:br>
              <a:rPr lang="ro-RO" sz="2800" b="1" dirty="0" smtClean="0">
                <a:solidFill>
                  <a:srgbClr val="00B050"/>
                </a:solidFill>
                <a:latin typeface="Times New Roman" panose="02020603050405020304" pitchFamily="18" charset="0"/>
                <a:cs typeface="Times New Roman" panose="02020603050405020304" pitchFamily="18" charset="0"/>
              </a:rPr>
            </a:br>
            <a:r>
              <a:rPr lang="ro-RO" sz="2800" b="1" dirty="0">
                <a:solidFill>
                  <a:srgbClr val="00B050"/>
                </a:solidFill>
                <a:latin typeface="Times New Roman" panose="02020603050405020304" pitchFamily="18" charset="0"/>
                <a:cs typeface="Times New Roman" panose="02020603050405020304" pitchFamily="18" charset="0"/>
              </a:rPr>
              <a:t>	</a:t>
            </a:r>
            <a:endParaRPr lang="en-US" sz="4800" dirty="0">
              <a:solidFill>
                <a:srgbClr val="00B050"/>
              </a:solidFill>
            </a:endParaRPr>
          </a:p>
        </p:txBody>
      </p:sp>
    </p:spTree>
    <p:extLst>
      <p:ext uri="{BB962C8B-B14F-4D97-AF65-F5344CB8AC3E}">
        <p14:creationId xmlns:p14="http://schemas.microsoft.com/office/powerpoint/2010/main" val="1761311167"/>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lum/>
          </a:blip>
          <a:srcRect/>
          <a:stretch>
            <a:fillRect l="-30000" r="-30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pPr>
              <a:buNone/>
            </a:pPr>
            <a:r>
              <a:rPr lang="en-US" sz="2800" b="1" dirty="0" smtClean="0">
                <a:solidFill>
                  <a:srgbClr val="006600"/>
                </a:solidFill>
                <a:latin typeface="Times New Roman" panose="02020603050405020304" pitchFamily="18" charset="0"/>
                <a:cs typeface="Times New Roman" panose="02020603050405020304" pitchFamily="18" charset="0"/>
              </a:rPr>
              <a:t>   The most suitable supplement is one that provides both protein and carbohydrate. Good alternatives to protein supplements include homemade fruit smoothies, liquid meal supplements such as </a:t>
            </a:r>
            <a:r>
              <a:rPr lang="en-US" sz="2800" b="1" dirty="0" err="1" smtClean="0">
                <a:solidFill>
                  <a:srgbClr val="006600"/>
                </a:solidFill>
                <a:latin typeface="Times New Roman" panose="02020603050405020304" pitchFamily="18" charset="0"/>
                <a:cs typeface="Times New Roman" panose="02020603050405020304" pitchFamily="18" charset="0"/>
              </a:rPr>
              <a:t>PowerBar</a:t>
            </a:r>
            <a:r>
              <a:rPr lang="en-US" sz="2800" b="1" dirty="0" smtClean="0">
                <a:solidFill>
                  <a:srgbClr val="006600"/>
                </a:solidFill>
                <a:latin typeface="Times New Roman" panose="02020603050405020304" pitchFamily="18" charset="0"/>
                <a:cs typeface="Times New Roman" panose="02020603050405020304" pitchFamily="18" charset="0"/>
              </a:rPr>
              <a:t> Protein Plus powder and 20 g skim milk powder added to regular milk.</a:t>
            </a:r>
            <a:endParaRPr lang="en-US" sz="2800" dirty="0">
              <a:solidFill>
                <a:srgbClr val="006600"/>
              </a:solidFill>
            </a:endParaRPr>
          </a:p>
        </p:txBody>
      </p:sp>
      <p:pic>
        <p:nvPicPr>
          <p:cNvPr id="4" name="Picture 3" descr="images.jpg"/>
          <p:cNvPicPr>
            <a:picLocks noChangeAspect="1"/>
          </p:cNvPicPr>
          <p:nvPr/>
        </p:nvPicPr>
        <p:blipFill>
          <a:blip r:embed="rId3"/>
          <a:stretch>
            <a:fillRect/>
          </a:stretch>
        </p:blipFill>
        <p:spPr>
          <a:xfrm>
            <a:off x="500034" y="4572008"/>
            <a:ext cx="1571604" cy="1550742"/>
          </a:xfrm>
          <a:prstGeom prst="rect">
            <a:avLst/>
          </a:prstGeom>
        </p:spPr>
      </p:pic>
      <p:pic>
        <p:nvPicPr>
          <p:cNvPr id="5" name="Picture 4" descr="icon-protein-supplement-design-vector-illustration-concept-eps-graphic-72407137.jpg"/>
          <p:cNvPicPr>
            <a:picLocks noChangeAspect="1"/>
          </p:cNvPicPr>
          <p:nvPr/>
        </p:nvPicPr>
        <p:blipFill>
          <a:blip r:embed="rId4"/>
          <a:stretch>
            <a:fillRect/>
          </a:stretch>
        </p:blipFill>
        <p:spPr>
          <a:xfrm>
            <a:off x="6500826" y="4000504"/>
            <a:ext cx="2438400" cy="2438400"/>
          </a:xfrm>
          <a:prstGeom prst="rect">
            <a:avLst/>
          </a:prstGeom>
        </p:spPr>
      </p:pic>
      <p:pic>
        <p:nvPicPr>
          <p:cNvPr id="6" name="Picture 5" descr="images (1).png"/>
          <p:cNvPicPr>
            <a:picLocks noChangeAspect="1"/>
          </p:cNvPicPr>
          <p:nvPr/>
        </p:nvPicPr>
        <p:blipFill>
          <a:blip r:embed="rId5"/>
          <a:stretch>
            <a:fillRect/>
          </a:stretch>
        </p:blipFill>
        <p:spPr>
          <a:xfrm>
            <a:off x="3428992" y="4857760"/>
            <a:ext cx="1714512" cy="1714512"/>
          </a:xfrm>
          <a:prstGeom prst="rect">
            <a:avLst/>
          </a:prstGeom>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2000" fill="hold"/>
                                        <p:tgtEl>
                                          <p:spTgt spid="3">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9" dur="20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0" dur="2000"/>
                                        <p:tgtEl>
                                          <p:spTgt spid="3">
                                            <p:txEl>
                                              <p:pRg st="0" end="0"/>
                                            </p:txEl>
                                          </p:spTgt>
                                        </p:tgtEl>
                                      </p:cBhvr>
                                    </p:animEffect>
                                  </p:childTnLst>
                                </p:cTn>
                              </p:par>
                            </p:childTnLst>
                          </p:cTn>
                        </p:par>
                        <p:par>
                          <p:cTn id="11" fill="hold">
                            <p:stCondLst>
                              <p:cond delay="2000"/>
                            </p:stCondLst>
                            <p:childTnLst>
                              <p:par>
                                <p:cTn id="12" presetID="26"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80">
                                          <p:stCondLst>
                                            <p:cond delay="0"/>
                                          </p:stCondLst>
                                        </p:cTn>
                                        <p:tgtEl>
                                          <p:spTgt spid="4"/>
                                        </p:tgtEl>
                                      </p:cBhvr>
                                    </p:animEffect>
                                    <p:anim calcmode="lin" valueType="num">
                                      <p:cBhvr>
                                        <p:cTn id="15"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0" dur="26">
                                          <p:stCondLst>
                                            <p:cond delay="650"/>
                                          </p:stCondLst>
                                        </p:cTn>
                                        <p:tgtEl>
                                          <p:spTgt spid="4"/>
                                        </p:tgtEl>
                                      </p:cBhvr>
                                      <p:to x="100000" y="60000"/>
                                    </p:animScale>
                                    <p:animScale>
                                      <p:cBhvr>
                                        <p:cTn id="21" dur="166" decel="50000">
                                          <p:stCondLst>
                                            <p:cond delay="676"/>
                                          </p:stCondLst>
                                        </p:cTn>
                                        <p:tgtEl>
                                          <p:spTgt spid="4"/>
                                        </p:tgtEl>
                                      </p:cBhvr>
                                      <p:to x="100000" y="100000"/>
                                    </p:animScale>
                                    <p:animScale>
                                      <p:cBhvr>
                                        <p:cTn id="22" dur="26">
                                          <p:stCondLst>
                                            <p:cond delay="1312"/>
                                          </p:stCondLst>
                                        </p:cTn>
                                        <p:tgtEl>
                                          <p:spTgt spid="4"/>
                                        </p:tgtEl>
                                      </p:cBhvr>
                                      <p:to x="100000" y="80000"/>
                                    </p:animScale>
                                    <p:animScale>
                                      <p:cBhvr>
                                        <p:cTn id="23" dur="166" decel="50000">
                                          <p:stCondLst>
                                            <p:cond delay="1338"/>
                                          </p:stCondLst>
                                        </p:cTn>
                                        <p:tgtEl>
                                          <p:spTgt spid="4"/>
                                        </p:tgtEl>
                                      </p:cBhvr>
                                      <p:to x="100000" y="100000"/>
                                    </p:animScale>
                                    <p:animScale>
                                      <p:cBhvr>
                                        <p:cTn id="24" dur="26">
                                          <p:stCondLst>
                                            <p:cond delay="1642"/>
                                          </p:stCondLst>
                                        </p:cTn>
                                        <p:tgtEl>
                                          <p:spTgt spid="4"/>
                                        </p:tgtEl>
                                      </p:cBhvr>
                                      <p:to x="100000" y="90000"/>
                                    </p:animScale>
                                    <p:animScale>
                                      <p:cBhvr>
                                        <p:cTn id="25" dur="166" decel="50000">
                                          <p:stCondLst>
                                            <p:cond delay="1668"/>
                                          </p:stCondLst>
                                        </p:cTn>
                                        <p:tgtEl>
                                          <p:spTgt spid="4"/>
                                        </p:tgtEl>
                                      </p:cBhvr>
                                      <p:to x="100000" y="100000"/>
                                    </p:animScale>
                                    <p:animScale>
                                      <p:cBhvr>
                                        <p:cTn id="26" dur="26">
                                          <p:stCondLst>
                                            <p:cond delay="1808"/>
                                          </p:stCondLst>
                                        </p:cTn>
                                        <p:tgtEl>
                                          <p:spTgt spid="4"/>
                                        </p:tgtEl>
                                      </p:cBhvr>
                                      <p:to x="100000" y="95000"/>
                                    </p:animScale>
                                    <p:animScale>
                                      <p:cBhvr>
                                        <p:cTn id="27" dur="166" decel="50000">
                                          <p:stCondLst>
                                            <p:cond delay="1834"/>
                                          </p:stCondLst>
                                        </p:cTn>
                                        <p:tgtEl>
                                          <p:spTgt spid="4"/>
                                        </p:tgtEl>
                                      </p:cBhvr>
                                      <p:to x="100000" y="100000"/>
                                    </p:animScale>
                                  </p:childTnLst>
                                </p:cTn>
                              </p:par>
                            </p:childTnLst>
                          </p:cTn>
                        </p:par>
                        <p:par>
                          <p:cTn id="28" fill="hold">
                            <p:stCondLst>
                              <p:cond delay="4000"/>
                            </p:stCondLst>
                            <p:childTnLst>
                              <p:par>
                                <p:cTn id="29" presetID="23" presetClass="entr" presetSubtype="16"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2000" fill="hold"/>
                                        <p:tgtEl>
                                          <p:spTgt spid="6"/>
                                        </p:tgtEl>
                                        <p:attrNameLst>
                                          <p:attrName>ppt_w</p:attrName>
                                        </p:attrNameLst>
                                      </p:cBhvr>
                                      <p:tavLst>
                                        <p:tav tm="0">
                                          <p:val>
                                            <p:fltVal val="0"/>
                                          </p:val>
                                        </p:tav>
                                        <p:tav tm="100000">
                                          <p:val>
                                            <p:strVal val="#ppt_w"/>
                                          </p:val>
                                        </p:tav>
                                      </p:tavLst>
                                    </p:anim>
                                    <p:anim calcmode="lin" valueType="num">
                                      <p:cBhvr>
                                        <p:cTn id="32" dur="2000" fill="hold"/>
                                        <p:tgtEl>
                                          <p:spTgt spid="6"/>
                                        </p:tgtEl>
                                        <p:attrNameLst>
                                          <p:attrName>ppt_h</p:attrName>
                                        </p:attrNameLst>
                                      </p:cBhvr>
                                      <p:tavLst>
                                        <p:tav tm="0">
                                          <p:val>
                                            <p:fltVal val="0"/>
                                          </p:val>
                                        </p:tav>
                                        <p:tav tm="100000">
                                          <p:val>
                                            <p:strVal val="#ppt_h"/>
                                          </p:val>
                                        </p:tav>
                                      </p:tavLst>
                                    </p:anim>
                                  </p:childTnLst>
                                </p:cTn>
                              </p:par>
                            </p:childTnLst>
                          </p:cTn>
                        </p:par>
                        <p:par>
                          <p:cTn id="33" fill="hold">
                            <p:stCondLst>
                              <p:cond delay="6000"/>
                            </p:stCondLst>
                            <p:childTnLst>
                              <p:par>
                                <p:cTn id="34" presetID="37" presetClass="entr" presetSubtype="0" fill="hold"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2000"/>
                                        <p:tgtEl>
                                          <p:spTgt spid="5"/>
                                        </p:tgtEl>
                                      </p:cBhvr>
                                    </p:animEffect>
                                    <p:anim calcmode="lin" valueType="num">
                                      <p:cBhvr>
                                        <p:cTn id="37" dur="2000" fill="hold"/>
                                        <p:tgtEl>
                                          <p:spTgt spid="5"/>
                                        </p:tgtEl>
                                        <p:attrNameLst>
                                          <p:attrName>ppt_x</p:attrName>
                                        </p:attrNameLst>
                                      </p:cBhvr>
                                      <p:tavLst>
                                        <p:tav tm="0">
                                          <p:val>
                                            <p:strVal val="#ppt_x"/>
                                          </p:val>
                                        </p:tav>
                                        <p:tav tm="100000">
                                          <p:val>
                                            <p:strVal val="#ppt_x"/>
                                          </p:val>
                                        </p:tav>
                                      </p:tavLst>
                                    </p:anim>
                                    <p:anim calcmode="lin" valueType="num">
                                      <p:cBhvr>
                                        <p:cTn id="38" dur="1800" decel="100000" fill="hold"/>
                                        <p:tgtEl>
                                          <p:spTgt spid="5"/>
                                        </p:tgtEl>
                                        <p:attrNameLst>
                                          <p:attrName>ppt_y</p:attrName>
                                        </p:attrNameLst>
                                      </p:cBhvr>
                                      <p:tavLst>
                                        <p:tav tm="0">
                                          <p:val>
                                            <p:strVal val="#ppt_y+1"/>
                                          </p:val>
                                        </p:tav>
                                        <p:tav tm="100000">
                                          <p:val>
                                            <p:strVal val="#ppt_y-.03"/>
                                          </p:val>
                                        </p:tav>
                                      </p:tavLst>
                                    </p:anim>
                                    <p:anim calcmode="lin" valueType="num">
                                      <p:cBhvr>
                                        <p:cTn id="39" dur="200" accel="100000" fill="hold">
                                          <p:stCondLst>
                                            <p:cond delay="18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1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512" y="857232"/>
            <a:ext cx="8784976" cy="5884136"/>
          </a:xfrm>
        </p:spPr>
        <p:txBody>
          <a:bodyPr>
            <a:normAutofit/>
          </a:bodyPr>
          <a:lstStyle/>
          <a:p>
            <a:r>
              <a:rPr lang="ro-RO" sz="2400" b="1" dirty="0" smtClean="0">
                <a:solidFill>
                  <a:srgbClr val="00B050"/>
                </a:solidFill>
                <a:latin typeface="Times New Roman" panose="02020603050405020304" pitchFamily="18" charset="0"/>
                <a:cs typeface="Times New Roman" panose="02020603050405020304" pitchFamily="18" charset="0"/>
              </a:rPr>
              <a:t>	</a:t>
            </a:r>
            <a:r>
              <a:rPr lang="en-US" sz="2800" b="1" dirty="0" smtClean="0">
                <a:solidFill>
                  <a:srgbClr val="00B050"/>
                </a:solidFill>
                <a:latin typeface="Times New Roman" panose="02020603050405020304" pitchFamily="18" charset="0"/>
                <a:cs typeface="Times New Roman" panose="02020603050405020304" pitchFamily="18" charset="0"/>
              </a:rPr>
              <a:t>Despite </a:t>
            </a:r>
            <a:r>
              <a:rPr lang="en-US" sz="2800" b="1" dirty="0">
                <a:solidFill>
                  <a:srgbClr val="00B050"/>
                </a:solidFill>
                <a:latin typeface="Times New Roman" panose="02020603050405020304" pitchFamily="18" charset="0"/>
                <a:cs typeface="Times New Roman" panose="02020603050405020304" pitchFamily="18" charset="0"/>
              </a:rPr>
              <a:t>the fact that short-term high protein diet could be necessary in several pathological conditions (malnutrition, </a:t>
            </a:r>
            <a:r>
              <a:rPr lang="en-US" sz="2800" b="1" dirty="0" err="1">
                <a:solidFill>
                  <a:srgbClr val="00B050"/>
                </a:solidFill>
                <a:latin typeface="Times New Roman" panose="02020603050405020304" pitchFamily="18" charset="0"/>
                <a:cs typeface="Times New Roman" panose="02020603050405020304" pitchFamily="18" charset="0"/>
              </a:rPr>
              <a:t>sarcopenia</a:t>
            </a:r>
            <a:r>
              <a:rPr lang="en-US" sz="2800" b="1" dirty="0">
                <a:solidFill>
                  <a:srgbClr val="00B050"/>
                </a:solidFill>
                <a:latin typeface="Times New Roman" panose="02020603050405020304" pitchFamily="18" charset="0"/>
                <a:cs typeface="Times New Roman" panose="02020603050405020304" pitchFamily="18" charset="0"/>
              </a:rPr>
              <a:t>, etc.), it is evident that “too much of a good thing” in diet could be useless or even harmful for healthy </a:t>
            </a:r>
            <a:r>
              <a:rPr lang="en-US" sz="2800" b="1" dirty="0" smtClean="0">
                <a:solidFill>
                  <a:srgbClr val="00B050"/>
                </a:solidFill>
                <a:latin typeface="Times New Roman" panose="02020603050405020304" pitchFamily="18" charset="0"/>
                <a:cs typeface="Times New Roman" panose="02020603050405020304" pitchFamily="18" charset="0"/>
              </a:rPr>
              <a:t>individuals. Many adults or even adolescents (especially athletes or body builders) self-prescribe protein supplements and overlook the risks of using them, mainly due to misguided beliefs in their performance-enhancing abilities. Individuals who follow these diets are therefore at risk. </a:t>
            </a:r>
            <a:endParaRPr lang="en-US" sz="2000" b="1"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9270798"/>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12648" y="1600200"/>
            <a:ext cx="4387980" cy="4972072"/>
          </a:xfrm>
        </p:spPr>
        <p:txBody>
          <a:bodyPr>
            <a:normAutofit fontScale="85000" lnSpcReduction="10000"/>
          </a:bodyPr>
          <a:lstStyle/>
          <a:p>
            <a:pPr>
              <a:buNone/>
            </a:pPr>
            <a:r>
              <a:rPr lang="en-US" sz="3200" b="1" dirty="0" smtClean="0">
                <a:solidFill>
                  <a:srgbClr val="006600"/>
                </a:solidFill>
                <a:latin typeface="Times New Roman" panose="02020603050405020304" pitchFamily="18" charset="0"/>
                <a:cs typeface="Times New Roman" panose="02020603050405020304" pitchFamily="18" charset="0"/>
              </a:rPr>
              <a:t>    Extra protein is not used efficiently by the body and may impose a metabolic burden on the bones, kidneys, and liver. Moreover, high-protein/ high-meat diets may also be associated with increased risk for coronary heart disease due to intakes of saturated fat and cholesterol or even cancer. </a:t>
            </a:r>
            <a:endParaRPr lang="en-US" dirty="0">
              <a:solidFill>
                <a:srgbClr val="006600"/>
              </a:solidFill>
            </a:endParaRPr>
          </a:p>
        </p:txBody>
      </p:sp>
      <p:pic>
        <p:nvPicPr>
          <p:cNvPr id="4" name="Picture 3" descr="i-love-protein-athlete-sports-nutrition-cute-bodybuilder-lover-fitness-model-meals-76407986.jpg"/>
          <p:cNvPicPr>
            <a:picLocks noChangeAspect="1"/>
          </p:cNvPicPr>
          <p:nvPr/>
        </p:nvPicPr>
        <p:blipFill>
          <a:blip r:embed="rId3"/>
          <a:srcRect l="12139" t="2787" r="10336" b="12904"/>
          <a:stretch>
            <a:fillRect/>
          </a:stretch>
        </p:blipFill>
        <p:spPr>
          <a:xfrm>
            <a:off x="5429256" y="2000240"/>
            <a:ext cx="3429024" cy="39872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from="(-#ppt_w/2)" to="(#ppt_x)" calcmode="lin" valueType="num">
                                      <p:cBhvr>
                                        <p:cTn id="7" dur="1200" fill="hold">
                                          <p:stCondLst>
                                            <p:cond delay="0"/>
                                          </p:stCondLst>
                                        </p:cTn>
                                        <p:tgtEl>
                                          <p:spTgt spid="3">
                                            <p:txEl>
                                              <p:pRg st="0" end="0"/>
                                            </p:txEl>
                                          </p:spTgt>
                                        </p:tgtEl>
                                        <p:attrNameLst>
                                          <p:attrName>ppt_x</p:attrName>
                                        </p:attrNameLst>
                                      </p:cBhvr>
                                    </p:anim>
                                    <p:anim from="0" to="-1.0" calcmode="lin" valueType="num">
                                      <p:cBhvr>
                                        <p:cTn id="8" dur="400" decel="50000" autoRev="1" fill="hold">
                                          <p:stCondLst>
                                            <p:cond delay="1200"/>
                                          </p:stCondLst>
                                        </p:cTn>
                                        <p:tgtEl>
                                          <p:spTgt spid="3">
                                            <p:txEl>
                                              <p:pRg st="0" end="0"/>
                                            </p:txEl>
                                          </p:spTgt>
                                        </p:tgtEl>
                                        <p:attrNameLst>
                                          <p:attrName>xshear</p:attrName>
                                        </p:attrNameLst>
                                      </p:cBhvr>
                                    </p:anim>
                                    <p:animScale>
                                      <p:cBhvr>
                                        <p:cTn id="9" dur="400" decel="100000" autoRev="1" fill="hold">
                                          <p:stCondLst>
                                            <p:cond delay="1200"/>
                                          </p:stCondLst>
                                        </p:cTn>
                                        <p:tgtEl>
                                          <p:spTgt spid="3">
                                            <p:txEl>
                                              <p:pRg st="0" end="0"/>
                                            </p:txEl>
                                          </p:spTgt>
                                        </p:tgtEl>
                                      </p:cBhvr>
                                      <p:from x="100000" y="100000"/>
                                      <p:to x="80000" y="100000"/>
                                    </p:animScale>
                                    <p:anim by="(#ppt_h/3+#ppt_w*0.1)" calcmode="lin" valueType="num">
                                      <p:cBhvr additive="sum">
                                        <p:cTn id="10" dur="400" decel="100000" autoRev="1" fill="hold">
                                          <p:stCondLst>
                                            <p:cond delay="1200"/>
                                          </p:stCondLst>
                                        </p:cTn>
                                        <p:tgtEl>
                                          <p:spTgt spid="3">
                                            <p:txEl>
                                              <p:pRg st="0" end="0"/>
                                            </p:txEl>
                                          </p:spTgt>
                                        </p:tgtEl>
                                        <p:attrNameLst>
                                          <p:attrName>ppt_x</p:attrName>
                                        </p:attrNameLst>
                                      </p:cBhvr>
                                    </p:anim>
                                  </p:childTnLst>
                                </p:cTn>
                              </p:par>
                            </p:childTnLst>
                          </p:cTn>
                        </p:par>
                        <p:par>
                          <p:cTn id="11" fill="hold">
                            <p:stCondLst>
                              <p:cond delay="2000"/>
                            </p:stCondLst>
                            <p:childTnLst>
                              <p:par>
                                <p:cTn id="12" presetID="17" presetClass="entr" presetSubtype="1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2000" fill="hold"/>
                                        <p:tgtEl>
                                          <p:spTgt spid="4"/>
                                        </p:tgtEl>
                                        <p:attrNameLst>
                                          <p:attrName>ppt_w</p:attrName>
                                        </p:attrNameLst>
                                      </p:cBhvr>
                                      <p:tavLst>
                                        <p:tav tm="0">
                                          <p:val>
                                            <p:fltVal val="0"/>
                                          </p:val>
                                        </p:tav>
                                        <p:tav tm="100000">
                                          <p:val>
                                            <p:strVal val="#ppt_w"/>
                                          </p:val>
                                        </p:tav>
                                      </p:tavLst>
                                    </p:anim>
                                    <p:anim calcmode="lin" valueType="num">
                                      <p:cBhvr>
                                        <p:cTn id="15"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3000"/>
            <a:lum/>
          </a:blip>
          <a:srcRect/>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28596" y="1571612"/>
            <a:ext cx="8153400" cy="4495800"/>
          </a:xfrm>
        </p:spPr>
        <p:txBody>
          <a:bodyPr/>
          <a:lstStyle/>
          <a:p>
            <a:pPr algn="ctr">
              <a:buNone/>
            </a:pPr>
            <a:r>
              <a:rPr lang="en-US" sz="2800" b="1" dirty="0" smtClean="0">
                <a:solidFill>
                  <a:srgbClr val="00B050"/>
                </a:solidFill>
                <a:latin typeface="Times New Roman" panose="02020603050405020304" pitchFamily="18" charset="0"/>
                <a:cs typeface="Times New Roman" panose="02020603050405020304" pitchFamily="18" charset="0"/>
              </a:rPr>
              <a:t>    </a:t>
            </a:r>
            <a:r>
              <a:rPr lang="en-US" sz="2800" b="1" dirty="0" smtClean="0">
                <a:solidFill>
                  <a:srgbClr val="006600"/>
                </a:solidFill>
                <a:latin typeface="Times New Roman" panose="02020603050405020304" pitchFamily="18" charset="0"/>
                <a:cs typeface="Times New Roman" panose="02020603050405020304" pitchFamily="18" charset="0"/>
              </a:rPr>
              <a:t>Guidelines for diet should adhere closely to what has been clinically proved, and by this standard there is currently no basis to recommend high protein/high meat intake above the recommended dietary allowance for healthy adults</a:t>
            </a:r>
            <a:r>
              <a:rPr lang="ro-RO" sz="2800" b="1" dirty="0" smtClean="0">
                <a:solidFill>
                  <a:srgbClr val="006600"/>
                </a:solidFill>
                <a:latin typeface="Times New Roman" panose="02020603050405020304" pitchFamily="18" charset="0"/>
                <a:cs typeface="Times New Roman" panose="02020603050405020304" pitchFamily="18" charset="0"/>
              </a:rPr>
              <a:t>.</a:t>
            </a:r>
            <a:br>
              <a:rPr lang="ro-RO" sz="2800" b="1" dirty="0" smtClean="0">
                <a:solidFill>
                  <a:srgbClr val="006600"/>
                </a:solidFill>
                <a:latin typeface="Times New Roman" panose="02020603050405020304" pitchFamily="18" charset="0"/>
                <a:cs typeface="Times New Roman" panose="02020603050405020304" pitchFamily="18" charset="0"/>
              </a:rPr>
            </a:br>
            <a:endParaRPr lang="en-US" sz="2800" b="1" dirty="0" smtClean="0">
              <a:solidFill>
                <a:srgbClr val="006600"/>
              </a:solidFill>
              <a:latin typeface="Times New Roman" panose="02020603050405020304" pitchFamily="18" charset="0"/>
              <a:cs typeface="Times New Roman" panose="02020603050405020304" pitchFamily="18" charset="0"/>
            </a:endParaRPr>
          </a:p>
          <a:p>
            <a:pPr algn="ctr">
              <a:buNone/>
            </a:pPr>
            <a:r>
              <a:rPr lang="en-US" sz="2800" b="1" dirty="0">
                <a:solidFill>
                  <a:srgbClr val="006600"/>
                </a:solidFill>
                <a:latin typeface="Times New Roman" panose="02020603050405020304" pitchFamily="18" charset="0"/>
                <a:cs typeface="Times New Roman" panose="02020603050405020304" pitchFamily="18" charset="0"/>
              </a:rPr>
              <a:t>	</a:t>
            </a:r>
            <a:r>
              <a:rPr lang="en-US" sz="2400" b="1" dirty="0" smtClean="0">
                <a:solidFill>
                  <a:srgbClr val="006600"/>
                </a:solidFill>
                <a:latin typeface="Times New Roman" pitchFamily="18" charset="0"/>
                <a:cs typeface="Times New Roman" pitchFamily="18" charset="0"/>
              </a:rPr>
              <a:t>This is the conclusion of a review published by </a:t>
            </a:r>
            <a:r>
              <a:rPr lang="en-US" sz="2400" b="1" u="sng" dirty="0" smtClean="0">
                <a:solidFill>
                  <a:srgbClr val="006600"/>
                </a:solidFill>
                <a:latin typeface="Times New Roman" pitchFamily="18" charset="0"/>
                <a:cs typeface="Times New Roman" pitchFamily="18" charset="0"/>
                <a:hlinkClick r:id="rId3" tooltip="US National Library of Medicine"/>
              </a:rPr>
              <a:t>US National Library of Medicine</a:t>
            </a:r>
            <a:r>
              <a:rPr lang="en-US" sz="2400" b="1" dirty="0" smtClean="0">
                <a:solidFill>
                  <a:srgbClr val="006600"/>
                </a:solidFill>
                <a:latin typeface="Times New Roman" pitchFamily="18" charset="0"/>
                <a:cs typeface="Times New Roman" pitchFamily="18" charset="0"/>
              </a:rPr>
              <a:t> </a:t>
            </a:r>
            <a:r>
              <a:rPr lang="en-US" sz="2400" b="1" dirty="0" smtClean="0">
                <a:solidFill>
                  <a:srgbClr val="006600"/>
                </a:solidFill>
                <a:latin typeface="Times New Roman" pitchFamily="18" charset="0"/>
                <a:cs typeface="Times New Roman" pitchFamily="18" charset="0"/>
                <a:hlinkClick r:id="rId4" tooltip="National Institutes of Health"/>
              </a:rPr>
              <a:t>National Institutes of Health</a:t>
            </a:r>
            <a:r>
              <a:rPr lang="ro-RO" sz="2400" b="1" dirty="0" smtClean="0">
                <a:solidFill>
                  <a:srgbClr val="006600"/>
                </a:solidFill>
                <a:latin typeface="Times New Roman" pitchFamily="18" charset="0"/>
                <a:cs typeface="Times New Roman" pitchFamily="18" charset="0"/>
              </a:rPr>
              <a:t> </a:t>
            </a:r>
            <a:r>
              <a:rPr lang="en-US" sz="2400" b="1" dirty="0" smtClean="0">
                <a:solidFill>
                  <a:srgbClr val="006600"/>
                </a:solidFill>
                <a:latin typeface="Times New Roman" pitchFamily="18" charset="0"/>
                <a:cs typeface="Times New Roman" pitchFamily="18" charset="0"/>
              </a:rPr>
              <a:t>following the analysis of 32 studies (21 experimental human studies and 11 reviews)</a:t>
            </a:r>
            <a:r>
              <a:rPr lang="ro-RO" sz="2400" b="1" dirty="0" smtClean="0">
                <a:solidFill>
                  <a:srgbClr val="006600"/>
                </a:solidFill>
                <a:latin typeface="Times New Roman" pitchFamily="18" charset="0"/>
                <a:cs typeface="Times New Roman" pitchFamily="18" charset="0"/>
              </a:rPr>
              <a:t>.</a:t>
            </a:r>
            <a:r>
              <a:rPr lang="en-US" sz="2400" b="1" dirty="0" smtClean="0">
                <a:solidFill>
                  <a:srgbClr val="006600"/>
                </a:solidFill>
                <a:latin typeface="Times New Roman" pitchFamily="18" charset="0"/>
                <a:cs typeface="Times New Roman" pitchFamily="18" charset="0"/>
              </a:rPr>
              <a:t>  </a:t>
            </a:r>
            <a:endParaRPr lang="en-US" dirty="0">
              <a:solidFill>
                <a:srgbClr val="006600"/>
              </a:solidFill>
            </a:endParaRPr>
          </a:p>
        </p:txBody>
      </p:sp>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2000"/>
                                        <p:tgtEl>
                                          <p:spTgt spid="3">
                                            <p:txEl>
                                              <p:pRg st="0" end="0"/>
                                            </p:txEl>
                                          </p:spTgt>
                                        </p:tgtEl>
                                      </p:cBhvr>
                                    </p:animEffect>
                                  </p:childTnLst>
                                </p:cTn>
                              </p:par>
                            </p:childTnLst>
                          </p:cTn>
                        </p:par>
                        <p:par>
                          <p:cTn id="8" fill="hold">
                            <p:stCondLst>
                              <p:cond delay="2000"/>
                            </p:stCondLst>
                            <p:childTnLst>
                              <p:par>
                                <p:cTn id="9" presetID="5" presetClass="entr" presetSubtype="1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checkerboard(across)">
                                      <p:cBhvr>
                                        <p:cTn id="11"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00496" y="2071678"/>
            <a:ext cx="63671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TextBox 4"/>
          <p:cNvSpPr txBox="1"/>
          <p:nvPr/>
        </p:nvSpPr>
        <p:spPr>
          <a:xfrm>
            <a:off x="1142976" y="3857628"/>
            <a:ext cx="7072362" cy="1015663"/>
          </a:xfrm>
          <a:prstGeom prst="rect">
            <a:avLst/>
          </a:prstGeom>
          <a:noFill/>
        </p:spPr>
        <p:txBody>
          <a:bodyPr wrap="square" rtlCol="0">
            <a:spAutoFit/>
          </a:bodyPr>
          <a:lstStyle/>
          <a:p>
            <a:pPr algn="ctr"/>
            <a:r>
              <a:rPr lang="en-US" sz="3200" b="1" dirty="0" smtClean="0">
                <a:solidFill>
                  <a:srgbClr val="329E2A"/>
                </a:solidFill>
                <a:latin typeface="Eras Bold ITC" pitchFamily="34" charset="0"/>
              </a:rPr>
              <a:t>We</a:t>
            </a:r>
            <a:r>
              <a:rPr lang="en-US" sz="2800" b="1" dirty="0" smtClean="0">
                <a:solidFill>
                  <a:srgbClr val="329E2A"/>
                </a:solidFill>
                <a:latin typeface="Eras Bold ITC" pitchFamily="34" charset="0"/>
              </a:rPr>
              <a:t> hope that you learned something useful from our presentation.</a:t>
            </a:r>
            <a:endParaRPr lang="en-US" sz="2800" b="1" dirty="0">
              <a:solidFill>
                <a:srgbClr val="329E2A"/>
              </a:solidFill>
              <a:latin typeface="Eras Bold ITC" pitchFamily="34" charset="0"/>
            </a:endParaRPr>
          </a:p>
        </p:txBody>
      </p:sp>
      <p:pic>
        <p:nvPicPr>
          <p:cNvPr id="6" name="Picture 5" descr="25634866-exercise-cartoon-vector.jpg"/>
          <p:cNvPicPr>
            <a:picLocks noChangeAspect="1"/>
          </p:cNvPicPr>
          <p:nvPr/>
        </p:nvPicPr>
        <p:blipFill>
          <a:blip r:embed="rId2" cstate="print"/>
          <a:stretch>
            <a:fillRect/>
          </a:stretch>
        </p:blipFill>
        <p:spPr>
          <a:xfrm rot="20768604">
            <a:off x="2291401" y="2362848"/>
            <a:ext cx="1409696" cy="140969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 name="Picture 6" descr="animal-vs-plant-protein.jpg"/>
          <p:cNvPicPr>
            <a:picLocks noChangeAspect="1"/>
          </p:cNvPicPr>
          <p:nvPr/>
        </p:nvPicPr>
        <p:blipFill>
          <a:blip r:embed="rId3"/>
          <a:stretch>
            <a:fillRect/>
          </a:stretch>
        </p:blipFill>
        <p:spPr>
          <a:xfrm rot="655687">
            <a:off x="6406661" y="5180731"/>
            <a:ext cx="2221835" cy="1480084"/>
          </a:xfrm>
          <a:prstGeom prst="rect">
            <a:avLst/>
          </a:prstGeom>
        </p:spPr>
      </p:pic>
      <p:pic>
        <p:nvPicPr>
          <p:cNvPr id="8" name="Picture 7" descr="download (4).jpg"/>
          <p:cNvPicPr>
            <a:picLocks noChangeAspect="1"/>
          </p:cNvPicPr>
          <p:nvPr/>
        </p:nvPicPr>
        <p:blipFill>
          <a:blip r:embed="rId4"/>
          <a:stretch>
            <a:fillRect/>
          </a:stretch>
        </p:blipFill>
        <p:spPr>
          <a:xfrm rot="704932">
            <a:off x="628883" y="4967020"/>
            <a:ext cx="1448218" cy="14627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descr="3436741_orig.png"/>
          <p:cNvPicPr>
            <a:picLocks noChangeAspect="1"/>
          </p:cNvPicPr>
          <p:nvPr/>
        </p:nvPicPr>
        <p:blipFill>
          <a:blip r:embed="rId5"/>
          <a:stretch>
            <a:fillRect/>
          </a:stretch>
        </p:blipFill>
        <p:spPr>
          <a:xfrm rot="644502">
            <a:off x="6564714" y="2203156"/>
            <a:ext cx="2301112" cy="11345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descr="cartoon_boy_running-35135601_large1.jpg"/>
          <p:cNvPicPr>
            <a:picLocks noChangeAspect="1"/>
          </p:cNvPicPr>
          <p:nvPr/>
        </p:nvPicPr>
        <p:blipFill>
          <a:blip r:embed="rId6" cstate="print"/>
          <a:stretch>
            <a:fillRect/>
          </a:stretch>
        </p:blipFill>
        <p:spPr>
          <a:xfrm>
            <a:off x="5075481" y="2700592"/>
            <a:ext cx="1139593" cy="95725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1" name="Picture 10" descr="attention-clipart-clipart-attention-image-attention.jpg"/>
          <p:cNvPicPr>
            <a:picLocks noChangeAspect="1"/>
          </p:cNvPicPr>
          <p:nvPr/>
        </p:nvPicPr>
        <p:blipFill>
          <a:blip r:embed="rId7"/>
          <a:stretch>
            <a:fillRect/>
          </a:stretch>
        </p:blipFill>
        <p:spPr>
          <a:xfrm>
            <a:off x="357792" y="2071678"/>
            <a:ext cx="1000132" cy="18646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descr="Complete-Proteins-01-1024x750.jpg"/>
          <p:cNvPicPr>
            <a:picLocks noChangeAspect="1"/>
          </p:cNvPicPr>
          <p:nvPr/>
        </p:nvPicPr>
        <p:blipFill>
          <a:blip r:embed="rId8" cstate="print"/>
          <a:stretch>
            <a:fillRect/>
          </a:stretch>
        </p:blipFill>
        <p:spPr>
          <a:xfrm>
            <a:off x="3021033" y="0"/>
            <a:ext cx="1658124" cy="12144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12" descr="healthy-life-concept.jpg"/>
          <p:cNvPicPr>
            <a:picLocks noChangeAspect="1"/>
          </p:cNvPicPr>
          <p:nvPr/>
        </p:nvPicPr>
        <p:blipFill>
          <a:blip r:embed="rId9" cstate="print"/>
          <a:srcRect l="8067" t="5671" r="12859" b="10463"/>
          <a:stretch>
            <a:fillRect/>
          </a:stretch>
        </p:blipFill>
        <p:spPr>
          <a:xfrm rot="1090079">
            <a:off x="7262817" y="60943"/>
            <a:ext cx="1214446" cy="12880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Rectangle 1"/>
          <p:cNvSpPr/>
          <p:nvPr/>
        </p:nvSpPr>
        <p:spPr>
          <a:xfrm>
            <a:off x="357158" y="1142984"/>
            <a:ext cx="8414548" cy="923330"/>
          </a:xfrm>
          <a:prstGeom prst="rect">
            <a:avLst/>
          </a:prstGeom>
          <a:noFill/>
        </p:spPr>
        <p:txBody>
          <a:bodyPr wrap="none" lIns="91440" tIns="45720" rIns="91440" bIns="45720">
            <a:spAutoFit/>
          </a:bodyPr>
          <a:lstStyle/>
          <a:p>
            <a:pPr algn="ctr"/>
            <a:r>
              <a:rPr lang="en-U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Thank you for your attention</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14" name="Picture 13" descr="images (3).png"/>
          <p:cNvPicPr>
            <a:picLocks noChangeAspect="1"/>
          </p:cNvPicPr>
          <p:nvPr/>
        </p:nvPicPr>
        <p:blipFill>
          <a:blip r:embed="rId10"/>
          <a:stretch>
            <a:fillRect/>
          </a:stretch>
        </p:blipFill>
        <p:spPr>
          <a:xfrm>
            <a:off x="5214942" y="4944409"/>
            <a:ext cx="1000132" cy="16880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5" name="Picture 14" descr="flat-icons-meat-dairy-products-animal-vegetable-sources-protein-background-illustration-sports-nutrition-concept-78419754.jpg"/>
          <p:cNvPicPr>
            <a:picLocks noChangeAspect="1"/>
          </p:cNvPicPr>
          <p:nvPr/>
        </p:nvPicPr>
        <p:blipFill>
          <a:blip r:embed="rId11" cstate="print"/>
          <a:stretch>
            <a:fillRect/>
          </a:stretch>
        </p:blipFill>
        <p:spPr>
          <a:xfrm rot="20830137">
            <a:off x="2848110" y="5092727"/>
            <a:ext cx="1504952" cy="15049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Picture 15" descr="images.png"/>
          <p:cNvPicPr>
            <a:picLocks noChangeAspect="1"/>
          </p:cNvPicPr>
          <p:nvPr/>
        </p:nvPicPr>
        <p:blipFill>
          <a:blip r:embed="rId12"/>
          <a:stretch>
            <a:fillRect/>
          </a:stretch>
        </p:blipFill>
        <p:spPr>
          <a:xfrm>
            <a:off x="5000628" y="214290"/>
            <a:ext cx="1695453" cy="1204664"/>
          </a:xfrm>
          <a:prstGeom prst="rect">
            <a:avLst/>
          </a:prstGeom>
        </p:spPr>
      </p:pic>
      <p:pic>
        <p:nvPicPr>
          <p:cNvPr id="17" name="Picture 16" descr="cellmembrane.jpg"/>
          <p:cNvPicPr>
            <a:picLocks noChangeAspect="1"/>
          </p:cNvPicPr>
          <p:nvPr/>
        </p:nvPicPr>
        <p:blipFill>
          <a:blip r:embed="rId13" cstate="print"/>
          <a:stretch>
            <a:fillRect/>
          </a:stretch>
        </p:blipFill>
        <p:spPr>
          <a:xfrm rot="20000599">
            <a:off x="672292" y="219475"/>
            <a:ext cx="1619233" cy="975350"/>
          </a:xfrm>
          <a:prstGeom prst="rect">
            <a:avLst/>
          </a:prstGeom>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par>
                          <p:cTn id="8" fill="hold">
                            <p:stCondLst>
                              <p:cond delay="2000"/>
                            </p:stCondLst>
                            <p:childTnLst>
                              <p:par>
                                <p:cTn id="9" presetID="2" presetClass="entr" presetSubtype="4"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4000"/>
                            </p:stCondLst>
                            <p:childTnLst>
                              <p:par>
                                <p:cTn id="14" presetID="2" presetClass="entr" presetSubtype="4" fill="hold" grpId="0" nodeType="after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 calcmode="lin" valueType="num">
                                      <p:cBhvr additive="base">
                                        <p:cTn id="16" dur="2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7" dur="2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18" fill="hold">
                            <p:stCondLst>
                              <p:cond delay="6000"/>
                            </p:stCondLst>
                            <p:childTnLst>
                              <p:par>
                                <p:cTn id="19" presetID="2" presetClass="entr" presetSubtype="4"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1000" fill="hold"/>
                                        <p:tgtEl>
                                          <p:spTgt spid="9"/>
                                        </p:tgtEl>
                                        <p:attrNameLst>
                                          <p:attrName>ppt_x</p:attrName>
                                        </p:attrNameLst>
                                      </p:cBhvr>
                                      <p:tavLst>
                                        <p:tav tm="0">
                                          <p:val>
                                            <p:strVal val="#ppt_x"/>
                                          </p:val>
                                        </p:tav>
                                        <p:tav tm="100000">
                                          <p:val>
                                            <p:strVal val="#ppt_x"/>
                                          </p:val>
                                        </p:tav>
                                      </p:tavLst>
                                    </p:anim>
                                    <p:anim calcmode="lin" valueType="num">
                                      <p:cBhvr additive="base">
                                        <p:cTn id="22" dur="1000" fill="hold"/>
                                        <p:tgtEl>
                                          <p:spTgt spid="9"/>
                                        </p:tgtEl>
                                        <p:attrNameLst>
                                          <p:attrName>ppt_y</p:attrName>
                                        </p:attrNameLst>
                                      </p:cBhvr>
                                      <p:tavLst>
                                        <p:tav tm="0">
                                          <p:val>
                                            <p:strVal val="1+#ppt_h/2"/>
                                          </p:val>
                                        </p:tav>
                                        <p:tav tm="100000">
                                          <p:val>
                                            <p:strVal val="#ppt_y"/>
                                          </p:val>
                                        </p:tav>
                                      </p:tavLst>
                                    </p:anim>
                                  </p:childTnLst>
                                </p:cTn>
                              </p:par>
                            </p:childTnLst>
                          </p:cTn>
                        </p:par>
                        <p:par>
                          <p:cTn id="23" fill="hold">
                            <p:stCondLst>
                              <p:cond delay="7000"/>
                            </p:stCondLst>
                            <p:childTnLst>
                              <p:par>
                                <p:cTn id="24" presetID="22" presetClass="entr" presetSubtype="4"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down)">
                                      <p:cBhvr>
                                        <p:cTn id="26" dur="1000"/>
                                        <p:tgtEl>
                                          <p:spTgt spid="7"/>
                                        </p:tgtEl>
                                      </p:cBhvr>
                                    </p:animEffect>
                                  </p:childTnLst>
                                </p:cTn>
                              </p:par>
                            </p:childTnLst>
                          </p:cTn>
                        </p:par>
                        <p:par>
                          <p:cTn id="27" fill="hold">
                            <p:stCondLst>
                              <p:cond delay="8000"/>
                            </p:stCondLst>
                            <p:childTnLst>
                              <p:par>
                                <p:cTn id="28" presetID="2" presetClass="entr" presetSubtype="4" fill="hold" nodeType="after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1000" fill="hold"/>
                                        <p:tgtEl>
                                          <p:spTgt spid="17"/>
                                        </p:tgtEl>
                                        <p:attrNameLst>
                                          <p:attrName>ppt_x</p:attrName>
                                        </p:attrNameLst>
                                      </p:cBhvr>
                                      <p:tavLst>
                                        <p:tav tm="0">
                                          <p:val>
                                            <p:strVal val="#ppt_x"/>
                                          </p:val>
                                        </p:tav>
                                        <p:tav tm="100000">
                                          <p:val>
                                            <p:strVal val="#ppt_x"/>
                                          </p:val>
                                        </p:tav>
                                      </p:tavLst>
                                    </p:anim>
                                    <p:anim calcmode="lin" valueType="num">
                                      <p:cBhvr additive="base">
                                        <p:cTn id="31" dur="1000" fill="hold"/>
                                        <p:tgtEl>
                                          <p:spTgt spid="17"/>
                                        </p:tgtEl>
                                        <p:attrNameLst>
                                          <p:attrName>ppt_y</p:attrName>
                                        </p:attrNameLst>
                                      </p:cBhvr>
                                      <p:tavLst>
                                        <p:tav tm="0">
                                          <p:val>
                                            <p:strVal val="1+#ppt_h/2"/>
                                          </p:val>
                                        </p:tav>
                                        <p:tav tm="100000">
                                          <p:val>
                                            <p:strVal val="#ppt_y"/>
                                          </p:val>
                                        </p:tav>
                                      </p:tavLst>
                                    </p:anim>
                                  </p:childTnLst>
                                </p:cTn>
                              </p:par>
                            </p:childTnLst>
                          </p:cTn>
                        </p:par>
                        <p:par>
                          <p:cTn id="32" fill="hold">
                            <p:stCondLst>
                              <p:cond delay="9000"/>
                            </p:stCondLst>
                            <p:childTnLst>
                              <p:par>
                                <p:cTn id="33" presetID="2" presetClass="entr" presetSubtype="4"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childTnLst>
                          </p:cTn>
                        </p:par>
                        <p:par>
                          <p:cTn id="37" fill="hold">
                            <p:stCondLst>
                              <p:cond delay="10000"/>
                            </p:stCondLst>
                            <p:childTnLst>
                              <p:par>
                                <p:cTn id="38" presetID="10" presetClass="entr" presetSubtype="0" fill="hold" nodeType="after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1000"/>
                                        <p:tgtEl>
                                          <p:spTgt spid="12"/>
                                        </p:tgtEl>
                                      </p:cBhvr>
                                    </p:animEffect>
                                  </p:childTnLst>
                                </p:cTn>
                              </p:par>
                            </p:childTnLst>
                          </p:cTn>
                        </p:par>
                        <p:par>
                          <p:cTn id="41" fill="hold">
                            <p:stCondLst>
                              <p:cond delay="11000"/>
                            </p:stCondLst>
                            <p:childTnLst>
                              <p:par>
                                <p:cTn id="42" presetID="2" presetClass="entr" presetSubtype="4" fill="hold" nodeType="after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1000" fill="hold"/>
                                        <p:tgtEl>
                                          <p:spTgt spid="10"/>
                                        </p:tgtEl>
                                        <p:attrNameLst>
                                          <p:attrName>ppt_x</p:attrName>
                                        </p:attrNameLst>
                                      </p:cBhvr>
                                      <p:tavLst>
                                        <p:tav tm="0">
                                          <p:val>
                                            <p:strVal val="#ppt_x"/>
                                          </p:val>
                                        </p:tav>
                                        <p:tav tm="100000">
                                          <p:val>
                                            <p:strVal val="#ppt_x"/>
                                          </p:val>
                                        </p:tav>
                                      </p:tavLst>
                                    </p:anim>
                                    <p:anim calcmode="lin" valueType="num">
                                      <p:cBhvr additive="base">
                                        <p:cTn id="45" dur="1000" fill="hold"/>
                                        <p:tgtEl>
                                          <p:spTgt spid="10"/>
                                        </p:tgtEl>
                                        <p:attrNameLst>
                                          <p:attrName>ppt_y</p:attrName>
                                        </p:attrNameLst>
                                      </p:cBhvr>
                                      <p:tavLst>
                                        <p:tav tm="0">
                                          <p:val>
                                            <p:strVal val="1+#ppt_h/2"/>
                                          </p:val>
                                        </p:tav>
                                        <p:tav tm="100000">
                                          <p:val>
                                            <p:strVal val="#ppt_y"/>
                                          </p:val>
                                        </p:tav>
                                      </p:tavLst>
                                    </p:anim>
                                  </p:childTnLst>
                                </p:cTn>
                              </p:par>
                            </p:childTnLst>
                          </p:cTn>
                        </p:par>
                        <p:par>
                          <p:cTn id="46" fill="hold">
                            <p:stCondLst>
                              <p:cond delay="12000"/>
                            </p:stCondLst>
                            <p:childTnLst>
                              <p:par>
                                <p:cTn id="47" presetID="10" presetClass="entr" presetSubtype="0"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1000"/>
                                        <p:tgtEl>
                                          <p:spTgt spid="16"/>
                                        </p:tgtEl>
                                      </p:cBhvr>
                                    </p:animEffect>
                                  </p:childTnLst>
                                </p:cTn>
                              </p:par>
                            </p:childTnLst>
                          </p:cTn>
                        </p:par>
                        <p:par>
                          <p:cTn id="50" fill="hold">
                            <p:stCondLst>
                              <p:cond delay="13000"/>
                            </p:stCondLst>
                            <p:childTnLst>
                              <p:par>
                                <p:cTn id="51" presetID="2" presetClass="entr" presetSubtype="4"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additive="base">
                                        <p:cTn id="53" dur="1000" fill="hold"/>
                                        <p:tgtEl>
                                          <p:spTgt spid="14"/>
                                        </p:tgtEl>
                                        <p:attrNameLst>
                                          <p:attrName>ppt_x</p:attrName>
                                        </p:attrNameLst>
                                      </p:cBhvr>
                                      <p:tavLst>
                                        <p:tav tm="0">
                                          <p:val>
                                            <p:strVal val="#ppt_x"/>
                                          </p:val>
                                        </p:tav>
                                        <p:tav tm="100000">
                                          <p:val>
                                            <p:strVal val="#ppt_x"/>
                                          </p:val>
                                        </p:tav>
                                      </p:tavLst>
                                    </p:anim>
                                    <p:anim calcmode="lin" valueType="num">
                                      <p:cBhvr additive="base">
                                        <p:cTn id="54" dur="1000" fill="hold"/>
                                        <p:tgtEl>
                                          <p:spTgt spid="14"/>
                                        </p:tgtEl>
                                        <p:attrNameLst>
                                          <p:attrName>ppt_y</p:attrName>
                                        </p:attrNameLst>
                                      </p:cBhvr>
                                      <p:tavLst>
                                        <p:tav tm="0">
                                          <p:val>
                                            <p:strVal val="1+#ppt_h/2"/>
                                          </p:val>
                                        </p:tav>
                                        <p:tav tm="100000">
                                          <p:val>
                                            <p:strVal val="#ppt_y"/>
                                          </p:val>
                                        </p:tav>
                                      </p:tavLst>
                                    </p:anim>
                                  </p:childTnLst>
                                </p:cTn>
                              </p:par>
                            </p:childTnLst>
                          </p:cTn>
                        </p:par>
                        <p:par>
                          <p:cTn id="55" fill="hold">
                            <p:stCondLst>
                              <p:cond delay="14000"/>
                            </p:stCondLst>
                            <p:childTnLst>
                              <p:par>
                                <p:cTn id="56" presetID="2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wipe(down)">
                                      <p:cBhvr>
                                        <p:cTn id="58" dur="1000"/>
                                        <p:tgtEl>
                                          <p:spTgt spid="8"/>
                                        </p:tgtEl>
                                      </p:cBhvr>
                                    </p:animEffect>
                                  </p:childTnLst>
                                </p:cTn>
                              </p:par>
                            </p:childTnLst>
                          </p:cTn>
                        </p:par>
                        <p:par>
                          <p:cTn id="59" fill="hold">
                            <p:stCondLst>
                              <p:cond delay="15000"/>
                            </p:stCondLst>
                            <p:childTnLst>
                              <p:par>
                                <p:cTn id="60" presetID="22" presetClass="entr" presetSubtype="4"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wipe(down)">
                                      <p:cBhvr>
                                        <p:cTn id="62" dur="1000"/>
                                        <p:tgtEl>
                                          <p:spTgt spid="13"/>
                                        </p:tgtEl>
                                      </p:cBhvr>
                                    </p:animEffect>
                                  </p:childTnLst>
                                </p:cTn>
                              </p:par>
                            </p:childTnLst>
                          </p:cTn>
                        </p:par>
                        <p:par>
                          <p:cTn id="63" fill="hold">
                            <p:stCondLst>
                              <p:cond delay="16000"/>
                            </p:stCondLst>
                            <p:childTnLst>
                              <p:par>
                                <p:cTn id="64" presetID="10" presetClass="entr" presetSubtype="0"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fade">
                                      <p:cBhvr>
                                        <p:cTn id="66" dur="1000"/>
                                        <p:tgtEl>
                                          <p:spTgt spid="15"/>
                                        </p:tgtEl>
                                      </p:cBhvr>
                                    </p:animEffect>
                                  </p:childTnLst>
                                </p:cTn>
                              </p:par>
                            </p:childTnLst>
                          </p:cTn>
                        </p:par>
                        <p:par>
                          <p:cTn id="67" fill="hold">
                            <p:stCondLst>
                              <p:cond delay="17000"/>
                            </p:stCondLst>
                            <p:childTnLst>
                              <p:par>
                                <p:cTn id="68" presetID="10" presetClass="entr" presetSubtype="0"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Effect transition="in" filter="fade">
                                      <p:cBhvr>
                                        <p:cTn id="7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P spid="2"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ivegain-eating-habit-heads.jpg"/>
          <p:cNvPicPr>
            <a:picLocks noChangeAspect="1"/>
          </p:cNvPicPr>
          <p:nvPr/>
        </p:nvPicPr>
        <p:blipFill>
          <a:blip r:embed="rId2"/>
          <a:stretch>
            <a:fillRect/>
          </a:stretch>
        </p:blipFill>
        <p:spPr>
          <a:xfrm>
            <a:off x="-75993" y="-1"/>
            <a:ext cx="9295988" cy="6858001"/>
          </a:xfrm>
          <a:prstGeom prst="rect">
            <a:avLst/>
          </a:prstGeom>
        </p:spPr>
      </p:pic>
    </p:spTree>
  </p:cSld>
  <p:clrMapOvr>
    <a:masterClrMapping/>
  </p:clrMapOvr>
  <p:transition>
    <p:pull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50"/>
            </a:gs>
            <a:gs pos="50000">
              <a:srgbClr val="9CB86E"/>
            </a:gs>
            <a:gs pos="100000">
              <a:srgbClr val="156B13"/>
            </a:gs>
          </a:gsLst>
          <a:lin ang="5400000" scaled="0"/>
          <a:tileRect r="-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4282" y="1714488"/>
            <a:ext cx="4143404" cy="4429156"/>
          </a:xfrm>
        </p:spPr>
        <p:txBody>
          <a:bodyPr>
            <a:normAutofit fontScale="90000"/>
          </a:bodyPr>
          <a:lstStyle/>
          <a:p>
            <a:r>
              <a:rPr lang="en-US" sz="3100" b="1" dirty="0" smtClean="0">
                <a:solidFill>
                  <a:schemeClr val="bg1"/>
                </a:solidFill>
                <a:latin typeface="Times New Roman" panose="02020603050405020304" pitchFamily="18" charset="0"/>
                <a:cs typeface="Times New Roman" panose="02020603050405020304" pitchFamily="18" charset="0"/>
              </a:rPr>
              <a:t>     </a:t>
            </a:r>
            <a:br>
              <a:rPr lang="en-US" sz="3100" b="1" dirty="0" smtClean="0">
                <a:solidFill>
                  <a:schemeClr val="bg1"/>
                </a:solidFill>
                <a:latin typeface="Times New Roman" panose="02020603050405020304" pitchFamily="18" charset="0"/>
                <a:cs typeface="Times New Roman" panose="02020603050405020304" pitchFamily="18" charset="0"/>
              </a:rPr>
            </a:br>
            <a:r>
              <a:rPr lang="en-US" sz="2900" b="1" dirty="0" smtClean="0">
                <a:solidFill>
                  <a:schemeClr val="bg1"/>
                </a:solidFill>
                <a:latin typeface="Times New Roman" panose="02020603050405020304" pitchFamily="18" charset="0"/>
                <a:cs typeface="Times New Roman" panose="02020603050405020304" pitchFamily="18" charset="0"/>
              </a:rPr>
              <a:t>The </a:t>
            </a:r>
            <a:r>
              <a:rPr lang="en-US" sz="2900" b="1" dirty="0">
                <a:solidFill>
                  <a:schemeClr val="bg1"/>
                </a:solidFill>
                <a:latin typeface="Times New Roman" panose="02020603050405020304" pitchFamily="18" charset="0"/>
                <a:cs typeface="Times New Roman" panose="02020603050405020304" pitchFamily="18" charset="0"/>
              </a:rPr>
              <a:t>molecular architecture and activity of living cells depend largely on proteins, which make up over half of the solid content of cells and which show great variability in size, shape, and physical properties. Their physiological roles are also quite </a:t>
            </a:r>
            <a:r>
              <a:rPr lang="en-US" sz="2900" b="1" dirty="0" smtClean="0">
                <a:solidFill>
                  <a:schemeClr val="bg1"/>
                </a:solidFill>
                <a:latin typeface="Times New Roman" panose="02020603050405020304" pitchFamily="18" charset="0"/>
                <a:cs typeface="Times New Roman" panose="02020603050405020304" pitchFamily="18" charset="0"/>
              </a:rPr>
              <a:t>variable</a:t>
            </a:r>
            <a:r>
              <a:rPr lang="ro-RO" sz="2900" b="1" dirty="0" smtClean="0">
                <a:solidFill>
                  <a:schemeClr val="bg1"/>
                </a:solidFill>
                <a:latin typeface="Times New Roman" panose="02020603050405020304" pitchFamily="18" charset="0"/>
                <a:cs typeface="Times New Roman" panose="02020603050405020304" pitchFamily="18" charset="0"/>
              </a:rPr>
              <a:t>.</a:t>
            </a:r>
            <a:r>
              <a:rPr lang="en-US" sz="2900" b="1" dirty="0" smtClean="0">
                <a:solidFill>
                  <a:schemeClr val="bg1"/>
                </a:solidFill>
                <a:latin typeface="Times New Roman" panose="02020603050405020304" pitchFamily="18" charset="0"/>
                <a:cs typeface="Times New Roman" panose="02020603050405020304" pitchFamily="18" charset="0"/>
              </a:rPr>
              <a:t> </a:t>
            </a:r>
            <a:r>
              <a:rPr lang="ro-RO" sz="2900" b="1" dirty="0" smtClean="0">
                <a:solidFill>
                  <a:schemeClr val="bg1"/>
                </a:solidFill>
                <a:latin typeface="Times New Roman" panose="02020603050405020304" pitchFamily="18" charset="0"/>
                <a:cs typeface="Times New Roman" panose="02020603050405020304" pitchFamily="18" charset="0"/>
              </a:rPr>
              <a:t/>
            </a:r>
            <a:br>
              <a:rPr lang="ro-RO" sz="2900" b="1" dirty="0" smtClean="0">
                <a:solidFill>
                  <a:schemeClr val="bg1"/>
                </a:solidFill>
                <a:latin typeface="Times New Roman" panose="02020603050405020304" pitchFamily="18" charset="0"/>
                <a:cs typeface="Times New Roman" panose="02020603050405020304" pitchFamily="18" charset="0"/>
              </a:rPr>
            </a:br>
            <a:r>
              <a:rPr lang="ro-RO" sz="2400" b="1" dirty="0" smtClean="0">
                <a:solidFill>
                  <a:schemeClr val="bg1"/>
                </a:solidFill>
                <a:latin typeface="Times New Roman" panose="02020603050405020304" pitchFamily="18" charset="0"/>
                <a:cs typeface="Times New Roman" panose="02020603050405020304" pitchFamily="18" charset="0"/>
              </a:rPr>
              <a:t/>
            </a:r>
            <a:br>
              <a:rPr lang="ro-RO" sz="2400" b="1" dirty="0" smtClean="0">
                <a:solidFill>
                  <a:schemeClr val="bg1"/>
                </a:solidFill>
                <a:latin typeface="Times New Roman" panose="02020603050405020304" pitchFamily="18" charset="0"/>
                <a:cs typeface="Times New Roman" panose="02020603050405020304" pitchFamily="18" charset="0"/>
              </a:rPr>
            </a:b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571472" y="500042"/>
            <a:ext cx="7358114" cy="584775"/>
          </a:xfrm>
          <a:prstGeom prst="rect">
            <a:avLst/>
          </a:prstGeom>
          <a:noFill/>
        </p:spPr>
        <p:txBody>
          <a:bodyPr wrap="square" rtlCol="0">
            <a:spAutoFit/>
          </a:bodyPr>
          <a:lstStyle/>
          <a:p>
            <a:pPr algn="ctr"/>
            <a:r>
              <a:rPr lang="en-US" sz="3200" b="1" dirty="0" smtClean="0">
                <a:solidFill>
                  <a:schemeClr val="bg1"/>
                </a:solidFill>
                <a:latin typeface="Times New Roman" panose="02020603050405020304" pitchFamily="18" charset="0"/>
                <a:cs typeface="Times New Roman" panose="02020603050405020304" pitchFamily="18" charset="0"/>
              </a:rPr>
              <a:t>Functional Categories</a:t>
            </a:r>
            <a:endParaRPr lang="en-US" sz="3200" dirty="0">
              <a:solidFill>
                <a:schemeClr val="bg1"/>
              </a:solidFill>
            </a:endParaRPr>
          </a:p>
        </p:txBody>
      </p:sp>
      <p:pic>
        <p:nvPicPr>
          <p:cNvPr id="4" name="Picture 3" descr="Analysis-of-proteins-using-in-cell-NMR-spectroscopya-Sakakibara-et-al1-show-that.png"/>
          <p:cNvPicPr>
            <a:picLocks noChangeAspect="1"/>
          </p:cNvPicPr>
          <p:nvPr/>
        </p:nvPicPr>
        <p:blipFill>
          <a:blip r:embed="rId2"/>
          <a:stretch>
            <a:fillRect/>
          </a:stretch>
        </p:blipFill>
        <p:spPr>
          <a:xfrm>
            <a:off x="4500562" y="1857364"/>
            <a:ext cx="4500594" cy="44480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91858147"/>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009900"/>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3600" b="1" dirty="0" smtClean="0">
                <a:solidFill>
                  <a:schemeClr val="bg1"/>
                </a:solidFill>
                <a:latin typeface="Times New Roman" panose="02020603050405020304" pitchFamily="18" charset="0"/>
                <a:cs typeface="Times New Roman" panose="02020603050405020304" pitchFamily="18" charset="0"/>
              </a:rPr>
              <a:t>1. </a:t>
            </a:r>
            <a:r>
              <a:rPr lang="en-US" sz="3600" b="1" dirty="0" smtClean="0">
                <a:solidFill>
                  <a:schemeClr val="bg1"/>
                </a:solidFill>
                <a:latin typeface="Times New Roman" panose="02020603050405020304" pitchFamily="18" charset="0"/>
                <a:cs typeface="Times New Roman" panose="02020603050405020304" pitchFamily="18" charset="0"/>
              </a:rPr>
              <a:t>CATALYSTS</a:t>
            </a:r>
            <a:endParaRPr lang="en-US" sz="3600" dirty="0">
              <a:solidFill>
                <a:schemeClr val="bg1"/>
              </a:solidFill>
            </a:endParaRPr>
          </a:p>
        </p:txBody>
      </p:sp>
      <p:sp>
        <p:nvSpPr>
          <p:cNvPr id="3" name="Content Placeholder 2"/>
          <p:cNvSpPr>
            <a:spLocks noGrp="1"/>
          </p:cNvSpPr>
          <p:nvPr>
            <p:ph sz="quarter" idx="1"/>
          </p:nvPr>
        </p:nvSpPr>
        <p:spPr>
          <a:xfrm>
            <a:off x="500034" y="1857364"/>
            <a:ext cx="3886200" cy="4572000"/>
          </a:xfrm>
        </p:spPr>
        <p:txBody>
          <a:bodyPr>
            <a:normAutofit fontScale="85000" lnSpcReduction="10000"/>
          </a:bodyPr>
          <a:lstStyle/>
          <a:p>
            <a:pPr>
              <a:buNone/>
            </a:pPr>
            <a:r>
              <a:rPr lang="en-US" sz="3200" b="1" dirty="0" smtClean="0">
                <a:solidFill>
                  <a:schemeClr val="bg1"/>
                </a:solidFill>
                <a:latin typeface="Times New Roman" panose="02020603050405020304" pitchFamily="18" charset="0"/>
                <a:cs typeface="Times New Roman" panose="02020603050405020304" pitchFamily="18" charset="0"/>
              </a:rPr>
              <a:t>    Enzymes are protein molecules (generally designated by the suffix -</a:t>
            </a:r>
            <a:r>
              <a:rPr lang="en-US" sz="3200" b="1" dirty="0" err="1" smtClean="0">
                <a:solidFill>
                  <a:schemeClr val="bg1"/>
                </a:solidFill>
                <a:latin typeface="Times New Roman" panose="02020603050405020304" pitchFamily="18" charset="0"/>
                <a:cs typeface="Times New Roman" panose="02020603050405020304" pitchFamily="18" charset="0"/>
              </a:rPr>
              <a:t>ase</a:t>
            </a:r>
            <a:r>
              <a:rPr lang="en-US" sz="3200" b="1" dirty="0" smtClean="0">
                <a:solidFill>
                  <a:schemeClr val="bg1"/>
                </a:solidFill>
                <a:latin typeface="Times New Roman" panose="02020603050405020304" pitchFamily="18" charset="0"/>
                <a:cs typeface="Times New Roman" panose="02020603050405020304" pitchFamily="18" charset="0"/>
              </a:rPr>
              <a:t>) that act as catalysts: they change the rate of reactions occurring in the body. Enzymes are found both </a:t>
            </a:r>
            <a:r>
              <a:rPr lang="en-US" sz="3200" b="1" dirty="0" err="1" smtClean="0">
                <a:solidFill>
                  <a:schemeClr val="bg1"/>
                </a:solidFill>
                <a:latin typeface="Times New Roman" panose="02020603050405020304" pitchFamily="18" charset="0"/>
                <a:cs typeface="Times New Roman" panose="02020603050405020304" pitchFamily="18" charset="0"/>
              </a:rPr>
              <a:t>intracellularly</a:t>
            </a:r>
            <a:r>
              <a:rPr lang="en-US" sz="3200" b="1" dirty="0" smtClean="0">
                <a:solidFill>
                  <a:schemeClr val="bg1"/>
                </a:solidFill>
                <a:latin typeface="Times New Roman" panose="02020603050405020304" pitchFamily="18" charset="0"/>
                <a:cs typeface="Times New Roman" panose="02020603050405020304" pitchFamily="18" charset="0"/>
              </a:rPr>
              <a:t> and </a:t>
            </a:r>
            <a:r>
              <a:rPr lang="en-US" sz="3200" b="1" dirty="0" err="1" smtClean="0">
                <a:solidFill>
                  <a:schemeClr val="bg1"/>
                </a:solidFill>
                <a:latin typeface="Times New Roman" panose="02020603050405020304" pitchFamily="18" charset="0"/>
                <a:cs typeface="Times New Roman" panose="02020603050405020304" pitchFamily="18" charset="0"/>
              </a:rPr>
              <a:t>extracellularly</a:t>
            </a:r>
            <a:r>
              <a:rPr lang="en-US" sz="3200" b="1" dirty="0" smtClean="0">
                <a:solidFill>
                  <a:schemeClr val="bg1"/>
                </a:solidFill>
                <a:latin typeface="Times New Roman" panose="02020603050405020304" pitchFamily="18" charset="0"/>
                <a:cs typeface="Times New Roman" panose="02020603050405020304" pitchFamily="18" charset="0"/>
              </a:rPr>
              <a:t>, such as in the blood.</a:t>
            </a:r>
            <a:endParaRPr lang="en-US" dirty="0">
              <a:solidFill>
                <a:schemeClr val="bg1"/>
              </a:solidFill>
            </a:endParaRPr>
          </a:p>
        </p:txBody>
      </p:sp>
      <p:pic>
        <p:nvPicPr>
          <p:cNvPr id="5" name="Content Placeholder 4" descr="slide_1.jpg"/>
          <p:cNvPicPr>
            <a:picLocks noGrp="1" noChangeAspect="1"/>
          </p:cNvPicPr>
          <p:nvPr>
            <p:ph sz="quarter" idx="2"/>
          </p:nvPr>
        </p:nvPicPr>
        <p:blipFill>
          <a:blip r:embed="rId2"/>
          <a:stretch>
            <a:fillRect/>
          </a:stretch>
        </p:blipFill>
        <p:spPr>
          <a:xfrm>
            <a:off x="4429124" y="2143116"/>
            <a:ext cx="4442897" cy="333217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2">
                <a:lumMod val="75000"/>
              </a:schemeClr>
            </a:gs>
            <a:gs pos="50000">
              <a:srgbClr val="9CB86E"/>
            </a:gs>
            <a:gs pos="100000">
              <a:srgbClr val="156B13"/>
            </a:gs>
          </a:gsLst>
          <a:lin ang="135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3600" b="1" dirty="0" smtClean="0">
                <a:solidFill>
                  <a:schemeClr val="bg1"/>
                </a:solidFill>
                <a:latin typeface="Times New Roman" panose="02020603050405020304" pitchFamily="18" charset="0"/>
                <a:cs typeface="Times New Roman" panose="02020603050405020304" pitchFamily="18" charset="0"/>
              </a:rPr>
              <a:t>2. </a:t>
            </a:r>
            <a:r>
              <a:rPr lang="en-US" sz="3600" b="1" dirty="0" smtClean="0">
                <a:solidFill>
                  <a:schemeClr val="bg1"/>
                </a:solidFill>
                <a:latin typeface="Times New Roman" panose="02020603050405020304" pitchFamily="18" charset="0"/>
                <a:cs typeface="Times New Roman" panose="02020603050405020304" pitchFamily="18" charset="0"/>
              </a:rPr>
              <a:t>MESSENGERS</a:t>
            </a:r>
            <a:endParaRPr lang="en-US" sz="3600" dirty="0">
              <a:solidFill>
                <a:schemeClr val="bg1"/>
              </a:solidFill>
            </a:endParaRPr>
          </a:p>
        </p:txBody>
      </p:sp>
      <p:sp>
        <p:nvSpPr>
          <p:cNvPr id="3" name="Content Placeholder 2"/>
          <p:cNvSpPr>
            <a:spLocks noGrp="1"/>
          </p:cNvSpPr>
          <p:nvPr>
            <p:ph sz="quarter" idx="1"/>
          </p:nvPr>
        </p:nvSpPr>
        <p:spPr>
          <a:xfrm>
            <a:off x="395536" y="1857364"/>
            <a:ext cx="4133574" cy="4572000"/>
          </a:xfrm>
        </p:spPr>
        <p:txBody>
          <a:bodyPr>
            <a:normAutofit fontScale="77500" lnSpcReduction="20000"/>
          </a:bodyPr>
          <a:lstStyle/>
          <a:p>
            <a:pPr>
              <a:buNone/>
            </a:pPr>
            <a:r>
              <a:rPr lang="en-US" sz="3200" b="1" dirty="0" smtClean="0">
                <a:solidFill>
                  <a:schemeClr val="bg1"/>
                </a:solidFill>
                <a:latin typeface="Times New Roman" panose="02020603050405020304" pitchFamily="18" charset="0"/>
                <a:cs typeface="Times New Roman" panose="02020603050405020304" pitchFamily="18" charset="0"/>
              </a:rPr>
              <a:t>    </a:t>
            </a:r>
            <a:r>
              <a:rPr lang="en-US" sz="3400" b="1" dirty="0" smtClean="0">
                <a:solidFill>
                  <a:schemeClr val="bg1"/>
                </a:solidFill>
                <a:latin typeface="Times New Roman" panose="02020603050405020304" pitchFamily="18" charset="0"/>
                <a:cs typeface="Times New Roman" panose="02020603050405020304" pitchFamily="18" charset="0"/>
              </a:rPr>
              <a:t>Some proteins are hormones. Hormones act as chemical messengers. They are synthesized and secreted by endocrine tissue (glands) and transported in the blood to target tissues or organs, where they bind to protein receptors. Hormones generally regulate metabolic processes</a:t>
            </a:r>
            <a:r>
              <a:rPr lang="ro-RO" sz="3400" b="1" dirty="0" smtClean="0">
                <a:solidFill>
                  <a:schemeClr val="bg1"/>
                </a:solidFill>
                <a:latin typeface="Times New Roman" panose="02020603050405020304" pitchFamily="18" charset="0"/>
                <a:cs typeface="Times New Roman" panose="02020603050405020304" pitchFamily="18" charset="0"/>
              </a:rPr>
              <a:t>.</a:t>
            </a:r>
            <a:endParaRPr lang="en-US" sz="3400" dirty="0">
              <a:solidFill>
                <a:schemeClr val="bg1"/>
              </a:solidFill>
            </a:endParaRPr>
          </a:p>
        </p:txBody>
      </p:sp>
      <p:pic>
        <p:nvPicPr>
          <p:cNvPr id="5" name="Content Placeholder 4" descr="3436741_orig.png"/>
          <p:cNvPicPr>
            <a:picLocks noGrp="1" noChangeAspect="1"/>
          </p:cNvPicPr>
          <p:nvPr>
            <p:ph sz="quarter" idx="2"/>
          </p:nvPr>
        </p:nvPicPr>
        <p:blipFill>
          <a:blip r:embed="rId2"/>
          <a:stretch>
            <a:fillRect/>
          </a:stretch>
        </p:blipFill>
        <p:spPr>
          <a:xfrm>
            <a:off x="4786314" y="2143116"/>
            <a:ext cx="4084731" cy="35650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000"/>
                                        <p:tgtEl>
                                          <p:spTgt spid="3">
                                            <p:txEl>
                                              <p:pRg st="0" end="0"/>
                                            </p:txEl>
                                          </p:spTgt>
                                        </p:tgtEl>
                                      </p:cBhvr>
                                    </p:animEffect>
                                  </p:childTnLst>
                                </p:cTn>
                              </p:par>
                            </p:childTnLst>
                          </p:cTn>
                        </p:par>
                        <p:par>
                          <p:cTn id="12" fill="hold">
                            <p:stCondLst>
                              <p:cond delay="4000"/>
                            </p:stCondLst>
                            <p:childTnLst>
                              <p:par>
                                <p:cTn id="13" presetID="2" presetClass="entr" presetSubtype="4"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29E2A"/>
            </a:gs>
            <a:gs pos="50000">
              <a:srgbClr val="9CB86E"/>
            </a:gs>
            <a:gs pos="100000">
              <a:srgbClr val="156B13"/>
            </a:gs>
          </a:gsLst>
          <a:lin ang="81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3600" b="1" dirty="0" smtClean="0">
                <a:solidFill>
                  <a:schemeClr val="bg1"/>
                </a:solidFill>
                <a:latin typeface="Times New Roman" panose="02020603050405020304" pitchFamily="18" charset="0"/>
                <a:cs typeface="Times New Roman" panose="02020603050405020304" pitchFamily="18" charset="0"/>
              </a:rPr>
              <a:t>3. </a:t>
            </a:r>
            <a:r>
              <a:rPr lang="en-US" sz="3600" b="1" dirty="0" smtClean="0">
                <a:solidFill>
                  <a:schemeClr val="bg1"/>
                </a:solidFill>
                <a:latin typeface="Times New Roman" panose="02020603050405020304" pitchFamily="18" charset="0"/>
                <a:cs typeface="Times New Roman" panose="02020603050405020304" pitchFamily="18" charset="0"/>
              </a:rPr>
              <a:t>STRUCTURAL ELEMENTS</a:t>
            </a:r>
            <a:endParaRPr lang="en-US" sz="3600" b="1" dirty="0">
              <a:solidFill>
                <a:schemeClr val="bg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
          </p:nvPr>
        </p:nvSpPr>
        <p:spPr>
          <a:xfrm>
            <a:off x="0" y="1803856"/>
            <a:ext cx="4643438" cy="5054144"/>
          </a:xfrm>
        </p:spPr>
        <p:txBody>
          <a:bodyPr>
            <a:noAutofit/>
          </a:bodyPr>
          <a:lstStyle/>
          <a:p>
            <a:pPr>
              <a:buNone/>
            </a:pPr>
            <a:r>
              <a:rPr lang="en-US" sz="2000" b="1" dirty="0" smtClean="0">
                <a:solidFill>
                  <a:schemeClr val="bg1"/>
                </a:solidFill>
                <a:latin typeface="Times New Roman" panose="02020603050405020304" pitchFamily="18" charset="0"/>
                <a:cs typeface="Times New Roman" panose="02020603050405020304" pitchFamily="18" charset="0"/>
              </a:rPr>
              <a:t>   </a:t>
            </a:r>
            <a:r>
              <a:rPr lang="en-US" sz="2200" b="1" dirty="0" smtClean="0">
                <a:solidFill>
                  <a:schemeClr val="bg1"/>
                </a:solidFill>
                <a:latin typeface="Times New Roman" panose="02020603050405020304" pitchFamily="18" charset="0"/>
                <a:cs typeface="Times New Roman" panose="02020603050405020304" pitchFamily="18" charset="0"/>
              </a:rPr>
              <a:t>   Several proteins have structural roles in the body. Some of these proteins include: </a:t>
            </a:r>
            <a:r>
              <a:rPr lang="ro-RO" sz="2200" b="1" dirty="0" smtClean="0">
                <a:solidFill>
                  <a:schemeClr val="bg1"/>
                </a:solidFill>
                <a:latin typeface="Times New Roman" panose="02020603050405020304" pitchFamily="18" charset="0"/>
                <a:cs typeface="Times New Roman" panose="02020603050405020304" pitchFamily="18" charset="0"/>
              </a:rPr>
              <a:t/>
            </a:r>
            <a:br>
              <a:rPr lang="ro-RO" sz="2200" b="1" dirty="0" smtClean="0">
                <a:solidFill>
                  <a:schemeClr val="bg1"/>
                </a:solidFill>
                <a:latin typeface="Times New Roman" panose="02020603050405020304" pitchFamily="18" charset="0"/>
                <a:cs typeface="Times New Roman" panose="02020603050405020304" pitchFamily="18" charset="0"/>
              </a:rPr>
            </a:br>
            <a:r>
              <a:rPr lang="ro-RO" sz="2200" b="1" dirty="0" smtClean="0">
                <a:solidFill>
                  <a:schemeClr val="bg1"/>
                </a:solidFill>
                <a:latin typeface="Times New Roman" panose="02020603050405020304" pitchFamily="18" charset="0"/>
                <a:cs typeface="Times New Roman" panose="02020603050405020304" pitchFamily="18" charset="0"/>
              </a:rPr>
              <a:t>- </a:t>
            </a:r>
            <a:r>
              <a:rPr lang="en-US" sz="2200" b="1" dirty="0" smtClean="0">
                <a:solidFill>
                  <a:schemeClr val="bg1"/>
                </a:solidFill>
                <a:latin typeface="Times New Roman" panose="02020603050405020304" pitchFamily="18" charset="0"/>
                <a:cs typeface="Times New Roman" panose="02020603050405020304" pitchFamily="18" charset="0"/>
              </a:rPr>
              <a:t>contractile proteins </a:t>
            </a:r>
            <a:r>
              <a:rPr lang="ro-RO" sz="2200" b="1" dirty="0" smtClean="0">
                <a:solidFill>
                  <a:schemeClr val="bg1"/>
                </a:solidFill>
                <a:latin typeface="Times New Roman" panose="02020603050405020304" pitchFamily="18" charset="0"/>
                <a:cs typeface="Times New Roman" panose="02020603050405020304" pitchFamily="18" charset="0"/>
              </a:rPr>
              <a:t>-</a:t>
            </a:r>
            <a:r>
              <a:rPr lang="en-US" sz="2200" b="1" dirty="0" err="1" smtClean="0">
                <a:solidFill>
                  <a:schemeClr val="bg1"/>
                </a:solidFill>
                <a:latin typeface="Times New Roman" panose="02020603050405020304" pitchFamily="18" charset="0"/>
                <a:cs typeface="Times New Roman" panose="02020603050405020304" pitchFamily="18" charset="0"/>
              </a:rPr>
              <a:t>actin</a:t>
            </a:r>
            <a:r>
              <a:rPr lang="en-US" sz="2200" b="1" dirty="0" smtClean="0">
                <a:solidFill>
                  <a:schemeClr val="bg1"/>
                </a:solidFill>
                <a:latin typeface="Times New Roman" panose="02020603050405020304" pitchFamily="18" charset="0"/>
                <a:cs typeface="Times New Roman" panose="02020603050405020304" pitchFamily="18" charset="0"/>
              </a:rPr>
              <a:t> and myosin, are found in cardiac, skeletal, and smooth muscles</a:t>
            </a:r>
            <a:r>
              <a:rPr lang="ro-RO" sz="2200" b="1" dirty="0" smtClean="0">
                <a:solidFill>
                  <a:schemeClr val="bg1"/>
                </a:solidFill>
                <a:latin typeface="Times New Roman" panose="02020603050405020304" pitchFamily="18" charset="0"/>
                <a:cs typeface="Times New Roman" panose="02020603050405020304" pitchFamily="18" charset="0"/>
              </a:rPr>
              <a:t/>
            </a:r>
            <a:br>
              <a:rPr lang="ro-RO" sz="2200" b="1" dirty="0" smtClean="0">
                <a:solidFill>
                  <a:schemeClr val="bg1"/>
                </a:solidFill>
                <a:latin typeface="Times New Roman" panose="02020603050405020304" pitchFamily="18" charset="0"/>
                <a:cs typeface="Times New Roman" panose="02020603050405020304" pitchFamily="18" charset="0"/>
              </a:rPr>
            </a:br>
            <a:r>
              <a:rPr lang="ro-RO" sz="2200" b="1" dirty="0" smtClean="0">
                <a:solidFill>
                  <a:schemeClr val="bg1"/>
                </a:solidFill>
                <a:latin typeface="Times New Roman" panose="02020603050405020304" pitchFamily="18" charset="0"/>
                <a:cs typeface="Times New Roman" panose="02020603050405020304" pitchFamily="18" charset="0"/>
              </a:rPr>
              <a:t>- </a:t>
            </a:r>
            <a:r>
              <a:rPr lang="en-US" sz="2200" b="1" dirty="0" smtClean="0">
                <a:solidFill>
                  <a:schemeClr val="bg1"/>
                </a:solidFill>
                <a:latin typeface="Times New Roman" panose="02020603050405020304" pitchFamily="18" charset="0"/>
                <a:cs typeface="Times New Roman" panose="02020603050405020304" pitchFamily="18" charset="0"/>
              </a:rPr>
              <a:t>fibrous proteins </a:t>
            </a:r>
            <a:r>
              <a:rPr lang="ro-RO" sz="2200" b="1" dirty="0" smtClean="0">
                <a:solidFill>
                  <a:schemeClr val="bg1"/>
                </a:solidFill>
                <a:latin typeface="Times New Roman" panose="02020603050405020304" pitchFamily="18" charset="0"/>
                <a:cs typeface="Times New Roman" panose="02020603050405020304" pitchFamily="18" charset="0"/>
              </a:rPr>
              <a:t>- </a:t>
            </a:r>
            <a:r>
              <a:rPr lang="en-US" sz="2200" b="1" dirty="0" smtClean="0">
                <a:solidFill>
                  <a:schemeClr val="bg1"/>
                </a:solidFill>
                <a:latin typeface="Times New Roman" panose="02020603050405020304" pitchFamily="18" charset="0"/>
                <a:cs typeface="Times New Roman" panose="02020603050405020304" pitchFamily="18" charset="0"/>
              </a:rPr>
              <a:t>include collagen, </a:t>
            </a:r>
            <a:r>
              <a:rPr lang="en-US" sz="2200" b="1" dirty="0" err="1" smtClean="0">
                <a:solidFill>
                  <a:schemeClr val="bg1"/>
                </a:solidFill>
                <a:latin typeface="Times New Roman" panose="02020603050405020304" pitchFamily="18" charset="0"/>
                <a:cs typeface="Times New Roman" panose="02020603050405020304" pitchFamily="18" charset="0"/>
              </a:rPr>
              <a:t>elastin</a:t>
            </a:r>
            <a:r>
              <a:rPr lang="en-US" sz="2200" b="1" dirty="0" smtClean="0">
                <a:solidFill>
                  <a:schemeClr val="bg1"/>
                </a:solidFill>
                <a:latin typeface="Times New Roman" panose="02020603050405020304" pitchFamily="18" charset="0"/>
                <a:cs typeface="Times New Roman" panose="02020603050405020304" pitchFamily="18" charset="0"/>
              </a:rPr>
              <a:t>, and keratin and are found in bone, teeth, skin, tendons, cartilage, blood vessels, hair, and nails</a:t>
            </a:r>
            <a:r>
              <a:rPr lang="ro-RO" sz="2200" b="1" dirty="0" smtClean="0">
                <a:solidFill>
                  <a:schemeClr val="bg1"/>
                </a:solidFill>
                <a:latin typeface="Times New Roman" panose="02020603050405020304" pitchFamily="18" charset="0"/>
                <a:cs typeface="Times New Roman" panose="02020603050405020304" pitchFamily="18" charset="0"/>
              </a:rPr>
              <a:t/>
            </a:r>
            <a:br>
              <a:rPr lang="ro-RO" sz="2200" b="1" dirty="0" smtClean="0">
                <a:solidFill>
                  <a:schemeClr val="bg1"/>
                </a:solidFill>
                <a:latin typeface="Times New Roman" panose="02020603050405020304" pitchFamily="18" charset="0"/>
                <a:cs typeface="Times New Roman" panose="02020603050405020304" pitchFamily="18" charset="0"/>
              </a:rPr>
            </a:br>
            <a:r>
              <a:rPr lang="ro-RO" sz="2200" b="1" dirty="0" smtClean="0">
                <a:solidFill>
                  <a:schemeClr val="bg1"/>
                </a:solidFill>
                <a:latin typeface="Times New Roman" panose="02020603050405020304" pitchFamily="18" charset="0"/>
                <a:cs typeface="Times New Roman" panose="02020603050405020304" pitchFamily="18" charset="0"/>
              </a:rPr>
              <a:t>- </a:t>
            </a:r>
            <a:r>
              <a:rPr lang="en-US" sz="2200" b="1" dirty="0" smtClean="0">
                <a:solidFill>
                  <a:schemeClr val="bg1"/>
                </a:solidFill>
                <a:latin typeface="Times New Roman" panose="02020603050405020304" pitchFamily="18" charset="0"/>
                <a:cs typeface="Times New Roman" panose="02020603050405020304" pitchFamily="18" charset="0"/>
              </a:rPr>
              <a:t>globular proteins </a:t>
            </a:r>
            <a:r>
              <a:rPr lang="ro-RO" sz="2200" b="1" dirty="0" smtClean="0">
                <a:solidFill>
                  <a:schemeClr val="bg1"/>
                </a:solidFill>
                <a:latin typeface="Times New Roman" panose="02020603050405020304" pitchFamily="18" charset="0"/>
                <a:cs typeface="Times New Roman" panose="02020603050405020304" pitchFamily="18" charset="0"/>
              </a:rPr>
              <a:t>- </a:t>
            </a:r>
            <a:r>
              <a:rPr lang="en-US" sz="2200" b="1" dirty="0" smtClean="0">
                <a:solidFill>
                  <a:schemeClr val="bg1"/>
                </a:solidFill>
                <a:latin typeface="Times New Roman" panose="02020603050405020304" pitchFamily="18" charset="0"/>
                <a:cs typeface="Times New Roman" panose="02020603050405020304" pitchFamily="18" charset="0"/>
              </a:rPr>
              <a:t>include </a:t>
            </a:r>
            <a:r>
              <a:rPr lang="en-US" sz="2200" b="1" dirty="0" err="1" smtClean="0">
                <a:solidFill>
                  <a:schemeClr val="bg1"/>
                </a:solidFill>
                <a:latin typeface="Times New Roman" panose="02020603050405020304" pitchFamily="18" charset="0"/>
                <a:cs typeface="Times New Roman" panose="02020603050405020304" pitchFamily="18" charset="0"/>
              </a:rPr>
              <a:t>myoglobin</a:t>
            </a:r>
            <a:r>
              <a:rPr lang="en-US" sz="2200" b="1" dirty="0" smtClean="0">
                <a:solidFill>
                  <a:schemeClr val="bg1"/>
                </a:solidFill>
                <a:latin typeface="Times New Roman" panose="02020603050405020304" pitchFamily="18" charset="0"/>
                <a:cs typeface="Times New Roman" panose="02020603050405020304" pitchFamily="18" charset="0"/>
              </a:rPr>
              <a:t>, </a:t>
            </a:r>
            <a:r>
              <a:rPr lang="en-US" sz="2200" b="1" dirty="0" err="1" smtClean="0">
                <a:solidFill>
                  <a:schemeClr val="bg1"/>
                </a:solidFill>
                <a:latin typeface="Times New Roman" panose="02020603050405020304" pitchFamily="18" charset="0"/>
                <a:cs typeface="Times New Roman" panose="02020603050405020304" pitchFamily="18" charset="0"/>
              </a:rPr>
              <a:t>calmodulin</a:t>
            </a:r>
            <a:r>
              <a:rPr lang="en-US" sz="2200" b="1" dirty="0" smtClean="0">
                <a:solidFill>
                  <a:schemeClr val="bg1"/>
                </a:solidFill>
                <a:latin typeface="Times New Roman" panose="02020603050405020304" pitchFamily="18" charset="0"/>
                <a:cs typeface="Times New Roman" panose="02020603050405020304" pitchFamily="18" charset="0"/>
              </a:rPr>
              <a:t>, and many enzymes.</a:t>
            </a:r>
            <a:r>
              <a:rPr lang="ro-RO" sz="2000" b="1" dirty="0" smtClean="0">
                <a:solidFill>
                  <a:schemeClr val="bg1"/>
                </a:solidFill>
                <a:latin typeface="Times New Roman" panose="02020603050405020304" pitchFamily="18" charset="0"/>
                <a:cs typeface="Times New Roman" panose="02020603050405020304" pitchFamily="18" charset="0"/>
              </a:rPr>
              <a:t/>
            </a:r>
            <a:br>
              <a:rPr lang="ro-RO" sz="2000" b="1" dirty="0" smtClean="0">
                <a:solidFill>
                  <a:schemeClr val="bg1"/>
                </a:solidFill>
                <a:latin typeface="Times New Roman" panose="02020603050405020304" pitchFamily="18" charset="0"/>
                <a:cs typeface="Times New Roman" panose="02020603050405020304" pitchFamily="18" charset="0"/>
              </a:rPr>
            </a:br>
            <a:endParaRPr lang="en-US" sz="1800" dirty="0">
              <a:solidFill>
                <a:schemeClr val="bg1"/>
              </a:solidFill>
            </a:endParaRPr>
          </a:p>
        </p:txBody>
      </p:sp>
      <p:pic>
        <p:nvPicPr>
          <p:cNvPr id="5" name="Content Placeholder 4" descr="Fibrous+Proteins+Fibrous+proteins+form+long+shapes,+and+are+only+found+in+animals.+Properties+of+fibrous+proteins_.jpg"/>
          <p:cNvPicPr>
            <a:picLocks noGrp="1" noChangeAspect="1"/>
          </p:cNvPicPr>
          <p:nvPr>
            <p:ph sz="quarter" idx="2"/>
          </p:nvPr>
        </p:nvPicPr>
        <p:blipFill>
          <a:blip r:embed="rId2"/>
          <a:srcRect l="55474" t="10185" r="408" b="26089"/>
          <a:stretch>
            <a:fillRect/>
          </a:stretch>
        </p:blipFill>
        <p:spPr>
          <a:xfrm>
            <a:off x="4860032" y="1844824"/>
            <a:ext cx="3841166" cy="416126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152942106"/>
      </p:ext>
    </p:extLst>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000"/>
                                        <p:tgtEl>
                                          <p:spTgt spid="3">
                                            <p:txEl>
                                              <p:pRg st="0" end="0"/>
                                            </p:txEl>
                                          </p:spTgt>
                                        </p:tgtEl>
                                      </p:cBhvr>
                                    </p:animEffect>
                                  </p:childTnLst>
                                </p:cTn>
                              </p:par>
                            </p:childTnLst>
                          </p:cTn>
                        </p:par>
                        <p:par>
                          <p:cTn id="12" fill="hold">
                            <p:stCondLst>
                              <p:cond delay="2500"/>
                            </p:stCondLst>
                            <p:childTnLst>
                              <p:par>
                                <p:cTn id="13" presetID="2" presetClass="entr" presetSubtype="4"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6CD664"/>
            </a:gs>
            <a:gs pos="50000">
              <a:srgbClr val="9CB86E"/>
            </a:gs>
            <a:gs pos="100000">
              <a:srgbClr val="156B13"/>
            </a:gs>
          </a:gsLst>
          <a:lin ang="81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3600" b="1" dirty="0" smtClean="0">
                <a:solidFill>
                  <a:schemeClr val="bg1"/>
                </a:solidFill>
                <a:latin typeface="Times New Roman" panose="02020603050405020304" pitchFamily="18" charset="0"/>
                <a:cs typeface="Times New Roman" panose="02020603050405020304" pitchFamily="18" charset="0"/>
              </a:rPr>
              <a:t>4.  </a:t>
            </a:r>
            <a:r>
              <a:rPr lang="en-US" sz="3600" b="1" dirty="0" smtClean="0">
                <a:solidFill>
                  <a:schemeClr val="bg1"/>
                </a:solidFill>
                <a:latin typeface="Times New Roman" panose="02020603050405020304" pitchFamily="18" charset="0"/>
                <a:cs typeface="Times New Roman" panose="02020603050405020304" pitchFamily="18" charset="0"/>
              </a:rPr>
              <a:t>IMMUNOPROTECTORS</a:t>
            </a:r>
            <a:endParaRPr lang="en-US" sz="3600" dirty="0">
              <a:solidFill>
                <a:schemeClr val="bg1"/>
              </a:solidFill>
            </a:endParaRPr>
          </a:p>
        </p:txBody>
      </p:sp>
      <p:sp>
        <p:nvSpPr>
          <p:cNvPr id="3" name="Content Placeholder 2"/>
          <p:cNvSpPr>
            <a:spLocks noGrp="1"/>
          </p:cNvSpPr>
          <p:nvPr>
            <p:ph sz="quarter" idx="1"/>
          </p:nvPr>
        </p:nvSpPr>
        <p:spPr>
          <a:xfrm>
            <a:off x="500034" y="1857364"/>
            <a:ext cx="3886200" cy="4572000"/>
          </a:xfrm>
        </p:spPr>
        <p:txBody>
          <a:bodyPr>
            <a:normAutofit lnSpcReduction="10000"/>
          </a:bodyPr>
          <a:lstStyle/>
          <a:p>
            <a:pPr>
              <a:buNone/>
            </a:pPr>
            <a:r>
              <a:rPr lang="en-US" sz="3200" b="1" dirty="0" smtClean="0">
                <a:solidFill>
                  <a:schemeClr val="bg1"/>
                </a:solidFill>
                <a:latin typeface="Times New Roman" panose="02020603050405020304" pitchFamily="18" charset="0"/>
                <a:cs typeface="Times New Roman" panose="02020603050405020304" pitchFamily="18" charset="0"/>
              </a:rPr>
              <a:t>   </a:t>
            </a:r>
            <a:r>
              <a:rPr lang="en-US" sz="3200" b="1" dirty="0" err="1" smtClean="0">
                <a:solidFill>
                  <a:schemeClr val="bg1"/>
                </a:solidFill>
                <a:latin typeface="Times New Roman" panose="02020603050405020304" pitchFamily="18" charset="0"/>
                <a:cs typeface="Times New Roman" panose="02020603050405020304" pitchFamily="18" charset="0"/>
              </a:rPr>
              <a:t>Immunoprotection</a:t>
            </a:r>
            <a:r>
              <a:rPr lang="en-US" sz="3200" b="1" dirty="0" smtClean="0">
                <a:solidFill>
                  <a:schemeClr val="bg1"/>
                </a:solidFill>
                <a:latin typeface="Times New Roman" panose="02020603050405020304" pitchFamily="18" charset="0"/>
                <a:cs typeface="Times New Roman" panose="02020603050405020304" pitchFamily="18" charset="0"/>
              </a:rPr>
              <a:t> is provided to the body in part by a group of proteins called </a:t>
            </a:r>
            <a:r>
              <a:rPr lang="en-US" sz="3200" b="1" dirty="0" err="1" smtClean="0">
                <a:solidFill>
                  <a:schemeClr val="bg1"/>
                </a:solidFill>
                <a:latin typeface="Times New Roman" panose="02020603050405020304" pitchFamily="18" charset="0"/>
                <a:cs typeface="Times New Roman" panose="02020603050405020304" pitchFamily="18" charset="0"/>
              </a:rPr>
              <a:t>immunoproteins</a:t>
            </a:r>
            <a:r>
              <a:rPr lang="en-US" sz="3200" b="1" dirty="0" smtClean="0">
                <a:solidFill>
                  <a:schemeClr val="bg1"/>
                </a:solidFill>
                <a:latin typeface="Times New Roman" panose="02020603050405020304" pitchFamily="18" charset="0"/>
                <a:cs typeface="Times New Roman" panose="02020603050405020304" pitchFamily="18" charset="0"/>
              </a:rPr>
              <a:t>, also called </a:t>
            </a:r>
            <a:r>
              <a:rPr lang="en-US" sz="3200" b="1" dirty="0" err="1" smtClean="0">
                <a:solidFill>
                  <a:schemeClr val="bg1"/>
                </a:solidFill>
                <a:latin typeface="Times New Roman" panose="02020603050405020304" pitchFamily="18" charset="0"/>
                <a:cs typeface="Times New Roman" panose="02020603050405020304" pitchFamily="18" charset="0"/>
              </a:rPr>
              <a:t>immunoglobulins</a:t>
            </a:r>
            <a:r>
              <a:rPr lang="en-US" sz="3200" b="1" dirty="0" smtClean="0">
                <a:solidFill>
                  <a:schemeClr val="bg1"/>
                </a:solidFill>
                <a:latin typeface="Times New Roman" panose="02020603050405020304" pitchFamily="18" charset="0"/>
                <a:cs typeface="Times New Roman" panose="02020603050405020304" pitchFamily="18" charset="0"/>
              </a:rPr>
              <a:t> (</a:t>
            </a:r>
            <a:r>
              <a:rPr lang="en-US" sz="3200" b="1" dirty="0" err="1" smtClean="0">
                <a:solidFill>
                  <a:schemeClr val="bg1"/>
                </a:solidFill>
                <a:latin typeface="Times New Roman" panose="02020603050405020304" pitchFamily="18" charset="0"/>
                <a:cs typeface="Times New Roman" panose="02020603050405020304" pitchFamily="18" charset="0"/>
              </a:rPr>
              <a:t>Ig</a:t>
            </a:r>
            <a:r>
              <a:rPr lang="en-US" sz="3200" b="1" dirty="0" smtClean="0">
                <a:solidFill>
                  <a:schemeClr val="bg1"/>
                </a:solidFill>
                <a:latin typeface="Times New Roman" panose="02020603050405020304" pitchFamily="18" charset="0"/>
                <a:cs typeface="Times New Roman" panose="02020603050405020304" pitchFamily="18" charset="0"/>
              </a:rPr>
              <a:t>) or antibodies (</a:t>
            </a:r>
            <a:r>
              <a:rPr lang="en-US" sz="3200" b="1" dirty="0" err="1" smtClean="0">
                <a:solidFill>
                  <a:schemeClr val="bg1"/>
                </a:solidFill>
                <a:latin typeface="Times New Roman" panose="02020603050405020304" pitchFamily="18" charset="0"/>
                <a:cs typeface="Times New Roman" panose="02020603050405020304" pitchFamily="18" charset="0"/>
              </a:rPr>
              <a:t>Ab</a:t>
            </a:r>
            <a:r>
              <a:rPr lang="en-US" sz="3200" b="1" dirty="0" smtClean="0">
                <a:solidFill>
                  <a:schemeClr val="bg1"/>
                </a:solidFill>
                <a:latin typeface="Times New Roman" panose="02020603050405020304" pitchFamily="18" charset="0"/>
                <a:cs typeface="Times New Roman" panose="02020603050405020304" pitchFamily="18" charset="0"/>
              </a:rPr>
              <a:t>)</a:t>
            </a:r>
            <a:endParaRPr lang="en-US" dirty="0">
              <a:solidFill>
                <a:schemeClr val="bg1"/>
              </a:solidFill>
            </a:endParaRPr>
          </a:p>
        </p:txBody>
      </p:sp>
      <p:pic>
        <p:nvPicPr>
          <p:cNvPr id="5" name="Content Placeholder 4" descr="amino acids.jpg"/>
          <p:cNvPicPr>
            <a:picLocks noGrp="1" noChangeAspect="1"/>
          </p:cNvPicPr>
          <p:nvPr>
            <p:ph sz="quarter" idx="2"/>
          </p:nvPr>
        </p:nvPicPr>
        <p:blipFill>
          <a:blip r:embed="rId2"/>
          <a:srcRect r="51879" b="-1716"/>
          <a:stretch>
            <a:fillRect/>
          </a:stretch>
        </p:blipFill>
        <p:spPr>
          <a:xfrm>
            <a:off x="5000628" y="1857364"/>
            <a:ext cx="3298850" cy="4648618"/>
          </a:xfrm>
          <a:prstGeom prst="ellipse">
            <a:avLst/>
          </a:prstGeom>
          <a:ln>
            <a:noFill/>
          </a:ln>
          <a:effectLst>
            <a:softEdge rad="112500"/>
          </a:effectLst>
        </p:spPr>
      </p:pic>
    </p:spTree>
  </p:cSld>
  <p:clrMapOvr>
    <a:masterClrMapping/>
  </p:clrMapOvr>
  <p:transition>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Custom 10">
      <a:dk1>
        <a:sysClr val="windowText" lastClr="000000"/>
      </a:dk1>
      <a:lt1>
        <a:sysClr val="window" lastClr="FFFFFF"/>
      </a:lt1>
      <a:dk2>
        <a:srgbClr val="33A12B"/>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1431</TotalTime>
  <Words>1030</Words>
  <Application>Microsoft Office PowerPoint</Application>
  <PresentationFormat>Expunere pe ecran (4:3)</PresentationFormat>
  <Paragraphs>130</Paragraphs>
  <Slides>47</Slides>
  <Notes>2</Notes>
  <HiddenSlides>0</HiddenSlides>
  <MMClips>0</MMClips>
  <ScaleCrop>false</ScaleCrop>
  <HeadingPairs>
    <vt:vector size="4" baseType="variant">
      <vt:variant>
        <vt:lpstr>Temă</vt:lpstr>
      </vt:variant>
      <vt:variant>
        <vt:i4>1</vt:i4>
      </vt:variant>
      <vt:variant>
        <vt:lpstr>Titluri diapozitive</vt:lpstr>
      </vt:variant>
      <vt:variant>
        <vt:i4>47</vt:i4>
      </vt:variant>
    </vt:vector>
  </HeadingPairs>
  <TitlesOfParts>
    <vt:vector size="48" baseType="lpstr">
      <vt:lpstr>Median</vt:lpstr>
      <vt:lpstr>Addiction to high protein diet  </vt:lpstr>
      <vt:lpstr>Prezentare PowerPoint</vt:lpstr>
      <vt:lpstr>Prezentare PowerPoint</vt:lpstr>
      <vt:lpstr>Prezentare PowerPoint</vt:lpstr>
      <vt:lpstr>      The molecular architecture and activity of living cells depend largely on proteins, which make up over half of the solid content of cells and which show great variability in size, shape, and physical properties. Their physiological roles are also quite variable.   </vt:lpstr>
      <vt:lpstr>1. CATALYSTS</vt:lpstr>
      <vt:lpstr>2. MESSENGERS</vt:lpstr>
      <vt:lpstr>3. STRUCTURAL ELEMENTS</vt:lpstr>
      <vt:lpstr>4.  IMMUNOPROTECTORS</vt:lpstr>
      <vt:lpstr>  5.TRANSPORTERS </vt:lpstr>
      <vt:lpstr>6. BUFFERS</vt:lpstr>
      <vt:lpstr>Prezentare PowerPoint</vt:lpstr>
      <vt:lpstr>Sources of Protein</vt:lpstr>
      <vt:lpstr>Prezentare PowerPoint</vt:lpstr>
      <vt:lpstr>Prezentare PowerPoint</vt:lpstr>
      <vt:lpstr>                    Protein Quality and Protein Intake      Dietary protein is required by humans because it contributes to the body’s supply of indispensable amino acids and to its supply of nitrogen for the synthesis of the dispensable amino acids.       </vt:lpstr>
      <vt:lpstr> Protein-containing foods can be divided into two categories: </vt:lpstr>
      <vt:lpstr>Prezentare PowerPoint</vt:lpstr>
      <vt:lpstr>Digestibility of proteins is also important for amino acid use. Meat and cheese, for example, have a digestibility of 95%, and eggs are 97% digestible. Cooked split peas are about 70% digestible, and tofu is about 90% digestible. Both the digestibility of a protein and its amino acid content affect protein quality. A well-balanced diet should contain 50–60% of the calorie intake as carbohydrate, no more than 35% as fats and approximately 15% as protein. In addition, there should be sufficient amounts of fibre, vitamins and minerals. </vt:lpstr>
      <vt:lpstr>Prezentare PowerPoint</vt:lpstr>
      <vt:lpstr>RECOMMENDED PROTEIN AND AMINO ACID INTAKES     Protein and amino acid requirements of humans are influenced by age, body size, and physiological state, as well as by the level of energy intake. The estimated average requirement for protein for adults (men and women age 19 years and older) was 0.7 g protein per kg body weight per day. This value represents the lowest continuing dietary protein intake necessary to an adult. The recommended dietary allowance (RDA) for protein for adults is 0.8 g protein per kg body weight per day - 15% (between 10% and 18%) of total energy (kcal). </vt:lpstr>
      <vt:lpstr>WHO recommendations on protein intake in children and adolescents</vt:lpstr>
      <vt:lpstr>Prezentare PowerPoint</vt:lpstr>
      <vt:lpstr>The metabolic needs of endurance athletes (long distance runners, distance swimmers and cyclists) are different from those for people undertaking intermittent activity (football, hockey, cricket and golf) and sports of short but intense duration, e.g. sprinters and wing three-quarters in rugby. Bodybuilding sportsmen such as weight-lifters have yet different needs.</vt:lpstr>
      <vt:lpstr>Do athletes require more protein?   Endurance athletes in heavy training require extra protein to cover a small proportion of the energy costs of their training and to assist in the repair and recovery process after exercise. Strength athletes, who are interested in gaining muscle size and function, require more protein in the early stages of very intensive resistance exercise. </vt:lpstr>
      <vt:lpstr>Prezentare PowerPoint</vt:lpstr>
      <vt:lpstr>Prezentare PowerPoint</vt:lpstr>
      <vt:lpstr>Do athletes need to eat more protein-rich foods?   Generally, athletes enjoy the advantage of increased energy requirements that make it possible to consume even larger amounts of protein and other nutrients than the sedentary person. Numerous dietary surveys show that the dietary patterns reported by various groups of athletes provide protein intakes that are well in excess of 2.0 g/kg body mass per day - especially in the case of strength-training athletes. Therefore, there is little scientific justification for special high protein eating strategies for sport. </vt:lpstr>
      <vt:lpstr>How does timing and teamwork of protein and other nutrients work?    Recovery after each workout or competition is a challenge for the athlete. Recovery processes are complex and include refueling, rehydrating and repairing. Muscle and body protein metabolism is a constant balance between protein breakdown and protein rebuilding. During exercise the balance shifts towards protein breakdown, while during the recovery period after exercise the balance tips in the opposite direction. </vt:lpstr>
      <vt:lpstr>Prezentare PowerPoint</vt:lpstr>
      <vt:lpstr>    The most important news is that the effect of post-exercise protein intake is best seen when the protein is combined with carbohydrate. Carbohydrate intake stimulates an increase in the hormone insulin, which in turn, stimulates the muscle to take up the amino acids. A protein-carbohydrate snack or meal after a workout makes good sense - not only for muscle repair and adaptation to training, but to provide carbohydrate fuel to restore muscle glycogen levels.   </vt:lpstr>
      <vt:lpstr>Snacks or light meals that achieve this team-work include:</vt:lpstr>
      <vt:lpstr>   Can athletes have too much protein?   Daily protein intakes under 2 g/kg BM in healthy people are unlikely to cause side effects. Less is known about the long-term side effects of protein intakes above 2 g/kg BM. High protein intakes can increase the amount of calcium excreted in the urine. This may cause problems with athletes at risk of weakened bones - for example, female athletes with low energy intakes who are not menstruating.  </vt:lpstr>
      <vt:lpstr>Prezentare PowerPoint</vt:lpstr>
      <vt:lpstr>    Dehydration, caused by the need to excrete large amounts of urea and other nitrogenous wastes from protein catabolism, can be prevented with appropriate fluid consumption.  Effects on bone vary;  studies suggest catabolic effects.   The catabolic effects of a high protein diet on bone are most commonly attributed to the generation of large amounts of acids from the dietary protein, such as increased osteoclast activity which releases calcium, magnesium, and carbonate. This can cause osteoporosis.</vt:lpstr>
      <vt:lpstr>   Adverse Effects Associated with Protein Intake above the Recommended Dietary   1. Disorders of Bone and Calcium Homeostasis  Diet which is high in protein generates a large amount of acid in body fluids. The kidneys respond to this dietary acid challenge with net acid excretion, and, concurrently, the skeleton supplies buffer by active resorption of bone resulting in excessive calcium loss. Virtually osteoclast cells that break down bone and release calcium are activated. This increases the risk of osteoporosis and reduces renal calcium reabsorption (hypercalciuria).   </vt:lpstr>
      <vt:lpstr>Prezentare PowerPoint</vt:lpstr>
      <vt:lpstr>2. Disorders of Renal Function    Low fluid intake and excessive intake of protein are important risk factors for kidney stones. Protein ingestion increases renal acid excretion, and acid loads, in turn, may be buffered in part by bone, which releases calcium to be excreted by the kidney. This protein-induced hypercalciuria could lead to the formation of calcium kidney stones.   Furthermore, animal protein is also the major dietary source of purines, the precursors of uric acid. Excessive intake of animal protein is therefore associated with hyperuricosuria, a condition present in some uric acid stone formers. </vt:lpstr>
      <vt:lpstr>Prezentare PowerPoint</vt:lpstr>
      <vt:lpstr> 3. Increased Cancer Risk, Disorders of Liver Function, and Precipitated Progression of Coronary Artery Disease   Up to 80% of breast, bowel, and prostate cancers are attributed to dietary practices, and international comparisons show positive associations with high meat diet. The association, however, seems to have been more consistently found for red meat or processed meat and colorectal cancer. It should be noticed that red meat is the main dietary source of saturated fat, which has been associated with breast and colorectal cancers.   </vt:lpstr>
      <vt:lpstr>          Are protein supplements useful?   Generally, athletes can obtain all the protein they require from a good mixed diet. Occasionally, an athlete may require a supplement when a practical way to consume sufficient food cannot be found. Many protein supplements are very expensive due primarily to the amount of marketing that accompanies products and the processing required to extract the protein from cow’s milk. They tend to provide very large amounts of protein and little other nutrients. There is no need for the amount of protein provided by many supplements and there is certainly no justification for the extra cost.   </vt:lpstr>
      <vt:lpstr>Prezentare PowerPoint</vt:lpstr>
      <vt:lpstr> Despite the fact that short-term high protein diet could be necessary in several pathological conditions (malnutrition, sarcopenia, etc.), it is evident that “too much of a good thing” in diet could be useless or even harmful for healthy individuals. Many adults or even adolescents (especially athletes or body builders) self-prescribe protein supplements and overlook the risks of using them, mainly due to misguided beliefs in their performance-enhancing abilities. Individuals who follow these diets are therefore at risk. </vt:lpstr>
      <vt:lpstr>Prezentare PowerPoint</vt:lpstr>
      <vt:lpstr>Prezentare PowerPoint</vt:lpstr>
      <vt:lpstr>Prezentare PowerPoint</vt:lpstr>
      <vt:lpstr>Prezentare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Protein</dc:title>
  <dc:creator>Tibi</dc:creator>
  <cp:lastModifiedBy>Cristina</cp:lastModifiedBy>
  <cp:revision>128</cp:revision>
  <dcterms:created xsi:type="dcterms:W3CDTF">2018-02-26T16:00:01Z</dcterms:created>
  <dcterms:modified xsi:type="dcterms:W3CDTF">2018-03-06T12:26:36Z</dcterms:modified>
</cp:coreProperties>
</file>