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0.xml" ContentType="application/vnd.openxmlformats-package.core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23964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2208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1142640"/>
            <a:ext cx="8229600" cy="49456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1142640"/>
            <a:ext cx="8229600" cy="49456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1142640"/>
            <a:ext cx="8229600" cy="49456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224964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1142640"/>
            <a:ext cx="8229600" cy="49456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09440" algn="ctr">
              <a:spcBef>
                <a:spcPts val="298"/>
              </a:spcBef>
            </a:pPr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2249640"/>
            <a:ext cx="40158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600" cy="2062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366840"/>
            <a:ext cx="9144000" cy="838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0"/>
            <a:ext cx="9144000" cy="31104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07800"/>
            <a:ext cx="9144000" cy="9216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V="1">
            <a:off x="5410080" y="269280"/>
            <a:ext cx="3733920" cy="9036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V="1">
            <a:off x="5410080" y="257760"/>
            <a:ext cx="3733920" cy="1810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407200" y="496800"/>
            <a:ext cx="3063600" cy="28800"/>
          </a:xfrm>
          <a:custGeom>
            <a:avLst/>
            <a:gdLst/>
            <a:ahLst/>
            <a:cxnLst/>
            <a:rect l="0" t="0" r="r" b="b"/>
            <a:pathLst>
              <a:path w="8512" h="82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67"/>
                </a:lnTo>
                <a:cubicBezTo>
                  <a:pt x="0" y="74"/>
                  <a:pt x="6" y="81"/>
                  <a:pt x="13" y="81"/>
                </a:cubicBezTo>
                <a:lnTo>
                  <a:pt x="8497" y="81"/>
                </a:lnTo>
                <a:cubicBezTo>
                  <a:pt x="8504" y="81"/>
                  <a:pt x="8511" y="74"/>
                  <a:pt x="8511" y="67"/>
                </a:cubicBezTo>
                <a:lnTo>
                  <a:pt x="8511" y="13"/>
                </a:lnTo>
                <a:cubicBezTo>
                  <a:pt x="8511" y="6"/>
                  <a:pt x="8504" y="0"/>
                  <a:pt x="8497" y="0"/>
                </a:cubicBezTo>
                <a:lnTo>
                  <a:pt x="13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373880" y="588960"/>
            <a:ext cx="1600200" cy="36360"/>
          </a:xfrm>
          <a:custGeom>
            <a:avLst/>
            <a:gdLst/>
            <a:ahLst/>
            <a:cxnLst/>
            <a:rect l="0" t="0" r="r" b="b"/>
            <a:pathLst>
              <a:path w="4447" h="103">
                <a:moveTo>
                  <a:pt x="17" y="0"/>
                </a:moveTo>
                <a:cubicBezTo>
                  <a:pt x="8" y="0"/>
                  <a:pt x="0" y="8"/>
                  <a:pt x="0" y="17"/>
                </a:cubicBezTo>
                <a:lnTo>
                  <a:pt x="0" y="85"/>
                </a:lnTo>
                <a:cubicBezTo>
                  <a:pt x="0" y="93"/>
                  <a:pt x="8" y="102"/>
                  <a:pt x="17" y="102"/>
                </a:cubicBezTo>
                <a:lnTo>
                  <a:pt x="4429" y="102"/>
                </a:lnTo>
                <a:cubicBezTo>
                  <a:pt x="4437" y="102"/>
                  <a:pt x="4446" y="93"/>
                  <a:pt x="4446" y="85"/>
                </a:cubicBezTo>
                <a:lnTo>
                  <a:pt x="4446" y="17"/>
                </a:lnTo>
                <a:cubicBezTo>
                  <a:pt x="4446" y="8"/>
                  <a:pt x="4437" y="0"/>
                  <a:pt x="4429" y="0"/>
                </a:cubicBezTo>
                <a:lnTo>
                  <a:pt x="17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085320" y="-1440"/>
            <a:ext cx="5724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043920" y="-1440"/>
            <a:ext cx="2880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24840" y="-1440"/>
            <a:ext cx="9720" cy="62064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75880" y="-1440"/>
            <a:ext cx="27000" cy="6206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915400" y="0"/>
            <a:ext cx="55440" cy="58572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8874000" y="0"/>
            <a:ext cx="7920" cy="58572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PlaceHolder 14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GB" sz="4000" b="0" strike="noStrike" spc="-1">
                <a:solidFill>
                  <a:srgbClr val="4E3B30"/>
                </a:solidFill>
                <a:latin typeface="Trebuchet MS"/>
              </a:rPr>
              <a:t>Cliquez pour éditer le format du texte-titre</a:t>
            </a: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Cliquez pour éditer le format du plan de texte</a:t>
            </a:r>
          </a:p>
          <a:p>
            <a:pPr marL="657000" lvl="1" indent="-245880">
              <a:spcBef>
                <a:spcPts val="298"/>
              </a:spcBef>
              <a:buClr>
                <a:srgbClr val="A5644E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Second niveau de plan</a:t>
            </a: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Troisième niveau de plan</a:t>
            </a:r>
          </a:p>
          <a:p>
            <a:pPr marL="1179360" lvl="3" indent="-20016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Quatrième niveau de plan</a:t>
            </a:r>
          </a:p>
          <a:p>
            <a:pPr marL="1388880" lvl="4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Cinquième niveau de plan</a:t>
            </a:r>
          </a:p>
          <a:p>
            <a:pPr marL="1388880" lvl="5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Sixième niveau de plan</a:t>
            </a:r>
          </a:p>
          <a:p>
            <a:pPr marL="1388880" lvl="6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Septième niveau de plan</a:t>
            </a: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6586200" y="612720"/>
            <a:ext cx="9572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800" b="0" strike="noStrike" spc="-1">
                <a:solidFill>
                  <a:srgbClr val="A5644E"/>
                </a:solidFill>
                <a:latin typeface="Times New Roman"/>
              </a:rPr>
              <a:t>&lt;date/heure&gt;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8174160" y="1080"/>
            <a:ext cx="761760" cy="3668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840C6459-DDE1-4FB6-8818-2C75F987FE9F}" type="slidenum">
              <a:rPr lang="fr-BE" sz="2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en-GB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 flipV="1">
            <a:off x="5410080" y="3719160"/>
            <a:ext cx="3733920" cy="9072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 flipV="1">
            <a:off x="5410080" y="3704760"/>
            <a:ext cx="3733920" cy="1918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3"/>
          <p:cNvSpPr/>
          <p:nvPr/>
        </p:nvSpPr>
        <p:spPr>
          <a:xfrm flipV="1">
            <a:off x="5410080" y="4105440"/>
            <a:ext cx="3733920" cy="9360"/>
          </a:xfrm>
          <a:prstGeom prst="rect">
            <a:avLst/>
          </a:prstGeom>
          <a:solidFill>
            <a:srgbClr val="A5644E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4"/>
          <p:cNvSpPr/>
          <p:nvPr/>
        </p:nvSpPr>
        <p:spPr>
          <a:xfrm flipV="1">
            <a:off x="5410080" y="4144320"/>
            <a:ext cx="1965600" cy="19080"/>
          </a:xfrm>
          <a:prstGeom prst="rect">
            <a:avLst/>
          </a:prstGeom>
          <a:solidFill>
            <a:srgbClr val="A5644E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 flipV="1">
            <a:off x="5410080" y="4189680"/>
            <a:ext cx="1965600" cy="9360"/>
          </a:xfrm>
          <a:prstGeom prst="rect">
            <a:avLst/>
          </a:prstGeom>
          <a:solidFill>
            <a:srgbClr val="A5644E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6"/>
          <p:cNvSpPr/>
          <p:nvPr/>
        </p:nvSpPr>
        <p:spPr>
          <a:xfrm>
            <a:off x="5410080" y="3962520"/>
            <a:ext cx="3063960" cy="27000"/>
          </a:xfrm>
          <a:custGeom>
            <a:avLst/>
            <a:gdLst/>
            <a:ahLst/>
            <a:cxnLst/>
            <a:rect l="0" t="0" r="r" b="b"/>
            <a:pathLst>
              <a:path w="8513" h="77">
                <a:moveTo>
                  <a:pt x="12" y="0"/>
                </a:moveTo>
                <a:cubicBezTo>
                  <a:pt x="6" y="0"/>
                  <a:pt x="0" y="6"/>
                  <a:pt x="0" y="12"/>
                </a:cubicBezTo>
                <a:lnTo>
                  <a:pt x="0" y="63"/>
                </a:lnTo>
                <a:cubicBezTo>
                  <a:pt x="0" y="69"/>
                  <a:pt x="6" y="76"/>
                  <a:pt x="12" y="76"/>
                </a:cubicBezTo>
                <a:lnTo>
                  <a:pt x="8499" y="76"/>
                </a:lnTo>
                <a:cubicBezTo>
                  <a:pt x="8505" y="76"/>
                  <a:pt x="8512" y="69"/>
                  <a:pt x="8512" y="63"/>
                </a:cubicBezTo>
                <a:lnTo>
                  <a:pt x="8512" y="12"/>
                </a:lnTo>
                <a:cubicBezTo>
                  <a:pt x="8512" y="6"/>
                  <a:pt x="8505" y="0"/>
                  <a:pt x="8499" y="0"/>
                </a:cubicBezTo>
                <a:lnTo>
                  <a:pt x="12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7"/>
          <p:cNvSpPr/>
          <p:nvPr/>
        </p:nvSpPr>
        <p:spPr>
          <a:xfrm>
            <a:off x="7377120" y="4060800"/>
            <a:ext cx="1600200" cy="36360"/>
          </a:xfrm>
          <a:custGeom>
            <a:avLst/>
            <a:gdLst/>
            <a:ahLst/>
            <a:cxnLst/>
            <a:rect l="0" t="0" r="r" b="b"/>
            <a:pathLst>
              <a:path w="4447" h="103">
                <a:moveTo>
                  <a:pt x="17" y="0"/>
                </a:moveTo>
                <a:cubicBezTo>
                  <a:pt x="8" y="0"/>
                  <a:pt x="0" y="8"/>
                  <a:pt x="0" y="17"/>
                </a:cubicBezTo>
                <a:lnTo>
                  <a:pt x="0" y="85"/>
                </a:lnTo>
                <a:cubicBezTo>
                  <a:pt x="0" y="93"/>
                  <a:pt x="8" y="102"/>
                  <a:pt x="17" y="102"/>
                </a:cubicBezTo>
                <a:lnTo>
                  <a:pt x="4429" y="102"/>
                </a:lnTo>
                <a:cubicBezTo>
                  <a:pt x="4437" y="102"/>
                  <a:pt x="4446" y="93"/>
                  <a:pt x="4446" y="85"/>
                </a:cubicBezTo>
                <a:lnTo>
                  <a:pt x="4446" y="17"/>
                </a:lnTo>
                <a:cubicBezTo>
                  <a:pt x="4446" y="8"/>
                  <a:pt x="4437" y="0"/>
                  <a:pt x="4429" y="0"/>
                </a:cubicBezTo>
                <a:lnTo>
                  <a:pt x="17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8"/>
          <p:cNvSpPr/>
          <p:nvPr/>
        </p:nvSpPr>
        <p:spPr>
          <a:xfrm>
            <a:off x="0" y="3649680"/>
            <a:ext cx="9144000" cy="24444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9"/>
          <p:cNvSpPr/>
          <p:nvPr/>
        </p:nvSpPr>
        <p:spPr>
          <a:xfrm>
            <a:off x="0" y="3675240"/>
            <a:ext cx="9144000" cy="14112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0"/>
          <p:cNvSpPr/>
          <p:nvPr/>
        </p:nvSpPr>
        <p:spPr>
          <a:xfrm flipV="1">
            <a:off x="6413400" y="3395520"/>
            <a:ext cx="2730600" cy="24768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11"/>
          <p:cNvSpPr/>
          <p:nvPr/>
        </p:nvSpPr>
        <p:spPr>
          <a:xfrm>
            <a:off x="0" y="0"/>
            <a:ext cx="9144000" cy="370188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PlaceHolder 12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GB" sz="4000" b="0" strike="noStrike" spc="-1">
                <a:solidFill>
                  <a:srgbClr val="4E3B30"/>
                </a:solidFill>
                <a:latin typeface="Trebuchet MS"/>
              </a:rPr>
              <a:t>Cliquez pour éditer le format du texte-titre</a:t>
            </a:r>
          </a:p>
        </p:txBody>
      </p:sp>
      <p:sp>
        <p:nvSpPr>
          <p:cNvPr id="66" name="PlaceHolder 13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Cliquez pour éditer le format du plan de texte</a:t>
            </a:r>
          </a:p>
          <a:p>
            <a:pPr marL="657000" lvl="1" indent="-245880">
              <a:spcBef>
                <a:spcPts val="298"/>
              </a:spcBef>
              <a:buClr>
                <a:srgbClr val="A5644E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Second niveau de plan</a:t>
            </a: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Troisième niveau de plan</a:t>
            </a:r>
          </a:p>
          <a:p>
            <a:pPr marL="1179360" lvl="3" indent="-20016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Quatrième niveau de plan</a:t>
            </a:r>
          </a:p>
          <a:p>
            <a:pPr marL="1388880" lvl="4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Cinquième niveau de plan</a:t>
            </a:r>
          </a:p>
          <a:p>
            <a:pPr marL="1388880" lvl="5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Sixième niveau de plan</a:t>
            </a:r>
          </a:p>
          <a:p>
            <a:pPr marL="1388880" lvl="6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Septième niveau de plan</a:t>
            </a:r>
          </a:p>
        </p:txBody>
      </p:sp>
      <p:sp>
        <p:nvSpPr>
          <p:cNvPr id="67" name="PlaceHolder 14"/>
          <p:cNvSpPr>
            <a:spLocks noGrp="1"/>
          </p:cNvSpPr>
          <p:nvPr>
            <p:ph type="dt"/>
          </p:nvPr>
        </p:nvSpPr>
        <p:spPr>
          <a:xfrm>
            <a:off x="6705720" y="4206960"/>
            <a:ext cx="9604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800" b="0" strike="noStrike" spc="-1">
                <a:solidFill>
                  <a:srgbClr val="A5644E"/>
                </a:solidFill>
                <a:latin typeface="Times New Roman"/>
              </a:rPr>
              <a:t> 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68" name="PlaceHolder 15"/>
          <p:cNvSpPr>
            <a:spLocks noGrp="1"/>
          </p:cNvSpPr>
          <p:nvPr>
            <p:ph type="ftr"/>
          </p:nvPr>
        </p:nvSpPr>
        <p:spPr>
          <a:xfrm>
            <a:off x="5409720" y="4205160"/>
            <a:ext cx="12956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9" name="PlaceHolder 16"/>
          <p:cNvSpPr>
            <a:spLocks noGrp="1"/>
          </p:cNvSpPr>
          <p:nvPr>
            <p:ph type="sldNum"/>
          </p:nvPr>
        </p:nvSpPr>
        <p:spPr>
          <a:xfrm>
            <a:off x="8319600" y="1080"/>
            <a:ext cx="747720" cy="36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00F5F131-FC76-49B0-8309-137065B6E4E1}" type="slidenum">
              <a:rPr lang="fr-BE" sz="2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en-GB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366840"/>
            <a:ext cx="9144000" cy="838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0" y="0"/>
            <a:ext cx="9144000" cy="31104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0" y="307800"/>
            <a:ext cx="9144000" cy="9216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4"/>
          <p:cNvSpPr/>
          <p:nvPr/>
        </p:nvSpPr>
        <p:spPr>
          <a:xfrm flipV="1">
            <a:off x="5410080" y="269280"/>
            <a:ext cx="3733920" cy="9036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5"/>
          <p:cNvSpPr/>
          <p:nvPr/>
        </p:nvSpPr>
        <p:spPr>
          <a:xfrm flipV="1">
            <a:off x="5410080" y="257760"/>
            <a:ext cx="3733920" cy="1810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5407200" y="496800"/>
            <a:ext cx="3063600" cy="28800"/>
          </a:xfrm>
          <a:custGeom>
            <a:avLst/>
            <a:gdLst/>
            <a:ahLst/>
            <a:cxnLst/>
            <a:rect l="0" t="0" r="r" b="b"/>
            <a:pathLst>
              <a:path w="8512" h="82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67"/>
                </a:lnTo>
                <a:cubicBezTo>
                  <a:pt x="0" y="74"/>
                  <a:pt x="6" y="81"/>
                  <a:pt x="13" y="81"/>
                </a:cubicBezTo>
                <a:lnTo>
                  <a:pt x="8497" y="81"/>
                </a:lnTo>
                <a:cubicBezTo>
                  <a:pt x="8504" y="81"/>
                  <a:pt x="8511" y="74"/>
                  <a:pt x="8511" y="67"/>
                </a:cubicBezTo>
                <a:lnTo>
                  <a:pt x="8511" y="13"/>
                </a:lnTo>
                <a:cubicBezTo>
                  <a:pt x="8511" y="6"/>
                  <a:pt x="8504" y="0"/>
                  <a:pt x="8497" y="0"/>
                </a:cubicBezTo>
                <a:lnTo>
                  <a:pt x="13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7"/>
          <p:cNvSpPr/>
          <p:nvPr/>
        </p:nvSpPr>
        <p:spPr>
          <a:xfrm>
            <a:off x="7373880" y="588960"/>
            <a:ext cx="1600200" cy="36360"/>
          </a:xfrm>
          <a:custGeom>
            <a:avLst/>
            <a:gdLst/>
            <a:ahLst/>
            <a:cxnLst/>
            <a:rect l="0" t="0" r="r" b="b"/>
            <a:pathLst>
              <a:path w="4447" h="103">
                <a:moveTo>
                  <a:pt x="17" y="0"/>
                </a:moveTo>
                <a:cubicBezTo>
                  <a:pt x="8" y="0"/>
                  <a:pt x="0" y="8"/>
                  <a:pt x="0" y="17"/>
                </a:cubicBezTo>
                <a:lnTo>
                  <a:pt x="0" y="85"/>
                </a:lnTo>
                <a:cubicBezTo>
                  <a:pt x="0" y="93"/>
                  <a:pt x="8" y="102"/>
                  <a:pt x="17" y="102"/>
                </a:cubicBezTo>
                <a:lnTo>
                  <a:pt x="4429" y="102"/>
                </a:lnTo>
                <a:cubicBezTo>
                  <a:pt x="4437" y="102"/>
                  <a:pt x="4446" y="93"/>
                  <a:pt x="4446" y="85"/>
                </a:cubicBezTo>
                <a:lnTo>
                  <a:pt x="4446" y="17"/>
                </a:lnTo>
                <a:cubicBezTo>
                  <a:pt x="4446" y="8"/>
                  <a:pt x="4437" y="0"/>
                  <a:pt x="4429" y="0"/>
                </a:cubicBezTo>
                <a:lnTo>
                  <a:pt x="17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8"/>
          <p:cNvSpPr/>
          <p:nvPr/>
        </p:nvSpPr>
        <p:spPr>
          <a:xfrm>
            <a:off x="9085320" y="-1440"/>
            <a:ext cx="5724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9"/>
          <p:cNvSpPr/>
          <p:nvPr/>
        </p:nvSpPr>
        <p:spPr>
          <a:xfrm>
            <a:off x="9043920" y="-1440"/>
            <a:ext cx="2880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0"/>
          <p:cNvSpPr/>
          <p:nvPr/>
        </p:nvSpPr>
        <p:spPr>
          <a:xfrm>
            <a:off x="9024840" y="-1440"/>
            <a:ext cx="9720" cy="62064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1"/>
          <p:cNvSpPr/>
          <p:nvPr/>
        </p:nvSpPr>
        <p:spPr>
          <a:xfrm>
            <a:off x="8975880" y="-1440"/>
            <a:ext cx="27000" cy="6206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2"/>
          <p:cNvSpPr/>
          <p:nvPr/>
        </p:nvSpPr>
        <p:spPr>
          <a:xfrm>
            <a:off x="8915400" y="0"/>
            <a:ext cx="55440" cy="58572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3"/>
          <p:cNvSpPr/>
          <p:nvPr/>
        </p:nvSpPr>
        <p:spPr>
          <a:xfrm>
            <a:off x="8874000" y="0"/>
            <a:ext cx="7920" cy="58572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PlaceHolder 14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GB" sz="4000" b="0" strike="noStrike" spc="-1">
                <a:solidFill>
                  <a:srgbClr val="4E3B30"/>
                </a:solidFill>
                <a:latin typeface="Trebuchet MS"/>
              </a:rPr>
              <a:t>Cliquez pour éditer le format du texte-titre</a:t>
            </a:r>
          </a:p>
        </p:txBody>
      </p:sp>
      <p:sp>
        <p:nvSpPr>
          <p:cNvPr id="120" name="PlaceHolder 15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Cliquez pour éditer le format du plan de texte</a:t>
            </a:r>
          </a:p>
          <a:p>
            <a:pPr marL="657000" lvl="1" indent="-245880">
              <a:spcBef>
                <a:spcPts val="298"/>
              </a:spcBef>
              <a:buClr>
                <a:srgbClr val="A5644E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Second niveau de plan</a:t>
            </a: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Troisième niveau de plan</a:t>
            </a:r>
          </a:p>
          <a:p>
            <a:pPr marL="1179360" lvl="3" indent="-20016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Quatrième niveau de plan</a:t>
            </a:r>
          </a:p>
          <a:p>
            <a:pPr marL="1388880" lvl="4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Cinquième niveau de plan</a:t>
            </a:r>
          </a:p>
          <a:p>
            <a:pPr marL="1388880" lvl="5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Sixième niveau de plan</a:t>
            </a:r>
          </a:p>
          <a:p>
            <a:pPr marL="1388880" lvl="6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Septième niveau de plan</a:t>
            </a:r>
          </a:p>
        </p:txBody>
      </p:sp>
      <p:sp>
        <p:nvSpPr>
          <p:cNvPr id="121" name="PlaceHolder 16"/>
          <p:cNvSpPr>
            <a:spLocks noGrp="1"/>
          </p:cNvSpPr>
          <p:nvPr>
            <p:ph type="dt"/>
          </p:nvPr>
        </p:nvSpPr>
        <p:spPr>
          <a:xfrm>
            <a:off x="6586200" y="612720"/>
            <a:ext cx="9572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800" b="0" strike="noStrike" spc="-1">
                <a:solidFill>
                  <a:srgbClr val="A5644E"/>
                </a:solidFill>
                <a:latin typeface="Times New Roman"/>
              </a:rPr>
              <a:t> 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122" name="PlaceHolder 17"/>
          <p:cNvSpPr>
            <a:spLocks noGrp="1"/>
          </p:cNvSpPr>
          <p:nvPr>
            <p:ph type="sldNum"/>
          </p:nvPr>
        </p:nvSpPr>
        <p:spPr>
          <a:xfrm>
            <a:off x="8174160" y="1080"/>
            <a:ext cx="761760" cy="3668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B3F99ABD-2D2C-4AEA-9C88-E6CB8B6225B8}" type="slidenum">
              <a:rPr lang="fr-BE" sz="2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23" name="PlaceHolder 18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366840"/>
            <a:ext cx="9144000" cy="838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0" y="0"/>
            <a:ext cx="9144000" cy="31104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"/>
          <p:cNvSpPr/>
          <p:nvPr/>
        </p:nvSpPr>
        <p:spPr>
          <a:xfrm>
            <a:off x="0" y="307800"/>
            <a:ext cx="9144000" cy="9216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 flipV="1">
            <a:off x="5410080" y="269280"/>
            <a:ext cx="3733920" cy="90360"/>
          </a:xfrm>
          <a:prstGeom prst="rect">
            <a:avLst/>
          </a:prstGeom>
          <a:solidFill>
            <a:srgbClr val="A564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 flipV="1">
            <a:off x="5410080" y="257760"/>
            <a:ext cx="3733920" cy="181080"/>
          </a:xfrm>
          <a:prstGeom prst="rect">
            <a:avLst/>
          </a:prstGeom>
          <a:solidFill>
            <a:srgbClr val="A5644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6"/>
          <p:cNvSpPr/>
          <p:nvPr/>
        </p:nvSpPr>
        <p:spPr>
          <a:xfrm>
            <a:off x="5407200" y="496800"/>
            <a:ext cx="3063600" cy="28800"/>
          </a:xfrm>
          <a:custGeom>
            <a:avLst/>
            <a:gdLst/>
            <a:ahLst/>
            <a:cxnLst/>
            <a:rect l="0" t="0" r="r" b="b"/>
            <a:pathLst>
              <a:path w="8512" h="82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lnTo>
                  <a:pt x="0" y="67"/>
                </a:lnTo>
                <a:cubicBezTo>
                  <a:pt x="0" y="74"/>
                  <a:pt x="6" y="81"/>
                  <a:pt x="13" y="81"/>
                </a:cubicBezTo>
                <a:lnTo>
                  <a:pt x="8497" y="81"/>
                </a:lnTo>
                <a:cubicBezTo>
                  <a:pt x="8504" y="81"/>
                  <a:pt x="8511" y="74"/>
                  <a:pt x="8511" y="67"/>
                </a:cubicBezTo>
                <a:lnTo>
                  <a:pt x="8511" y="13"/>
                </a:lnTo>
                <a:cubicBezTo>
                  <a:pt x="8511" y="6"/>
                  <a:pt x="8504" y="0"/>
                  <a:pt x="8497" y="0"/>
                </a:cubicBezTo>
                <a:lnTo>
                  <a:pt x="13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7"/>
          <p:cNvSpPr/>
          <p:nvPr/>
        </p:nvSpPr>
        <p:spPr>
          <a:xfrm>
            <a:off x="7373880" y="588960"/>
            <a:ext cx="1600200" cy="36360"/>
          </a:xfrm>
          <a:custGeom>
            <a:avLst/>
            <a:gdLst/>
            <a:ahLst/>
            <a:cxnLst/>
            <a:rect l="0" t="0" r="r" b="b"/>
            <a:pathLst>
              <a:path w="4447" h="103">
                <a:moveTo>
                  <a:pt x="17" y="0"/>
                </a:moveTo>
                <a:cubicBezTo>
                  <a:pt x="8" y="0"/>
                  <a:pt x="0" y="8"/>
                  <a:pt x="0" y="17"/>
                </a:cubicBezTo>
                <a:lnTo>
                  <a:pt x="0" y="85"/>
                </a:lnTo>
                <a:cubicBezTo>
                  <a:pt x="0" y="93"/>
                  <a:pt x="8" y="102"/>
                  <a:pt x="17" y="102"/>
                </a:cubicBezTo>
                <a:lnTo>
                  <a:pt x="4429" y="102"/>
                </a:lnTo>
                <a:cubicBezTo>
                  <a:pt x="4437" y="102"/>
                  <a:pt x="4446" y="93"/>
                  <a:pt x="4446" y="85"/>
                </a:cubicBezTo>
                <a:lnTo>
                  <a:pt x="4446" y="17"/>
                </a:lnTo>
                <a:cubicBezTo>
                  <a:pt x="4446" y="8"/>
                  <a:pt x="4437" y="0"/>
                  <a:pt x="4429" y="0"/>
                </a:cubicBezTo>
                <a:lnTo>
                  <a:pt x="17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8"/>
          <p:cNvSpPr/>
          <p:nvPr/>
        </p:nvSpPr>
        <p:spPr>
          <a:xfrm>
            <a:off x="9085320" y="-1440"/>
            <a:ext cx="5724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9"/>
          <p:cNvSpPr/>
          <p:nvPr/>
        </p:nvSpPr>
        <p:spPr>
          <a:xfrm>
            <a:off x="9043920" y="-1440"/>
            <a:ext cx="2880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0"/>
          <p:cNvSpPr/>
          <p:nvPr/>
        </p:nvSpPr>
        <p:spPr>
          <a:xfrm>
            <a:off x="9024840" y="-1440"/>
            <a:ext cx="9720" cy="62064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1"/>
          <p:cNvSpPr/>
          <p:nvPr/>
        </p:nvSpPr>
        <p:spPr>
          <a:xfrm>
            <a:off x="8975880" y="-1440"/>
            <a:ext cx="27000" cy="6206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2"/>
          <p:cNvSpPr/>
          <p:nvPr/>
        </p:nvSpPr>
        <p:spPr>
          <a:xfrm>
            <a:off x="8915400" y="0"/>
            <a:ext cx="55440" cy="58572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3"/>
          <p:cNvSpPr/>
          <p:nvPr/>
        </p:nvSpPr>
        <p:spPr>
          <a:xfrm>
            <a:off x="8874000" y="0"/>
            <a:ext cx="7920" cy="58572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14"/>
          <p:cNvSpPr>
            <a:spLocks noGrp="1"/>
          </p:cNvSpPr>
          <p:nvPr>
            <p:ph type="title"/>
          </p:nvPr>
        </p:nvSpPr>
        <p:spPr>
          <a:xfrm>
            <a:off x="457200" y="1142640"/>
            <a:ext cx="8229600" cy="1066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GB" sz="4000" b="0" strike="noStrike" spc="-1">
                <a:solidFill>
                  <a:srgbClr val="4E3B30"/>
                </a:solidFill>
                <a:latin typeface="Trebuchet MS"/>
              </a:rPr>
              <a:t>Cliquez pour éditer le format du texte-titre</a:t>
            </a:r>
          </a:p>
        </p:txBody>
      </p:sp>
      <p:sp>
        <p:nvSpPr>
          <p:cNvPr id="174" name="PlaceHolder 15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9600" cy="4324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Cliquez pour éditer le format du plan de texte</a:t>
            </a:r>
          </a:p>
          <a:p>
            <a:pPr marL="657000" lvl="1" indent="-245880">
              <a:spcBef>
                <a:spcPts val="298"/>
              </a:spcBef>
              <a:buClr>
                <a:srgbClr val="A5644E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Second niveau de plan</a:t>
            </a: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Troisième niveau de plan</a:t>
            </a:r>
          </a:p>
          <a:p>
            <a:pPr marL="1179360" lvl="3" indent="-20016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Quatrième niveau de plan</a:t>
            </a:r>
          </a:p>
          <a:p>
            <a:pPr marL="1388880" lvl="4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Cinquième niveau de plan</a:t>
            </a:r>
          </a:p>
          <a:p>
            <a:pPr marL="1388880" lvl="5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Sixième niveau de plan</a:t>
            </a:r>
          </a:p>
          <a:p>
            <a:pPr marL="1388880" lvl="6" indent="-182520">
              <a:spcBef>
                <a:spcPts val="298"/>
              </a:spcBef>
              <a:buClr>
                <a:srgbClr val="B58B80"/>
              </a:buClr>
              <a:buFont typeface="Georgia"/>
              <a:buChar char="▫"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Septième niveau de plan</a:t>
            </a:r>
          </a:p>
        </p:txBody>
      </p:sp>
      <p:sp>
        <p:nvSpPr>
          <p:cNvPr id="175" name="PlaceHolder 16"/>
          <p:cNvSpPr>
            <a:spLocks noGrp="1"/>
          </p:cNvSpPr>
          <p:nvPr>
            <p:ph type="dt"/>
          </p:nvPr>
        </p:nvSpPr>
        <p:spPr>
          <a:xfrm>
            <a:off x="6582960" y="612720"/>
            <a:ext cx="9572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800" b="0" strike="noStrike" spc="-1">
                <a:solidFill>
                  <a:srgbClr val="A5644E"/>
                </a:solidFill>
                <a:latin typeface="Times New Roman"/>
              </a:rPr>
              <a:t> </a:t>
            </a:r>
            <a:endParaRPr lang="en-GB" sz="800" b="0" strike="noStrike" spc="-1">
              <a:latin typeface="Times New Roman"/>
            </a:endParaRPr>
          </a:p>
        </p:txBody>
      </p:sp>
      <p:sp>
        <p:nvSpPr>
          <p:cNvPr id="176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7" name="PlaceHolder 18"/>
          <p:cNvSpPr>
            <a:spLocks noGrp="1"/>
          </p:cNvSpPr>
          <p:nvPr>
            <p:ph type="sldNum"/>
          </p:nvPr>
        </p:nvSpPr>
        <p:spPr>
          <a:xfrm>
            <a:off x="8174160" y="1080"/>
            <a:ext cx="761760" cy="3668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5E5247E2-8807-4D32-A47A-9E793E0AF3E0}" type="slidenum">
              <a:rPr lang="fr-BE" sz="2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en-GB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4" descr="Image associée"/>
          <p:cNvPicPr/>
          <p:nvPr/>
        </p:nvPicPr>
        <p:blipFill>
          <a:blip r:embed="rId2" cstate="print"/>
          <a:stretch/>
        </p:blipFill>
        <p:spPr>
          <a:xfrm rot="1083000">
            <a:off x="591840" y="-329760"/>
            <a:ext cx="3643200" cy="4398840"/>
          </a:xfrm>
          <a:prstGeom prst="rect">
            <a:avLst/>
          </a:prstGeom>
          <a:ln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785600" y="1642680"/>
            <a:ext cx="8458200" cy="1469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fr-FR" sz="4400" b="0" strike="noStrike" spc="-1">
                <a:solidFill>
                  <a:srgbClr val="FFFFFF"/>
                </a:solidFill>
                <a:latin typeface="Trebuchet MS"/>
              </a:rPr>
              <a:t>French eating habits</a:t>
            </a:r>
            <a:endParaRPr lang="en-GB" sz="4400" b="0" strike="noStrike" spc="-1">
              <a:solidFill>
                <a:srgbClr val="4E3B30"/>
              </a:solidFill>
              <a:latin typeface="Trebuchet MS"/>
            </a:endParaRPr>
          </a:p>
        </p:txBody>
      </p:sp>
      <p:pic>
        <p:nvPicPr>
          <p:cNvPr id="216" name="Picture 2" descr="Image associée"/>
          <p:cNvPicPr/>
          <p:nvPr/>
        </p:nvPicPr>
        <p:blipFill>
          <a:blip r:embed="rId3" cstate="print"/>
          <a:stretch/>
        </p:blipFill>
        <p:spPr>
          <a:xfrm>
            <a:off x="2571840" y="4214880"/>
            <a:ext cx="3070080" cy="2405160"/>
          </a:xfrm>
          <a:prstGeom prst="rect">
            <a:avLst/>
          </a:prstGeom>
          <a:ln>
            <a:noFill/>
          </a:ln>
        </p:spPr>
      </p:pic>
      <p:pic>
        <p:nvPicPr>
          <p:cNvPr id="217" name="Picture 6" descr="Résultat de recherche d'images pour &quot;camembert dessin&quot;"/>
          <p:cNvPicPr/>
          <p:nvPr/>
        </p:nvPicPr>
        <p:blipFill>
          <a:blip r:embed="rId4" cstate="print"/>
          <a:stretch/>
        </p:blipFill>
        <p:spPr>
          <a:xfrm>
            <a:off x="6000840" y="357120"/>
            <a:ext cx="2619360" cy="2187720"/>
          </a:xfrm>
          <a:prstGeom prst="rect">
            <a:avLst/>
          </a:prstGeom>
          <a:ln>
            <a:noFill/>
          </a:ln>
        </p:spPr>
      </p:pic>
      <p:pic>
        <p:nvPicPr>
          <p:cNvPr id="218" name="Picture 8" descr="Image associée"/>
          <p:cNvPicPr/>
          <p:nvPr/>
        </p:nvPicPr>
        <p:blipFill>
          <a:blip r:embed="rId5" cstate="print"/>
          <a:stretch/>
        </p:blipFill>
        <p:spPr>
          <a:xfrm>
            <a:off x="357120" y="4143240"/>
            <a:ext cx="2571840" cy="2468520"/>
          </a:xfrm>
          <a:prstGeom prst="rect">
            <a:avLst/>
          </a:prstGeom>
          <a:ln>
            <a:noFill/>
          </a:ln>
        </p:spPr>
      </p:pic>
      <p:pic>
        <p:nvPicPr>
          <p:cNvPr id="219" name="Picture 10" descr="Résultat de recherche d'images pour &quot;yaourts dessin&quot;"/>
          <p:cNvPicPr/>
          <p:nvPr/>
        </p:nvPicPr>
        <p:blipFill>
          <a:blip r:embed="rId6" cstate="print"/>
          <a:stretch/>
        </p:blipFill>
        <p:spPr>
          <a:xfrm>
            <a:off x="6643800" y="5214960"/>
            <a:ext cx="904680" cy="914400"/>
          </a:xfrm>
          <a:prstGeom prst="rect">
            <a:avLst/>
          </a:prstGeom>
          <a:ln>
            <a:noFill/>
          </a:ln>
        </p:spPr>
      </p:pic>
      <p:pic>
        <p:nvPicPr>
          <p:cNvPr id="220" name="Picture 12" descr="Résultat de recherche d'images pour &quot;yaourts dessin&quot;"/>
          <p:cNvPicPr/>
          <p:nvPr/>
        </p:nvPicPr>
        <p:blipFill>
          <a:blip r:embed="rId6" cstate="print"/>
          <a:stretch/>
        </p:blipFill>
        <p:spPr>
          <a:xfrm>
            <a:off x="6072120" y="5429160"/>
            <a:ext cx="978120" cy="989280"/>
          </a:xfrm>
          <a:prstGeom prst="rect">
            <a:avLst/>
          </a:prstGeom>
          <a:ln>
            <a:noFill/>
          </a:ln>
        </p:spPr>
      </p:pic>
      <p:pic>
        <p:nvPicPr>
          <p:cNvPr id="221" name="Picture 14" descr="Résultat de recherche d'images pour &quot;yaourts dessin&quot;"/>
          <p:cNvPicPr/>
          <p:nvPr/>
        </p:nvPicPr>
        <p:blipFill>
          <a:blip r:embed="rId6" cstate="print"/>
          <a:stretch/>
        </p:blipFill>
        <p:spPr>
          <a:xfrm>
            <a:off x="7143840" y="5429160"/>
            <a:ext cx="988920" cy="1000080"/>
          </a:xfrm>
          <a:prstGeom prst="rect">
            <a:avLst/>
          </a:prstGeom>
          <a:ln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1664640" y="3857760"/>
            <a:ext cx="38887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Georgia"/>
              </a:rPr>
              <a:t>By BASSON Agatha &amp; DIOT Juliette 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23" name="Picture 2" descr="Résultat de recherche d'images pour &quot;erasmus + symbol&quot;"/>
          <p:cNvPicPr/>
          <p:nvPr/>
        </p:nvPicPr>
        <p:blipFill>
          <a:blip r:embed="rId7" cstate="print"/>
          <a:stretch/>
        </p:blipFill>
        <p:spPr>
          <a:xfrm>
            <a:off x="0" y="0"/>
            <a:ext cx="2736720" cy="785880"/>
          </a:xfrm>
          <a:prstGeom prst="rect">
            <a:avLst/>
          </a:prstGeom>
          <a:ln>
            <a:noFill/>
          </a:ln>
        </p:spPr>
      </p:pic>
      <p:pic>
        <p:nvPicPr>
          <p:cNvPr id="224" name="Imagine 223"/>
          <p:cNvPicPr/>
          <p:nvPr/>
        </p:nvPicPr>
        <p:blipFill>
          <a:blip r:embed="rId8" cstate="print"/>
          <a:stretch/>
        </p:blipFill>
        <p:spPr>
          <a:xfrm>
            <a:off x="7416000" y="2808000"/>
            <a:ext cx="1481760" cy="2016000"/>
          </a:xfrm>
          <a:prstGeom prst="rect">
            <a:avLst/>
          </a:prstGeom>
          <a:ln>
            <a:noFill/>
          </a:ln>
        </p:spPr>
      </p:pic>
      <p:pic>
        <p:nvPicPr>
          <p:cNvPr id="225" name="Imagine 224"/>
          <p:cNvPicPr/>
          <p:nvPr/>
        </p:nvPicPr>
        <p:blipFill>
          <a:blip r:embed="rId9" cstate="print"/>
          <a:stretch/>
        </p:blipFill>
        <p:spPr>
          <a:xfrm>
            <a:off x="6264000" y="3112560"/>
            <a:ext cx="1135080" cy="166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357120" y="857160"/>
            <a:ext cx="8382240" cy="106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fr-FR" sz="4000" b="0" strike="noStrike" spc="-1">
                <a:solidFill>
                  <a:srgbClr val="4E3B30"/>
                </a:solidFill>
                <a:latin typeface="Trebuchet MS"/>
              </a:rPr>
              <a:t>I.	Likes and dislikes</a:t>
            </a:r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428400" y="2071800"/>
            <a:ext cx="4041720" cy="457200"/>
          </a:xfrm>
          <a:prstGeom prst="rect">
            <a:avLst/>
          </a:prstGeom>
          <a:solidFill>
            <a:srgbClr val="BB5938">
              <a:alpha val="25000"/>
            </a:srgbClr>
          </a:solidFill>
          <a:ln w="12600">
            <a:solidFill>
              <a:srgbClr val="A5644E"/>
            </a:solidFill>
            <a:miter/>
          </a:ln>
        </p:spPr>
        <p:txBody>
          <a:bodyPr lIns="90000" tIns="46800" rIns="90000" bIns="46800" anchor="ctr">
            <a:normAutofit/>
          </a:bodyPr>
          <a:lstStyle/>
          <a:p>
            <a:pPr marL="44280">
              <a:spcBef>
                <a:spcPts val="298"/>
              </a:spcBef>
            </a:pPr>
            <a:r>
              <a:rPr lang="fr-FR" sz="1900" b="1" strike="noStrike" spc="-1">
                <a:solidFill>
                  <a:srgbClr val="3F3F3F"/>
                </a:solidFill>
                <a:latin typeface="Georgia"/>
              </a:rPr>
              <a:t>Favorite french’s fruit</a:t>
            </a:r>
            <a:endParaRPr lang="en-GB" sz="19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5143320" y="5857920"/>
            <a:ext cx="3762360" cy="457200"/>
          </a:xfrm>
          <a:prstGeom prst="rect">
            <a:avLst/>
          </a:prstGeom>
          <a:solidFill>
            <a:srgbClr val="BB5938">
              <a:alpha val="25000"/>
            </a:srgbClr>
          </a:solidFill>
          <a:ln w="12600">
            <a:solidFill>
              <a:srgbClr val="A5644E"/>
            </a:solidFill>
            <a:miter/>
          </a:ln>
        </p:spPr>
        <p:txBody>
          <a:bodyPr lIns="90000" tIns="46800" rIns="90000" bIns="46800" anchor="ctr">
            <a:normAutofit/>
          </a:bodyPr>
          <a:lstStyle/>
          <a:p>
            <a:pPr marL="44280">
              <a:spcBef>
                <a:spcPts val="298"/>
              </a:spcBef>
            </a:pPr>
            <a:r>
              <a:rPr lang="fr-FR" sz="1900" b="1" strike="noStrike" spc="-1">
                <a:solidFill>
                  <a:srgbClr val="3F3F3F"/>
                </a:solidFill>
                <a:latin typeface="Georgia"/>
              </a:rPr>
              <a:t>Favorite in regions</a:t>
            </a:r>
            <a:endParaRPr lang="en-GB" sz="19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29" name="Picture 2" descr="Résultat de recherche d'images pour &quot;podium png&quot;"/>
          <p:cNvPicPr/>
          <p:nvPr/>
        </p:nvPicPr>
        <p:blipFill>
          <a:blip r:embed="rId2" cstate="print"/>
          <a:srcRect t="23081" b="16343"/>
          <a:stretch/>
        </p:blipFill>
        <p:spPr>
          <a:xfrm>
            <a:off x="571680" y="3313440"/>
            <a:ext cx="3696840" cy="2258640"/>
          </a:xfrm>
          <a:prstGeom prst="rect">
            <a:avLst/>
          </a:prstGeom>
          <a:ln>
            <a:noFill/>
          </a:ln>
        </p:spPr>
      </p:pic>
      <p:pic>
        <p:nvPicPr>
          <p:cNvPr id="230" name="Picture 4" descr="Résultat de recherche d'images pour &quot;fraise png&quot;"/>
          <p:cNvPicPr/>
          <p:nvPr/>
        </p:nvPicPr>
        <p:blipFill>
          <a:blip r:embed="rId3" cstate="print"/>
          <a:stretch/>
        </p:blipFill>
        <p:spPr>
          <a:xfrm>
            <a:off x="1646640" y="2500200"/>
            <a:ext cx="1710000" cy="1065960"/>
          </a:xfrm>
          <a:prstGeom prst="rect">
            <a:avLst/>
          </a:prstGeom>
          <a:ln>
            <a:noFill/>
          </a:ln>
        </p:spPr>
      </p:pic>
      <p:pic>
        <p:nvPicPr>
          <p:cNvPr id="231" name="Picture 6" descr="Résultat de recherche d'images pour &quot;pomme png&quot;"/>
          <p:cNvPicPr/>
          <p:nvPr/>
        </p:nvPicPr>
        <p:blipFill>
          <a:blip r:embed="rId4" cstate="print"/>
          <a:stretch/>
        </p:blipFill>
        <p:spPr>
          <a:xfrm>
            <a:off x="571680" y="2952000"/>
            <a:ext cx="1074960" cy="1056960"/>
          </a:xfrm>
          <a:prstGeom prst="rect">
            <a:avLst/>
          </a:prstGeom>
          <a:ln>
            <a:noFill/>
          </a:ln>
        </p:spPr>
      </p:pic>
      <p:pic>
        <p:nvPicPr>
          <p:cNvPr id="232" name="Picture 8" descr="Résultat de recherche d'images pour &quot;banane png&quot;"/>
          <p:cNvPicPr/>
          <p:nvPr/>
        </p:nvPicPr>
        <p:blipFill>
          <a:blip r:embed="rId5" cstate="print"/>
          <a:stretch/>
        </p:blipFill>
        <p:spPr>
          <a:xfrm>
            <a:off x="3079800" y="2952000"/>
            <a:ext cx="1278000" cy="1288800"/>
          </a:xfrm>
          <a:prstGeom prst="rect">
            <a:avLst/>
          </a:prstGeom>
          <a:ln>
            <a:noFill/>
          </a:ln>
        </p:spPr>
      </p:pic>
      <p:pic>
        <p:nvPicPr>
          <p:cNvPr id="233" name="Picture 2" descr="Résultat de recherche d'images pour &quot;carte france vierge&quot;"/>
          <p:cNvPicPr/>
          <p:nvPr/>
        </p:nvPicPr>
        <p:blipFill>
          <a:blip r:embed="rId6" cstate="print"/>
          <a:stretch/>
        </p:blipFill>
        <p:spPr>
          <a:xfrm>
            <a:off x="4714920" y="1714680"/>
            <a:ext cx="4775040" cy="4549680"/>
          </a:xfrm>
          <a:prstGeom prst="rect">
            <a:avLst/>
          </a:prstGeom>
          <a:ln>
            <a:noFill/>
          </a:ln>
        </p:spPr>
      </p:pic>
      <p:pic>
        <p:nvPicPr>
          <p:cNvPr id="234" name="Picture 8" descr="Résultat de recherche d'images pour &quot;melon&quot;"/>
          <p:cNvPicPr/>
          <p:nvPr/>
        </p:nvPicPr>
        <p:blipFill>
          <a:blip r:embed="rId7" cstate="print"/>
          <a:stretch/>
        </p:blipFill>
        <p:spPr>
          <a:xfrm>
            <a:off x="6572160" y="3571920"/>
            <a:ext cx="1500120" cy="118440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155520" y="-2666880"/>
            <a:ext cx="5562720" cy="55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5"/>
          <p:cNvSpPr/>
          <p:nvPr/>
        </p:nvSpPr>
        <p:spPr>
          <a:xfrm>
            <a:off x="155520" y="-2666880"/>
            <a:ext cx="5562720" cy="55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7" name="Picture 14" descr="Résultat de recherche d'images pour &quot;apricot&quot;"/>
          <p:cNvPicPr/>
          <p:nvPr/>
        </p:nvPicPr>
        <p:blipFill>
          <a:blip r:embed="rId8" cstate="print"/>
          <a:stretch/>
        </p:blipFill>
        <p:spPr>
          <a:xfrm>
            <a:off x="5572080" y="3929040"/>
            <a:ext cx="1143000" cy="1143000"/>
          </a:xfrm>
          <a:prstGeom prst="rect">
            <a:avLst/>
          </a:prstGeom>
          <a:ln>
            <a:noFill/>
          </a:ln>
        </p:spPr>
      </p:pic>
      <p:pic>
        <p:nvPicPr>
          <p:cNvPr id="238" name="Picture 16" descr="Résultat de recherche d'images pour &quot;peach&quot;"/>
          <p:cNvPicPr/>
          <p:nvPr/>
        </p:nvPicPr>
        <p:blipFill>
          <a:blip r:embed="rId9" cstate="print"/>
          <a:stretch/>
        </p:blipFill>
        <p:spPr>
          <a:xfrm>
            <a:off x="5857920" y="1571760"/>
            <a:ext cx="2071800" cy="2071440"/>
          </a:xfrm>
          <a:prstGeom prst="rect">
            <a:avLst/>
          </a:prstGeom>
          <a:ln>
            <a:noFill/>
          </a:ln>
        </p:spPr>
      </p:pic>
      <p:sp>
        <p:nvSpPr>
          <p:cNvPr id="239" name="CustomShape 6"/>
          <p:cNvSpPr/>
          <p:nvPr/>
        </p:nvSpPr>
        <p:spPr>
          <a:xfrm>
            <a:off x="221760" y="5286240"/>
            <a:ext cx="1826640" cy="26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100" b="0" strike="noStrike" spc="-1">
                <a:solidFill>
                  <a:srgbClr val="000000"/>
                </a:solidFill>
                <a:latin typeface="Georgia"/>
              </a:rPr>
              <a:t>Values per person per year</a:t>
            </a:r>
            <a:endParaRPr lang="en-GB" sz="11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571680" y="5929200"/>
            <a:ext cx="32860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1D1CC"/>
          </a:solidFill>
          <a:ln w="9360">
            <a:solidFill>
              <a:srgbClr val="A5644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Georgia"/>
              </a:rPr>
              <a:t>People eat 3 to 4 fruits/day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285480" y="785880"/>
            <a:ext cx="4041720" cy="457200"/>
          </a:xfrm>
          <a:prstGeom prst="rect">
            <a:avLst/>
          </a:prstGeom>
          <a:solidFill>
            <a:srgbClr val="BB5938">
              <a:alpha val="25000"/>
            </a:srgbClr>
          </a:solidFill>
          <a:ln w="12600">
            <a:solidFill>
              <a:srgbClr val="A5644E"/>
            </a:solidFill>
            <a:miter/>
          </a:ln>
        </p:spPr>
        <p:txBody>
          <a:bodyPr lIns="90000" tIns="46800" rIns="90000" bIns="46800" anchor="ctr">
            <a:normAutofit/>
          </a:bodyPr>
          <a:lstStyle/>
          <a:p>
            <a:pPr marL="44280">
              <a:spcBef>
                <a:spcPts val="298"/>
              </a:spcBef>
            </a:pPr>
            <a:r>
              <a:rPr lang="fr-FR" sz="1900" b="1" strike="noStrike" spc="-1">
                <a:solidFill>
                  <a:srgbClr val="3F3F3F"/>
                </a:solidFill>
                <a:latin typeface="Georgia"/>
              </a:rPr>
              <a:t>Favorite french’s vegetables</a:t>
            </a:r>
            <a:endParaRPr lang="en-GB" sz="19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42" name="Picture 24" descr="Résultat de recherche d'images pour &quot;endive&quot;"/>
          <p:cNvPicPr/>
          <p:nvPr/>
        </p:nvPicPr>
        <p:blipFill>
          <a:blip r:embed="rId2" cstate="print"/>
          <a:stretch/>
        </p:blipFill>
        <p:spPr>
          <a:xfrm rot="946200">
            <a:off x="2142720" y="3857760"/>
            <a:ext cx="1463760" cy="2547720"/>
          </a:xfrm>
          <a:prstGeom prst="rect">
            <a:avLst/>
          </a:prstGeom>
          <a:ln>
            <a:noFill/>
          </a:ln>
        </p:spPr>
      </p:pic>
      <p:pic>
        <p:nvPicPr>
          <p:cNvPr id="243" name="Picture 6" descr="Résultat de recherche d'images pour &quot;medaille 3&quot;"/>
          <p:cNvPicPr/>
          <p:nvPr/>
        </p:nvPicPr>
        <p:blipFill>
          <a:blip r:embed="rId3" cstate="print"/>
          <a:stretch/>
        </p:blipFill>
        <p:spPr>
          <a:xfrm>
            <a:off x="2346120" y="4792680"/>
            <a:ext cx="772560" cy="77256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155520" y="-1165320"/>
            <a:ext cx="243828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"/>
          <p:cNvSpPr/>
          <p:nvPr/>
        </p:nvSpPr>
        <p:spPr>
          <a:xfrm>
            <a:off x="155520" y="-1165320"/>
            <a:ext cx="243828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"/>
          <p:cNvSpPr/>
          <p:nvPr/>
        </p:nvSpPr>
        <p:spPr>
          <a:xfrm>
            <a:off x="155520" y="-1165320"/>
            <a:ext cx="243828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5"/>
          <p:cNvSpPr/>
          <p:nvPr/>
        </p:nvSpPr>
        <p:spPr>
          <a:xfrm>
            <a:off x="155520" y="-1165320"/>
            <a:ext cx="243828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6"/>
          <p:cNvSpPr/>
          <p:nvPr/>
        </p:nvSpPr>
        <p:spPr>
          <a:xfrm>
            <a:off x="155520" y="-1165320"/>
            <a:ext cx="243828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9" name="Picture 20" descr="Image associée"/>
          <p:cNvPicPr/>
          <p:nvPr/>
        </p:nvPicPr>
        <p:blipFill>
          <a:blip r:embed="rId4" cstate="print"/>
          <a:stretch/>
        </p:blipFill>
        <p:spPr>
          <a:xfrm>
            <a:off x="1285920" y="1357200"/>
            <a:ext cx="2714760" cy="2424240"/>
          </a:xfrm>
          <a:prstGeom prst="rect">
            <a:avLst/>
          </a:prstGeom>
          <a:ln>
            <a:noFill/>
          </a:ln>
        </p:spPr>
      </p:pic>
      <p:pic>
        <p:nvPicPr>
          <p:cNvPr id="250" name="Picture 18" descr="Image associée"/>
          <p:cNvPicPr/>
          <p:nvPr/>
        </p:nvPicPr>
        <p:blipFill>
          <a:blip r:embed="rId5" cstate="print"/>
          <a:stretch/>
        </p:blipFill>
        <p:spPr>
          <a:xfrm>
            <a:off x="2428920" y="2071440"/>
            <a:ext cx="1214640" cy="1214280"/>
          </a:xfrm>
          <a:prstGeom prst="rect">
            <a:avLst/>
          </a:prstGeom>
          <a:ln>
            <a:noFill/>
          </a:ln>
        </p:spPr>
      </p:pic>
      <p:pic>
        <p:nvPicPr>
          <p:cNvPr id="251" name="Picture 22" descr="Résultat de recherche d'images pour &quot;carrot&quot;"/>
          <p:cNvPicPr/>
          <p:nvPr/>
        </p:nvPicPr>
        <p:blipFill>
          <a:blip r:embed="rId6" cstate="print"/>
          <a:stretch/>
        </p:blipFill>
        <p:spPr>
          <a:xfrm rot="2596800">
            <a:off x="-428760" y="2857680"/>
            <a:ext cx="3200400" cy="1622880"/>
          </a:xfrm>
          <a:prstGeom prst="rect">
            <a:avLst/>
          </a:prstGeom>
          <a:ln>
            <a:noFill/>
          </a:ln>
        </p:spPr>
      </p:pic>
      <p:pic>
        <p:nvPicPr>
          <p:cNvPr id="252" name="Picture 2" descr="Résultat de recherche d'images pour &quot;medaille second&quot;"/>
          <p:cNvPicPr/>
          <p:nvPr/>
        </p:nvPicPr>
        <p:blipFill>
          <a:blip r:embed="rId7" cstate="print"/>
          <a:stretch/>
        </p:blipFill>
        <p:spPr>
          <a:xfrm>
            <a:off x="214200" y="3643200"/>
            <a:ext cx="1394280" cy="1393920"/>
          </a:xfrm>
          <a:prstGeom prst="rect">
            <a:avLst/>
          </a:prstGeom>
          <a:ln>
            <a:noFill/>
          </a:ln>
        </p:spPr>
      </p:pic>
      <p:pic>
        <p:nvPicPr>
          <p:cNvPr id="253" name="Picture 26" descr="Résultat de recherche d'images pour &quot;broccoli&quot;"/>
          <p:cNvPicPr/>
          <p:nvPr/>
        </p:nvPicPr>
        <p:blipFill>
          <a:blip r:embed="rId8" cstate="print"/>
          <a:stretch/>
        </p:blipFill>
        <p:spPr>
          <a:xfrm>
            <a:off x="6072120" y="2241720"/>
            <a:ext cx="2286000" cy="2330280"/>
          </a:xfrm>
          <a:prstGeom prst="rect">
            <a:avLst/>
          </a:prstGeom>
          <a:ln>
            <a:noFill/>
          </a:ln>
        </p:spPr>
      </p:pic>
      <p:pic>
        <p:nvPicPr>
          <p:cNvPr id="254" name="Picture 28" descr="Résultat de recherche d'images pour &quot;salsifi&quot;"/>
          <p:cNvPicPr/>
          <p:nvPr/>
        </p:nvPicPr>
        <p:blipFill>
          <a:blip r:embed="rId9" cstate="print"/>
          <a:stretch/>
        </p:blipFill>
        <p:spPr>
          <a:xfrm rot="270000">
            <a:off x="4592520" y="2552760"/>
            <a:ext cx="5067360" cy="2533680"/>
          </a:xfrm>
          <a:prstGeom prst="rect">
            <a:avLst/>
          </a:prstGeom>
          <a:ln>
            <a:noFill/>
          </a:ln>
        </p:spPr>
      </p:pic>
      <p:pic>
        <p:nvPicPr>
          <p:cNvPr id="255" name="Picture 30" descr="Résultat de recherche d'images pour &quot;choux de bruxelles&quot;"/>
          <p:cNvPicPr/>
          <p:nvPr/>
        </p:nvPicPr>
        <p:blipFill>
          <a:blip r:embed="rId10" cstate="print"/>
          <a:stretch/>
        </p:blipFill>
        <p:spPr>
          <a:xfrm>
            <a:off x="6184800" y="4214880"/>
            <a:ext cx="2959200" cy="1738080"/>
          </a:xfrm>
          <a:prstGeom prst="rect">
            <a:avLst/>
          </a:prstGeom>
          <a:ln>
            <a:noFill/>
          </a:ln>
        </p:spPr>
      </p:pic>
      <p:pic>
        <p:nvPicPr>
          <p:cNvPr id="256" name="Picture 32" descr="Résultat de recherche d'images pour &quot;emoji vomi&quot;"/>
          <p:cNvPicPr/>
          <p:nvPr/>
        </p:nvPicPr>
        <p:blipFill>
          <a:blip r:embed="rId11" cstate="print"/>
          <a:stretch/>
        </p:blipFill>
        <p:spPr>
          <a:xfrm>
            <a:off x="4643280" y="1571760"/>
            <a:ext cx="1500480" cy="1500120"/>
          </a:xfrm>
          <a:prstGeom prst="rect">
            <a:avLst/>
          </a:prstGeom>
          <a:ln>
            <a:noFill/>
          </a:ln>
        </p:spPr>
      </p:pic>
      <p:sp>
        <p:nvSpPr>
          <p:cNvPr id="257" name="TextShape 7"/>
          <p:cNvSpPr txBox="1"/>
          <p:nvPr/>
        </p:nvSpPr>
        <p:spPr>
          <a:xfrm>
            <a:off x="5143320" y="785880"/>
            <a:ext cx="3755880" cy="457200"/>
          </a:xfrm>
          <a:prstGeom prst="rect">
            <a:avLst/>
          </a:prstGeom>
          <a:solidFill>
            <a:srgbClr val="BB5938">
              <a:alpha val="25000"/>
            </a:srgbClr>
          </a:solidFill>
          <a:ln w="12600">
            <a:solidFill>
              <a:srgbClr val="A5644E"/>
            </a:solidFill>
            <a:miter/>
          </a:ln>
        </p:spPr>
        <p:txBody>
          <a:bodyPr lIns="90000" tIns="46800" rIns="90000" bIns="46800" anchor="ctr">
            <a:normAutofit/>
          </a:bodyPr>
          <a:lstStyle/>
          <a:p>
            <a:pPr marL="44280">
              <a:spcBef>
                <a:spcPts val="298"/>
              </a:spcBef>
            </a:pPr>
            <a:r>
              <a:rPr lang="fr-FR" sz="1900" b="1" strike="noStrike" spc="-1">
                <a:solidFill>
                  <a:srgbClr val="3F3F3F"/>
                </a:solidFill>
                <a:latin typeface="Georgia"/>
              </a:rPr>
              <a:t>Disliked french’s vegetables</a:t>
            </a:r>
            <a:endParaRPr lang="en-GB" sz="19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8" name="CustomShape 8"/>
          <p:cNvSpPr/>
          <p:nvPr/>
        </p:nvSpPr>
        <p:spPr>
          <a:xfrm>
            <a:off x="1292400" y="1428840"/>
            <a:ext cx="7156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800" b="1" strike="noStrike" spc="-1">
                <a:solidFill>
                  <a:srgbClr val="4E3B30"/>
                </a:solidFill>
                <a:latin typeface="Georgia"/>
              </a:rPr>
              <a:t>14kg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1077480" y="4714920"/>
            <a:ext cx="6789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800" b="1" strike="noStrike" spc="-1">
                <a:solidFill>
                  <a:srgbClr val="4E3B30"/>
                </a:solidFill>
                <a:latin typeface="Georgia"/>
              </a:rPr>
              <a:t>11kg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3076560" y="5500800"/>
            <a:ext cx="833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800" b="1" strike="noStrike" spc="-1">
                <a:solidFill>
                  <a:srgbClr val="4E3B30"/>
                </a:solidFill>
                <a:latin typeface="Georgia"/>
              </a:rPr>
              <a:t>6.8kg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28760" y="785880"/>
            <a:ext cx="8229600" cy="106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fr-FR" sz="4000" b="0" strike="noStrike" spc="-1">
                <a:solidFill>
                  <a:srgbClr val="4E3B30"/>
                </a:solidFill>
                <a:latin typeface="Trebuchet MS"/>
              </a:rPr>
              <a:t>II. Consumption in values</a:t>
            </a:r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graphicFrame>
        <p:nvGraphicFramePr>
          <p:cNvPr id="262" name="Table 2"/>
          <p:cNvGraphicFramePr/>
          <p:nvPr/>
        </p:nvGraphicFramePr>
        <p:xfrm>
          <a:off x="428760" y="2071800"/>
          <a:ext cx="3995640" cy="4867440"/>
        </p:xfrm>
        <a:graphic>
          <a:graphicData uri="http://schemas.openxmlformats.org/drawingml/2006/table">
            <a:tbl>
              <a:tblPr/>
              <a:tblGrid>
                <a:gridCol w="1998360"/>
                <a:gridCol w="1997280"/>
              </a:tblGrid>
              <a:tr h="905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Types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Quantities per person per year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701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Yoghurt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21.4kg (= 170 cups)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701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Bread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FF0000"/>
                          </a:solidFill>
                          <a:latin typeface="Georgia"/>
                          <a:ea typeface="Arial"/>
                        </a:rPr>
                        <a:t>43 kg </a:t>
                      </a: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(= 180 baguettes)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701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Cheese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26 kg (=100 camemberts)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701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Meat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86kg (50kg is beef)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701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1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Potatoes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Georgia"/>
                          <a:ea typeface="Arial"/>
                        </a:rPr>
                        <a:t>30kg (300 potatoes)</a:t>
                      </a:r>
                      <a:endParaRPr lang="en-GB" sz="2000" b="0" strike="noStrike" spc="-1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68760" marR="68760">
                    <a:lnL w="5760">
                      <a:solidFill>
                        <a:srgbClr val="F0A22E"/>
                      </a:solidFill>
                    </a:lnL>
                    <a:lnR w="5760">
                      <a:solidFill>
                        <a:srgbClr val="F0A22E"/>
                      </a:solidFill>
                    </a:lnR>
                    <a:lnT w="5760">
                      <a:solidFill>
                        <a:srgbClr val="F0A22E"/>
                      </a:solidFill>
                    </a:lnT>
                    <a:lnB w="5760">
                      <a:solidFill>
                        <a:srgbClr val="F0A22E"/>
                      </a:solidFill>
                    </a:lnB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263" name="Picture 2" descr="Résultat de recherche d'images pour &quot;yaourt dessin&quot;"/>
          <p:cNvPicPr/>
          <p:nvPr/>
        </p:nvPicPr>
        <p:blipFill>
          <a:blip r:embed="rId2" cstate="print"/>
          <a:stretch/>
        </p:blipFill>
        <p:spPr>
          <a:xfrm>
            <a:off x="1571760" y="2847960"/>
            <a:ext cx="857160" cy="866880"/>
          </a:xfrm>
          <a:prstGeom prst="rect">
            <a:avLst/>
          </a:prstGeom>
          <a:ln>
            <a:noFill/>
          </a:ln>
        </p:spPr>
      </p:pic>
      <p:pic>
        <p:nvPicPr>
          <p:cNvPr id="264" name="Picture 4" descr="Image associée"/>
          <p:cNvPicPr/>
          <p:nvPr/>
        </p:nvPicPr>
        <p:blipFill>
          <a:blip r:embed="rId3" cstate="print"/>
          <a:stretch/>
        </p:blipFill>
        <p:spPr>
          <a:xfrm rot="2250600">
            <a:off x="1322460" y="3656340"/>
            <a:ext cx="927000" cy="1117800"/>
          </a:xfrm>
          <a:prstGeom prst="rect">
            <a:avLst/>
          </a:prstGeom>
          <a:ln>
            <a:noFill/>
          </a:ln>
        </p:spPr>
      </p:pic>
      <p:pic>
        <p:nvPicPr>
          <p:cNvPr id="265" name="Picture 6" descr="Résultat de recherche d'images pour &quot;camembert dessin&quot;"/>
          <p:cNvPicPr/>
          <p:nvPr/>
        </p:nvPicPr>
        <p:blipFill>
          <a:blip r:embed="rId4" cstate="print"/>
          <a:stretch/>
        </p:blipFill>
        <p:spPr>
          <a:xfrm>
            <a:off x="1357200" y="4357800"/>
            <a:ext cx="857520" cy="715680"/>
          </a:xfrm>
          <a:prstGeom prst="rect">
            <a:avLst/>
          </a:prstGeom>
          <a:ln>
            <a:noFill/>
          </a:ln>
        </p:spPr>
      </p:pic>
      <p:pic>
        <p:nvPicPr>
          <p:cNvPr id="266" name="Picture 4" descr="Résultat de recherche d'images pour &quot;boeuf dessin&quot;"/>
          <p:cNvPicPr/>
          <p:nvPr/>
        </p:nvPicPr>
        <p:blipFill>
          <a:blip r:embed="rId5" cstate="print"/>
          <a:stretch/>
        </p:blipFill>
        <p:spPr>
          <a:xfrm>
            <a:off x="1285920" y="5289104"/>
            <a:ext cx="955800" cy="679320"/>
          </a:xfrm>
          <a:prstGeom prst="rect">
            <a:avLst/>
          </a:prstGeom>
          <a:ln>
            <a:noFill/>
          </a:ln>
        </p:spPr>
      </p:pic>
      <p:pic>
        <p:nvPicPr>
          <p:cNvPr id="267" name="Picture 8" descr="Image associée"/>
          <p:cNvPicPr/>
          <p:nvPr/>
        </p:nvPicPr>
        <p:blipFill>
          <a:blip r:embed="rId6" cstate="print"/>
          <a:stretch/>
        </p:blipFill>
        <p:spPr>
          <a:xfrm>
            <a:off x="1660724" y="6175767"/>
            <a:ext cx="628560" cy="603360"/>
          </a:xfrm>
          <a:prstGeom prst="rect">
            <a:avLst/>
          </a:prstGeom>
          <a:ln>
            <a:noFill/>
          </a:ln>
        </p:spPr>
      </p:pic>
      <p:pic>
        <p:nvPicPr>
          <p:cNvPr id="268" name="Picture 6" descr="Résultat de recherche d'images pour &quot;bouteille dessin&quot;"/>
          <p:cNvPicPr/>
          <p:nvPr/>
        </p:nvPicPr>
        <p:blipFill>
          <a:blip r:embed="rId7" cstate="print"/>
          <a:stretch/>
        </p:blipFill>
        <p:spPr>
          <a:xfrm>
            <a:off x="5500800" y="928800"/>
            <a:ext cx="4316400" cy="3143160"/>
          </a:xfrm>
          <a:prstGeom prst="rect">
            <a:avLst/>
          </a:prstGeom>
          <a:ln>
            <a:noFill/>
          </a:ln>
        </p:spPr>
      </p:pic>
      <p:pic>
        <p:nvPicPr>
          <p:cNvPr id="269" name="Picture 8" descr="Résultat de recherche d'images pour &quot;couronne dessin&quot;"/>
          <p:cNvPicPr/>
          <p:nvPr/>
        </p:nvPicPr>
        <p:blipFill>
          <a:blip r:embed="rId8" cstate="print"/>
          <a:stretch/>
        </p:blipFill>
        <p:spPr>
          <a:xfrm rot="1213200">
            <a:off x="7472520" y="1463400"/>
            <a:ext cx="760320" cy="795240"/>
          </a:xfrm>
          <a:prstGeom prst="rect">
            <a:avLst/>
          </a:prstGeom>
          <a:ln>
            <a:noFill/>
          </a:ln>
        </p:spPr>
      </p:pic>
      <p:sp>
        <p:nvSpPr>
          <p:cNvPr id="270" name="CustomShape 3"/>
          <p:cNvSpPr/>
          <p:nvPr/>
        </p:nvSpPr>
        <p:spPr>
          <a:xfrm>
            <a:off x="155520" y="-2163600"/>
            <a:ext cx="3838680" cy="45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1" name="Picture 14" descr="Image associée"/>
          <p:cNvPicPr/>
          <p:nvPr/>
        </p:nvPicPr>
        <p:blipFill>
          <a:blip r:embed="rId9" cstate="print"/>
          <a:stretch/>
        </p:blipFill>
        <p:spPr>
          <a:xfrm>
            <a:off x="7000920" y="3286080"/>
            <a:ext cx="2143080" cy="2086200"/>
          </a:xfrm>
          <a:prstGeom prst="rect">
            <a:avLst/>
          </a:prstGeom>
          <a:ln>
            <a:noFill/>
          </a:ln>
        </p:spPr>
      </p:pic>
      <p:pic>
        <p:nvPicPr>
          <p:cNvPr id="272" name="Picture 16" descr="Image associée"/>
          <p:cNvPicPr/>
          <p:nvPr/>
        </p:nvPicPr>
        <p:blipFill>
          <a:blip r:embed="rId10" cstate="print"/>
          <a:stretch/>
        </p:blipFill>
        <p:spPr>
          <a:xfrm>
            <a:off x="4143240" y="3714840"/>
            <a:ext cx="2857680" cy="2857320"/>
          </a:xfrm>
          <a:prstGeom prst="rect">
            <a:avLst/>
          </a:prstGeom>
          <a:ln>
            <a:noFill/>
          </a:ln>
        </p:spPr>
      </p:pic>
      <p:pic>
        <p:nvPicPr>
          <p:cNvPr id="273" name="Picture 18" descr="Résultat de recherche d'images pour &quot;biere dessin&quot;"/>
          <p:cNvPicPr/>
          <p:nvPr/>
        </p:nvPicPr>
        <p:blipFill>
          <a:blip r:embed="rId11" cstate="print"/>
          <a:stretch/>
        </p:blipFill>
        <p:spPr>
          <a:xfrm>
            <a:off x="6715080" y="5246640"/>
            <a:ext cx="1285920" cy="1611360"/>
          </a:xfrm>
          <a:prstGeom prst="rect">
            <a:avLst/>
          </a:prstGeom>
          <a:ln>
            <a:noFill/>
          </a:ln>
        </p:spPr>
      </p:pic>
      <p:pic>
        <p:nvPicPr>
          <p:cNvPr id="274" name="Picture 12" descr="Résultat de recherche d'images pour &quot;jus dessin&quot;"/>
          <p:cNvPicPr/>
          <p:nvPr/>
        </p:nvPicPr>
        <p:blipFill>
          <a:blip r:embed="rId12" cstate="print"/>
          <a:stretch/>
        </p:blipFill>
        <p:spPr>
          <a:xfrm>
            <a:off x="5072040" y="2000160"/>
            <a:ext cx="1712880" cy="201456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7933680" y="1285920"/>
            <a:ext cx="603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Georgia"/>
              </a:rPr>
              <a:t>75%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cxnSp>
        <p:nvCxnSpPr>
          <p:cNvPr id="276" name="Line 5"/>
          <p:cNvCxnSpPr/>
          <p:nvPr/>
        </p:nvCxnSpPr>
        <p:spPr>
          <a:xfrm flipH="1">
            <a:off x="6214680" y="1928880"/>
            <a:ext cx="572400" cy="429120"/>
          </a:xfrm>
          <a:prstGeom prst="straightConnector1">
            <a:avLst/>
          </a:prstGeom>
          <a:ln w="12600">
            <a:solidFill>
              <a:srgbClr val="A5644E"/>
            </a:solidFill>
            <a:miter/>
            <a:tailEnd type="arrow" w="med" len="med"/>
          </a:ln>
        </p:spPr>
      </p:cxnSp>
      <p:cxnSp>
        <p:nvCxnSpPr>
          <p:cNvPr id="277" name="Line 6"/>
          <p:cNvCxnSpPr/>
          <p:nvPr/>
        </p:nvCxnSpPr>
        <p:spPr>
          <a:xfrm>
            <a:off x="6286680" y="4000680"/>
            <a:ext cx="786240" cy="429120"/>
          </a:xfrm>
          <a:prstGeom prst="straightConnector1">
            <a:avLst/>
          </a:prstGeom>
          <a:ln w="9360">
            <a:solidFill>
              <a:srgbClr val="A5644E"/>
            </a:solidFill>
            <a:miter/>
            <a:tailEnd type="arrow" w="med" len="med"/>
          </a:ln>
        </p:spPr>
      </p:cxnSp>
      <p:cxnSp>
        <p:nvCxnSpPr>
          <p:cNvPr id="278" name="Line 7"/>
          <p:cNvCxnSpPr/>
          <p:nvPr/>
        </p:nvCxnSpPr>
        <p:spPr>
          <a:xfrm flipH="1" flipV="1">
            <a:off x="6000120" y="5000400"/>
            <a:ext cx="857880" cy="2160"/>
          </a:xfrm>
          <a:prstGeom prst="straightConnector1">
            <a:avLst/>
          </a:prstGeom>
          <a:ln w="9360">
            <a:solidFill>
              <a:srgbClr val="A5644E"/>
            </a:solidFill>
            <a:miter/>
            <a:tailEnd type="arrow" w="med" len="med"/>
          </a:ln>
        </p:spPr>
      </p:cxnSp>
      <p:cxnSp>
        <p:nvCxnSpPr>
          <p:cNvPr id="279" name="Line 8"/>
          <p:cNvCxnSpPr/>
          <p:nvPr/>
        </p:nvCxnSpPr>
        <p:spPr>
          <a:xfrm>
            <a:off x="5857560" y="5715000"/>
            <a:ext cx="786600" cy="286560"/>
          </a:xfrm>
          <a:prstGeom prst="straightConnector1">
            <a:avLst/>
          </a:prstGeom>
          <a:ln w="9360">
            <a:solidFill>
              <a:srgbClr val="A5644E"/>
            </a:solidFill>
            <a:miter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28760" y="928800"/>
            <a:ext cx="8229600" cy="1069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fr-FR" sz="4000" b="0" strike="noStrike" spc="-1">
                <a:solidFill>
                  <a:srgbClr val="4E3B30"/>
                </a:solidFill>
                <a:latin typeface="Trebuchet MS"/>
              </a:rPr>
              <a:t>III. Some problems</a:t>
            </a:r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155520" y="-2286000"/>
            <a:ext cx="4772160" cy="47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"/>
          <p:cNvSpPr/>
          <p:nvPr/>
        </p:nvSpPr>
        <p:spPr>
          <a:xfrm>
            <a:off x="155520" y="-2286000"/>
            <a:ext cx="4772160" cy="47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Picture 5" descr="H:\Documents\1ere S\DNL\sel.jpg"/>
          <p:cNvPicPr/>
          <p:nvPr/>
        </p:nvPicPr>
        <p:blipFill>
          <a:blip r:embed="rId2" cstate="print"/>
          <a:stretch/>
        </p:blipFill>
        <p:spPr>
          <a:xfrm>
            <a:off x="1571760" y="2500200"/>
            <a:ext cx="2143080" cy="2143080"/>
          </a:xfrm>
          <a:prstGeom prst="rect">
            <a:avLst/>
          </a:prstGeom>
          <a:ln>
            <a:noFill/>
          </a:ln>
        </p:spPr>
      </p:pic>
      <p:pic>
        <p:nvPicPr>
          <p:cNvPr id="284" name="Picture 6" descr="H:\Documents\1ere S\DNL\sel.jpg"/>
          <p:cNvPicPr/>
          <p:nvPr/>
        </p:nvPicPr>
        <p:blipFill>
          <a:blip r:embed="rId2" cstate="print"/>
          <a:stretch/>
        </p:blipFill>
        <p:spPr>
          <a:xfrm rot="249600">
            <a:off x="185760" y="2840040"/>
            <a:ext cx="1536840" cy="1258560"/>
          </a:xfrm>
          <a:prstGeom prst="rect">
            <a:avLst/>
          </a:prstGeom>
          <a:ln>
            <a:noFill/>
          </a:ln>
        </p:spPr>
      </p:pic>
      <p:pic>
        <p:nvPicPr>
          <p:cNvPr id="285" name="Picture 8" descr="Résultat de recherche d'images pour &quot;smiley pas content&quot;"/>
          <p:cNvPicPr/>
          <p:nvPr/>
        </p:nvPicPr>
        <p:blipFill>
          <a:blip r:embed="rId3" cstate="print"/>
          <a:stretch/>
        </p:blipFill>
        <p:spPr>
          <a:xfrm>
            <a:off x="785880" y="2143080"/>
            <a:ext cx="857160" cy="857160"/>
          </a:xfrm>
          <a:prstGeom prst="rect">
            <a:avLst/>
          </a:prstGeom>
          <a:ln>
            <a:noFill/>
          </a:ln>
        </p:spPr>
      </p:pic>
      <p:sp>
        <p:nvSpPr>
          <p:cNvPr id="286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8" name="Picture 14" descr="Résultat de recherche d'images pour &quot;pastabox dessin&quot;"/>
          <p:cNvPicPr/>
          <p:nvPr/>
        </p:nvPicPr>
        <p:blipFill>
          <a:blip r:embed="rId4" cstate="print"/>
          <a:stretch/>
        </p:blipFill>
        <p:spPr>
          <a:xfrm>
            <a:off x="5072040" y="1928880"/>
            <a:ext cx="2643120" cy="2354040"/>
          </a:xfrm>
          <a:prstGeom prst="rect">
            <a:avLst/>
          </a:prstGeom>
          <a:ln>
            <a:noFill/>
          </a:ln>
        </p:spPr>
      </p:pic>
      <p:pic>
        <p:nvPicPr>
          <p:cNvPr id="289" name="Picture 16" descr="Résultat de recherche d'images pour &quot;fibres légumes pub&quot;"/>
          <p:cNvPicPr/>
          <p:nvPr/>
        </p:nvPicPr>
        <p:blipFill>
          <a:blip r:embed="rId5" cstate="print"/>
          <a:stretch/>
        </p:blipFill>
        <p:spPr>
          <a:xfrm>
            <a:off x="1928880" y="4892760"/>
            <a:ext cx="1143000" cy="639720"/>
          </a:xfrm>
          <a:prstGeom prst="rect">
            <a:avLst/>
          </a:prstGeom>
          <a:ln>
            <a:noFill/>
          </a:ln>
        </p:spPr>
      </p:pic>
      <p:pic>
        <p:nvPicPr>
          <p:cNvPr id="290" name="Picture 18" descr="Résultat de recherche d'images pour &quot;graphique décroissant&quot;"/>
          <p:cNvPicPr/>
          <p:nvPr/>
        </p:nvPicPr>
        <p:blipFill>
          <a:blip r:embed="rId6" cstate="print"/>
          <a:stretch/>
        </p:blipFill>
        <p:spPr>
          <a:xfrm>
            <a:off x="642960" y="4714920"/>
            <a:ext cx="2500200" cy="1652400"/>
          </a:xfrm>
          <a:prstGeom prst="rect">
            <a:avLst/>
          </a:prstGeom>
          <a:ln>
            <a:noFill/>
          </a:ln>
        </p:spPr>
      </p:pic>
      <p:pic>
        <p:nvPicPr>
          <p:cNvPr id="291" name="Picture 20" descr="Image associée"/>
          <p:cNvPicPr/>
          <p:nvPr/>
        </p:nvPicPr>
        <p:blipFill>
          <a:blip r:embed="rId7" cstate="print"/>
          <a:stretch/>
        </p:blipFill>
        <p:spPr>
          <a:xfrm>
            <a:off x="3714840" y="4286160"/>
            <a:ext cx="2554200" cy="2428920"/>
          </a:xfrm>
          <a:prstGeom prst="rect">
            <a:avLst/>
          </a:prstGeom>
          <a:ln>
            <a:noFill/>
          </a:ln>
        </p:spPr>
      </p:pic>
      <p:pic>
        <p:nvPicPr>
          <p:cNvPr id="292" name="Picture 22" descr="Image associée"/>
          <p:cNvPicPr/>
          <p:nvPr/>
        </p:nvPicPr>
        <p:blipFill>
          <a:blip r:embed="rId8" cstate="print"/>
          <a:stretch/>
        </p:blipFill>
        <p:spPr>
          <a:xfrm>
            <a:off x="6681960" y="4500720"/>
            <a:ext cx="2462040" cy="1969920"/>
          </a:xfrm>
          <a:prstGeom prst="rect">
            <a:avLst/>
          </a:prstGeom>
          <a:ln>
            <a:noFill/>
          </a:ln>
        </p:spPr>
      </p:pic>
      <p:sp>
        <p:nvSpPr>
          <p:cNvPr id="293" name="CustomShape 6"/>
          <p:cNvSpPr/>
          <p:nvPr/>
        </p:nvSpPr>
        <p:spPr>
          <a:xfrm>
            <a:off x="1796040" y="2214720"/>
            <a:ext cx="1607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FF0000"/>
                </a:solidFill>
                <a:latin typeface="Georgia"/>
              </a:rPr>
              <a:t>Too much salt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4" name="CustomShape 7"/>
          <p:cNvSpPr/>
          <p:nvPr/>
        </p:nvSpPr>
        <p:spPr>
          <a:xfrm>
            <a:off x="7215120" y="3214800"/>
            <a:ext cx="17146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b="0" strike="noStrike" spc="-1">
                <a:solidFill>
                  <a:srgbClr val="FF0000"/>
                </a:solidFill>
                <a:latin typeface="Georgia"/>
              </a:rPr>
              <a:t>Too much industrial food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5" name="CustomShape 8"/>
          <p:cNvSpPr/>
          <p:nvPr/>
        </p:nvSpPr>
        <p:spPr>
          <a:xfrm>
            <a:off x="615960" y="6273720"/>
            <a:ext cx="233856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FF0000"/>
                </a:solidFill>
                <a:latin typeface="Georgia"/>
              </a:rPr>
              <a:t>Not enough fibers 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  <a:p>
            <a:r>
              <a:rPr lang="en-US" sz="1400" b="0" strike="noStrike" spc="-1">
                <a:solidFill>
                  <a:srgbClr val="FF0000"/>
                </a:solidFill>
                <a:latin typeface="Georgia"/>
              </a:rPr>
              <a:t>(20% more is the objective)</a:t>
            </a:r>
            <a:endParaRPr lang="en-GB" sz="14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6" name="CustomShape 9"/>
          <p:cNvSpPr/>
          <p:nvPr/>
        </p:nvSpPr>
        <p:spPr>
          <a:xfrm>
            <a:off x="3868200" y="3857760"/>
            <a:ext cx="19058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FF0000"/>
                </a:solidFill>
                <a:latin typeface="Georgia"/>
              </a:rPr>
              <a:t>Bad organization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7" name="CustomShape 10"/>
          <p:cNvSpPr/>
          <p:nvPr/>
        </p:nvSpPr>
        <p:spPr>
          <a:xfrm>
            <a:off x="7004520" y="6334200"/>
            <a:ext cx="143208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400" b="0" strike="noStrike" spc="-1">
                <a:solidFill>
                  <a:srgbClr val="FF0000"/>
                </a:solidFill>
                <a:latin typeface="Georgia"/>
              </a:rPr>
              <a:t>Bad use of  food</a:t>
            </a:r>
            <a:endParaRPr lang="en-GB" sz="1400" b="0" strike="noStrike" spc="-1">
              <a:solidFill>
                <a:srgbClr val="000000"/>
              </a:solidFill>
              <a:latin typeface="Georgia"/>
            </a:endParaRPr>
          </a:p>
          <a:p>
            <a:r>
              <a:rPr lang="en-US" sz="1400" b="0" strike="noStrike" spc="-1">
                <a:solidFill>
                  <a:srgbClr val="FF0000"/>
                </a:solidFill>
                <a:latin typeface="Georgia"/>
              </a:rPr>
              <a:t> supplements</a:t>
            </a:r>
            <a:endParaRPr lang="en-GB" sz="14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1142640"/>
            <a:ext cx="8229600" cy="1066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en-US" sz="4000" b="0" strike="noStrike" spc="-1">
                <a:solidFill>
                  <a:srgbClr val="4E3B30"/>
                </a:solidFill>
                <a:latin typeface="Trebuchet MS"/>
              </a:rPr>
              <a:t>IV)Meals during the day</a:t>
            </a:r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457200" y="2249640"/>
            <a:ext cx="8229600" cy="4324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65040" indent="-255600">
              <a:lnSpc>
                <a:spcPct val="90000"/>
              </a:lnSpc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Georgia"/>
              </a:rPr>
              <a:t>French people are very rigorous :</a:t>
            </a:r>
            <a:endParaRPr lang="en-GB" sz="2600" b="0" strike="noStrike" spc="-1">
              <a:solidFill>
                <a:srgbClr val="000000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Arial"/>
              <a:buChar char="•"/>
            </a:pPr>
            <a:r>
              <a:rPr lang="en-US" sz="1900" b="1" strike="noStrike" spc="-1">
                <a:solidFill>
                  <a:srgbClr val="7F7F7F"/>
                </a:solidFill>
                <a:latin typeface="Georgia"/>
              </a:rPr>
              <a:t>Breakfast : 6 a.m – 8 a.m </a:t>
            </a:r>
            <a:endParaRPr lang="en-GB" sz="19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Arial"/>
              <a:buChar char="•"/>
            </a:pPr>
            <a:r>
              <a:rPr lang="en-US" sz="2000" b="1" strike="noStrike" spc="-1">
                <a:solidFill>
                  <a:srgbClr val="7F7F7F"/>
                </a:solidFill>
                <a:latin typeface="Georgia"/>
              </a:rPr>
              <a:t>Lunch : 12 a.m - 2 p.m</a:t>
            </a:r>
            <a:endParaRPr lang="en-GB" sz="20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000" b="1" strike="noStrike" spc="-1">
                <a:solidFill>
                  <a:srgbClr val="7F7F7F"/>
                </a:solidFill>
                <a:latin typeface="Georgia"/>
              </a:rPr>
              <a:t>Diner : 6 p.m – 8 p.m</a:t>
            </a:r>
            <a:endParaRPr lang="en-GB" sz="20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</a:pPr>
            <a:endParaRPr lang="en-GB" sz="2000" b="0" strike="noStrike" spc="-1">
              <a:solidFill>
                <a:srgbClr val="F0A22E"/>
              </a:solidFill>
              <a:latin typeface="Georgia"/>
            </a:endParaRPr>
          </a:p>
          <a:p>
            <a:pPr marL="365040" indent="-255600">
              <a:lnSpc>
                <a:spcPct val="90000"/>
              </a:lnSpc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Georgia"/>
              </a:rPr>
              <a:t>Breakfast :</a:t>
            </a:r>
            <a:endParaRPr lang="en-GB" sz="2600" b="0" strike="noStrike" spc="-1">
              <a:solidFill>
                <a:srgbClr val="000000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200" b="1" strike="noStrike" spc="-1">
                <a:solidFill>
                  <a:srgbClr val="7F7F7F"/>
                </a:solidFill>
                <a:latin typeface="Georgia"/>
              </a:rPr>
              <a:t>Hot drink (tea, coffee, chocolate…)</a:t>
            </a:r>
            <a:endParaRPr lang="en-GB" sz="22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endParaRPr lang="en-GB" sz="22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600" b="1" strike="noStrike" spc="-1">
                <a:solidFill>
                  <a:srgbClr val="7F7F7F"/>
                </a:solidFill>
                <a:latin typeface="Georgia"/>
              </a:rPr>
              <a:t>Bread</a:t>
            </a:r>
            <a:endParaRPr lang="en-GB" sz="26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endParaRPr lang="en-GB" sz="26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600" b="1" strike="noStrike" spc="-1">
                <a:solidFill>
                  <a:srgbClr val="7F7F7F"/>
                </a:solidFill>
                <a:latin typeface="Georgia"/>
              </a:rPr>
              <a:t>Jam and butter </a:t>
            </a:r>
            <a:endParaRPr lang="en-GB" sz="26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lnSpc>
                <a:spcPct val="90000"/>
              </a:lnSpc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endParaRPr lang="en-GB" sz="2600" b="0" strike="noStrike" spc="-1">
              <a:solidFill>
                <a:srgbClr val="F0A22E"/>
              </a:solidFill>
              <a:latin typeface="Georgia"/>
            </a:endParaRPr>
          </a:p>
        </p:txBody>
      </p:sp>
      <p:pic>
        <p:nvPicPr>
          <p:cNvPr id="300" name="Picture 4" descr="Résultat de recherche d'images pour &quot;dessin café&quot;"/>
          <p:cNvPicPr/>
          <p:nvPr/>
        </p:nvPicPr>
        <p:blipFill>
          <a:blip r:embed="rId2" cstate="print"/>
          <a:stretch/>
        </p:blipFill>
        <p:spPr>
          <a:xfrm>
            <a:off x="7000920" y="3929040"/>
            <a:ext cx="936720" cy="1071720"/>
          </a:xfrm>
          <a:prstGeom prst="rect">
            <a:avLst/>
          </a:prstGeom>
          <a:ln>
            <a:noFill/>
          </a:ln>
        </p:spPr>
      </p:pic>
      <p:pic>
        <p:nvPicPr>
          <p:cNvPr id="301" name="Image 6" descr="croissant.jpg"/>
          <p:cNvPicPr/>
          <p:nvPr/>
        </p:nvPicPr>
        <p:blipFill>
          <a:blip r:embed="rId3" cstate="print"/>
          <a:stretch/>
        </p:blipFill>
        <p:spPr>
          <a:xfrm>
            <a:off x="3000240" y="4643280"/>
            <a:ext cx="998640" cy="1000440"/>
          </a:xfrm>
          <a:prstGeom prst="rect">
            <a:avLst/>
          </a:prstGeom>
          <a:ln>
            <a:noFill/>
          </a:ln>
        </p:spPr>
      </p:pic>
      <p:pic>
        <p:nvPicPr>
          <p:cNvPr id="302" name="Picture 4" descr="Image associée"/>
          <p:cNvPicPr/>
          <p:nvPr/>
        </p:nvPicPr>
        <p:blipFill>
          <a:blip r:embed="rId4" cstate="print"/>
          <a:stretch/>
        </p:blipFill>
        <p:spPr>
          <a:xfrm rot="2250600">
            <a:off x="4244760" y="4667400"/>
            <a:ext cx="927000" cy="1117440"/>
          </a:xfrm>
          <a:prstGeom prst="rect">
            <a:avLst/>
          </a:prstGeom>
          <a:ln>
            <a:noFill/>
          </a:ln>
        </p:spPr>
      </p:pic>
      <p:pic>
        <p:nvPicPr>
          <p:cNvPr id="303" name="Picture 2" descr="Résultat de recherche d'images pour &quot;confiture dessin&quot;"/>
          <p:cNvPicPr/>
          <p:nvPr/>
        </p:nvPicPr>
        <p:blipFill>
          <a:blip r:embed="rId5" cstate="print"/>
          <a:stretch/>
        </p:blipFill>
        <p:spPr>
          <a:xfrm>
            <a:off x="4429080" y="5572080"/>
            <a:ext cx="928800" cy="928800"/>
          </a:xfrm>
          <a:prstGeom prst="rect">
            <a:avLst/>
          </a:prstGeom>
          <a:ln>
            <a:noFill/>
          </a:ln>
        </p:spPr>
      </p:pic>
      <p:pic>
        <p:nvPicPr>
          <p:cNvPr id="304" name="Picture 4" descr="Résultat de recherche d'images pour &quot;dessin tartine de beurre&quot;"/>
          <p:cNvPicPr/>
          <p:nvPr/>
        </p:nvPicPr>
        <p:blipFill>
          <a:blip r:embed="rId6" cstate="print"/>
          <a:stretch/>
        </p:blipFill>
        <p:spPr>
          <a:xfrm>
            <a:off x="5572080" y="5500800"/>
            <a:ext cx="2030400" cy="114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1142640"/>
            <a:ext cx="8229600" cy="1066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en-US" sz="4000" b="0" strike="noStrike" spc="-1">
                <a:solidFill>
                  <a:srgbClr val="4E3B30"/>
                </a:solidFill>
                <a:latin typeface="Trebuchet MS"/>
              </a:rPr>
              <a:t>At midday :</a:t>
            </a:r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pic>
        <p:nvPicPr>
          <p:cNvPr id="306" name="Graphique 3"/>
          <p:cNvPicPr/>
          <p:nvPr/>
        </p:nvPicPr>
        <p:blipFill>
          <a:blip r:embed="rId2" cstate="print"/>
          <a:stretch/>
        </p:blipFill>
        <p:spPr>
          <a:xfrm>
            <a:off x="-50760" y="1878120"/>
            <a:ext cx="4816440" cy="4173480"/>
          </a:xfrm>
          <a:prstGeom prst="rect">
            <a:avLst/>
          </a:prstGeom>
          <a:ln>
            <a:noFill/>
          </a:ln>
        </p:spPr>
      </p:pic>
      <p:sp>
        <p:nvSpPr>
          <p:cNvPr id="307" name="CustomShape 2"/>
          <p:cNvSpPr/>
          <p:nvPr/>
        </p:nvSpPr>
        <p:spPr>
          <a:xfrm>
            <a:off x="1932120" y="3357720"/>
            <a:ext cx="6152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35%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1432440" y="3929040"/>
            <a:ext cx="6166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25%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432000" y="3643200"/>
            <a:ext cx="6364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20%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860400" y="3143160"/>
            <a:ext cx="6364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20%</a:t>
            </a:r>
            <a:endParaRPr lang="en-GB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5052960" y="2286000"/>
            <a:ext cx="3948120" cy="88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C0B6"/>
          </a:solidFill>
          <a:ln w="9360">
            <a:solidFill>
              <a:srgbClr val="A5644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000" b="1" strike="noStrike" spc="-1">
                <a:solidFill>
                  <a:srgbClr val="000000"/>
                </a:solidFill>
                <a:latin typeface="Georgia"/>
              </a:rPr>
              <a:t>2.39 million/year</a:t>
            </a:r>
            <a:endParaRPr lang="en-GB" sz="2000" b="0" strike="noStrike" spc="-1">
              <a:solidFill>
                <a:srgbClr val="000000"/>
              </a:solidFill>
              <a:latin typeface="Georgia"/>
            </a:endParaRPr>
          </a:p>
          <a:p>
            <a:r>
              <a:rPr lang="en-US" sz="2000" b="1" strike="noStrike" spc="-1">
                <a:solidFill>
                  <a:srgbClr val="000000"/>
                </a:solidFill>
                <a:latin typeface="Georgia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latin typeface="Georgia"/>
              </a:rPr>
              <a:t>eat “ham and butter” sandwiches</a:t>
            </a:r>
            <a:endParaRPr lang="en-GB" sz="2000" b="0" strike="noStrike" spc="-1">
              <a:solidFill>
                <a:srgbClr val="000000"/>
              </a:solidFill>
              <a:latin typeface="Georgia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Georgia"/>
              </a:rPr>
              <a:t>  (half of sandwich eaters)</a:t>
            </a:r>
            <a:endParaRPr lang="en-GB" sz="12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12" name="Image 9" descr="sandwish.png"/>
          <p:cNvPicPr/>
          <p:nvPr/>
        </p:nvPicPr>
        <p:blipFill>
          <a:blip r:embed="rId3" cstate="print"/>
          <a:stretch/>
        </p:blipFill>
        <p:spPr>
          <a:xfrm>
            <a:off x="5072040" y="3500280"/>
            <a:ext cx="3483000" cy="142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1142640"/>
            <a:ext cx="8229600" cy="1066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en-US" sz="4000" b="0" strike="noStrike" spc="-1">
                <a:solidFill>
                  <a:srgbClr val="4E3B30"/>
                </a:solidFill>
                <a:latin typeface="Trebuchet MS"/>
              </a:rPr>
              <a:t>At the evening :</a:t>
            </a:r>
            <a:endParaRPr lang="en-GB" sz="4000" b="0" strike="noStrike" spc="-1">
              <a:solidFill>
                <a:srgbClr val="4E3B30"/>
              </a:solidFill>
              <a:latin typeface="Trebuchet MS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714240" y="2533680"/>
            <a:ext cx="3757680" cy="4324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298"/>
              </a:spcBef>
              <a:buClr>
                <a:srgbClr val="B58B80"/>
              </a:buClr>
              <a:buFont typeface="Georgia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Georgia"/>
              </a:rPr>
              <a:t>Meal in 3 parts :</a:t>
            </a:r>
            <a:endParaRPr lang="en-GB" sz="3200" b="0" strike="noStrike" spc="-1">
              <a:solidFill>
                <a:srgbClr val="000000"/>
              </a:solidFill>
              <a:latin typeface="Georgia"/>
            </a:endParaRP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800" b="1" strike="noStrike" spc="-1">
                <a:solidFill>
                  <a:srgbClr val="7F7F7F"/>
                </a:solidFill>
                <a:latin typeface="Georgia"/>
              </a:rPr>
              <a:t>Appetizer</a:t>
            </a:r>
            <a:endParaRPr lang="en-GB" sz="2800" b="0" strike="noStrike" spc="-1">
              <a:solidFill>
                <a:srgbClr val="F0A22E"/>
              </a:solidFill>
              <a:latin typeface="Georgia"/>
            </a:endParaRP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800" b="1" strike="noStrike" spc="-1">
                <a:solidFill>
                  <a:srgbClr val="7F7F7F"/>
                </a:solidFill>
                <a:latin typeface="Georgia"/>
              </a:rPr>
              <a:t>Dish</a:t>
            </a:r>
            <a:endParaRPr lang="en-GB" sz="2800" b="0" strike="noStrike" spc="-1">
              <a:solidFill>
                <a:srgbClr val="F0A22E"/>
              </a:solidFill>
              <a:latin typeface="Georgia"/>
            </a:endParaRPr>
          </a:p>
          <a:p>
            <a:pPr marL="922320" lvl="2" indent="-219240">
              <a:spcBef>
                <a:spcPts val="298"/>
              </a:spcBef>
              <a:buClr>
                <a:srgbClr val="F0A22E"/>
              </a:buClr>
              <a:buFont typeface="Wingdings 2" charset="2"/>
              <a:buChar char=""/>
            </a:pPr>
            <a:r>
              <a:rPr lang="en-US" sz="2800" b="1" strike="noStrike" spc="-1">
                <a:solidFill>
                  <a:srgbClr val="7F7F7F"/>
                </a:solidFill>
                <a:latin typeface="Georgia"/>
              </a:rPr>
              <a:t>Dessert</a:t>
            </a:r>
            <a:endParaRPr lang="en-GB" sz="2800" b="0" strike="noStrike" spc="-1">
              <a:solidFill>
                <a:srgbClr val="F0A22E"/>
              </a:solidFill>
              <a:latin typeface="Georgia"/>
            </a:endParaRPr>
          </a:p>
          <a:p>
            <a:pPr marL="1179360" lvl="3" indent="-200160">
              <a:spcBef>
                <a:spcPts val="298"/>
              </a:spcBef>
            </a:pPr>
            <a:endParaRPr lang="en-GB" sz="2800" b="0" strike="noStrike" spc="-1">
              <a:solidFill>
                <a:srgbClr val="F0A22E"/>
              </a:solidFill>
              <a:latin typeface="Georgia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5000760" y="2643120"/>
            <a:ext cx="3357360" cy="131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C0B6"/>
          </a:solidFill>
          <a:ln w="9360">
            <a:solidFill>
              <a:srgbClr val="A5644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4000" b="0" strike="noStrike" spc="-1">
                <a:solidFill>
                  <a:srgbClr val="000000"/>
                </a:solidFill>
                <a:latin typeface="Georgia"/>
              </a:rPr>
              <a:t>People are</a:t>
            </a:r>
            <a:endParaRPr lang="en-GB" sz="4000" b="0" strike="noStrike" spc="-1">
              <a:solidFill>
                <a:srgbClr val="000000"/>
              </a:solidFill>
              <a:latin typeface="Georgia"/>
            </a:endParaRPr>
          </a:p>
          <a:p>
            <a:r>
              <a:rPr lang="en-US" sz="4000" b="0" strike="noStrike" spc="-1">
                <a:solidFill>
                  <a:srgbClr val="000000"/>
                </a:solidFill>
                <a:latin typeface="Georgia"/>
              </a:rPr>
              <a:t> served 1 by 1</a:t>
            </a:r>
            <a:endParaRPr lang="en-GB" sz="40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16" name="Picture 2" descr="Résultat de recherche d'images pour &quot;desserts dessin&quot;"/>
          <p:cNvPicPr/>
          <p:nvPr/>
        </p:nvPicPr>
        <p:blipFill>
          <a:blip r:embed="rId2" cstate="print"/>
          <a:stretch/>
        </p:blipFill>
        <p:spPr>
          <a:xfrm>
            <a:off x="6643800" y="5000760"/>
            <a:ext cx="1333440" cy="1428480"/>
          </a:xfrm>
          <a:prstGeom prst="rect">
            <a:avLst/>
          </a:prstGeom>
          <a:ln>
            <a:noFill/>
          </a:ln>
        </p:spPr>
      </p:pic>
      <p:pic>
        <p:nvPicPr>
          <p:cNvPr id="317" name="Picture 4" descr="Résultat de recherche d'images pour &quot;dessin spaghettis&quot;"/>
          <p:cNvPicPr/>
          <p:nvPr/>
        </p:nvPicPr>
        <p:blipFill>
          <a:blip r:embed="rId3" cstate="print"/>
          <a:stretch/>
        </p:blipFill>
        <p:spPr>
          <a:xfrm>
            <a:off x="3214800" y="4500720"/>
            <a:ext cx="2071440" cy="2071440"/>
          </a:xfrm>
          <a:prstGeom prst="rect">
            <a:avLst/>
          </a:prstGeom>
          <a:ln>
            <a:noFill/>
          </a:ln>
        </p:spPr>
      </p:pic>
      <p:pic>
        <p:nvPicPr>
          <p:cNvPr id="318" name="Picture 6" descr="Résultat de recherche d'images pour &quot;dessin entrée plat&quot;"/>
          <p:cNvPicPr/>
          <p:nvPr/>
        </p:nvPicPr>
        <p:blipFill>
          <a:blip r:embed="rId4" cstate="print"/>
          <a:stretch/>
        </p:blipFill>
        <p:spPr>
          <a:xfrm>
            <a:off x="571680" y="5143680"/>
            <a:ext cx="1523880" cy="1214280"/>
          </a:xfrm>
          <a:prstGeom prst="rect">
            <a:avLst/>
          </a:prstGeom>
          <a:ln>
            <a:noFill/>
          </a:ln>
        </p:spPr>
      </p:pic>
      <p:pic>
        <p:nvPicPr>
          <p:cNvPr id="319" name="Picture 8" descr="Résultat de recherche d'images pour &quot;dessin apéritif&quot;"/>
          <p:cNvPicPr/>
          <p:nvPr/>
        </p:nvPicPr>
        <p:blipFill>
          <a:blip r:embed="rId5" cstate="print"/>
          <a:stretch/>
        </p:blipFill>
        <p:spPr>
          <a:xfrm>
            <a:off x="285840" y="3214800"/>
            <a:ext cx="1000080" cy="100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206</Words>
  <Application>Microsoft Office PowerPoint</Application>
  <PresentationFormat>Pokaz na ekranie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Cristina</dc:creator>
  <cp:lastModifiedBy>Michalina Mądryk</cp:lastModifiedBy>
  <cp:revision>2</cp:revision>
  <dcterms:modified xsi:type="dcterms:W3CDTF">2019-03-31T16:26:08Z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2018-10-14T08:51:02Z</dcterms:created>
  <dc:creator>Agatha BASSON</dc:creator>
  <dc:description/>
  <dc:language>en-GB</dc:language>
  <cp:lastModifiedBy/>
  <dcterms:modified xsi:type="dcterms:W3CDTF">2018-11-02T22:02:29Z</dcterms:modified>
  <cp:revision>60</cp:revision>
  <dc:subject/>
  <dc:title>French eating habits</dc:title>
</cp:coreProperties>
</file>