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2" r:id="rId5"/>
    <p:sldId id="257" r:id="rId6"/>
    <p:sldId id="263" r:id="rId7"/>
    <p:sldId id="261" r:id="rId8"/>
    <p:sldId id="264"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3EF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840" y="-163"/>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08DCB3-2088-4F1A-8C29-4955420CB8F0}"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310248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8DCB3-2088-4F1A-8C29-4955420CB8F0}"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334099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8DCB3-2088-4F1A-8C29-4955420CB8F0}"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311726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8DCB3-2088-4F1A-8C29-4955420CB8F0}"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161618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8DCB3-2088-4F1A-8C29-4955420CB8F0}"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210192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08DCB3-2088-4F1A-8C29-4955420CB8F0}"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226369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08DCB3-2088-4F1A-8C29-4955420CB8F0}" type="datetimeFigureOut">
              <a:rPr lang="en-US" smtClean="0"/>
              <a:pPr/>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220840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8DCB3-2088-4F1A-8C29-4955420CB8F0}" type="datetimeFigureOut">
              <a:rPr lang="en-US" smtClean="0"/>
              <a:pPr/>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380871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8DCB3-2088-4F1A-8C29-4955420CB8F0}" type="datetimeFigureOut">
              <a:rPr lang="en-US" smtClean="0"/>
              <a:pPr/>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79228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8DCB3-2088-4F1A-8C29-4955420CB8F0}"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27092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8DCB3-2088-4F1A-8C29-4955420CB8F0}"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317501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8DCB3-2088-4F1A-8C29-4955420CB8F0}" type="datetimeFigureOut">
              <a:rPr lang="en-US" smtClean="0"/>
              <a:pPr/>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43EB0-0FA7-4BCA-AA05-FE6A7559516E}" type="slidenum">
              <a:rPr lang="en-US" smtClean="0"/>
              <a:pPr/>
              <a:t>‹#›</a:t>
            </a:fld>
            <a:endParaRPr lang="en-US"/>
          </a:p>
        </p:txBody>
      </p:sp>
    </p:spTree>
    <p:extLst>
      <p:ext uri="{BB962C8B-B14F-4D97-AF65-F5344CB8AC3E}">
        <p14:creationId xmlns:p14="http://schemas.microsoft.com/office/powerpoint/2010/main" xmlns="" val="253513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399248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6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2517140" y="516037"/>
            <a:ext cx="8097520" cy="830997"/>
          </a:xfrm>
          <a:prstGeom prst="rect">
            <a:avLst/>
          </a:prstGeom>
          <a:noFill/>
        </p:spPr>
        <p:txBody>
          <a:bodyPr wrap="square" rtlCol="0">
            <a:spAutoFit/>
          </a:bodyPr>
          <a:lstStyle/>
          <a:p>
            <a:r>
              <a:rPr lang="en-US" sz="2400" i="1" cap="all" dirty="0">
                <a:ln>
                  <a:gradFill>
                    <a:gsLst>
                      <a:gs pos="84000">
                        <a:schemeClr val="accent1"/>
                      </a:gs>
                      <a:gs pos="27000">
                        <a:srgbClr val="FF0000"/>
                      </a:gs>
                      <a:gs pos="54000">
                        <a:srgbClr val="FFFF00"/>
                      </a:gs>
                    </a:gsLst>
                    <a:lin ang="5400000" scaled="1"/>
                  </a:gra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ROMANIAN CUISINE: TRADITIONAL ROMANIAN DISHES</a:t>
            </a:r>
            <a:r>
              <a:rPr lang="en-US" sz="2400" cap="all" dirty="0">
                <a:ln>
                  <a:gradFill>
                    <a:gsLst>
                      <a:gs pos="84000">
                        <a:schemeClr val="accent1"/>
                      </a:gs>
                      <a:gs pos="27000">
                        <a:srgbClr val="FF0000"/>
                      </a:gs>
                      <a:gs pos="54000">
                        <a:srgbClr val="FFFF00"/>
                      </a:gs>
                    </a:gsLst>
                    <a:lin ang="5400000" scaled="1"/>
                  </a:gradFill>
                </a:ln>
                <a:solidFill>
                  <a:srgbClr val="FF0000"/>
                </a:solidFill>
                <a:latin typeface="Times New Roman" panose="02020603050405020304" pitchFamily="18" charset="0"/>
                <a:cs typeface="Times New Roman" panose="02020603050405020304" pitchFamily="18" charset="0"/>
              </a:rPr>
              <a:t> </a:t>
            </a:r>
          </a:p>
          <a:p>
            <a:endParaRPr lang="en-US" sz="2400" dirty="0"/>
          </a:p>
        </p:txBody>
      </p:sp>
      <p:sp>
        <p:nvSpPr>
          <p:cNvPr id="6" name="TextBox 5"/>
          <p:cNvSpPr txBox="1"/>
          <p:nvPr/>
        </p:nvSpPr>
        <p:spPr>
          <a:xfrm>
            <a:off x="758952" y="1589080"/>
            <a:ext cx="5933440" cy="4647426"/>
          </a:xfrm>
          <a:prstGeom prst="rect">
            <a:avLst/>
          </a:prstGeom>
          <a:noFill/>
        </p:spPr>
        <p:txBody>
          <a:bodyPr wrap="square" rtlCol="0">
            <a:spAutoFit/>
          </a:bodyPr>
          <a:lstStyle/>
          <a:p>
            <a:pPr fontAlgn="base"/>
            <a:r>
              <a:rPr lang="en-US" sz="2000" i="1" dirty="0" smtClean="0">
                <a:solidFill>
                  <a:srgbClr val="252525"/>
                </a:solidFill>
                <a:latin typeface="Times New Roman" panose="02020603050405020304" pitchFamily="18" charset="0"/>
                <a:cs typeface="Times New Roman" panose="02020603050405020304" pitchFamily="18" charset="0"/>
              </a:rPr>
              <a:t>         Romanian </a:t>
            </a:r>
            <a:r>
              <a:rPr lang="en-US" sz="2000" i="1" dirty="0">
                <a:solidFill>
                  <a:srgbClr val="252525"/>
                </a:solidFill>
                <a:latin typeface="Times New Roman" panose="02020603050405020304" pitchFamily="18" charset="0"/>
                <a:cs typeface="Times New Roman" panose="02020603050405020304" pitchFamily="18" charset="0"/>
              </a:rPr>
              <a:t>cuisine is hearty, flavorful, and heavily influenced by the peoples that the area has come into contact with</a:t>
            </a:r>
            <a:r>
              <a:rPr lang="en-US" sz="2000" i="1" dirty="0" smtClean="0">
                <a:solidFill>
                  <a:srgbClr val="252525"/>
                </a:solidFill>
                <a:latin typeface="Times New Roman" panose="02020603050405020304" pitchFamily="18" charset="0"/>
                <a:cs typeface="Times New Roman" panose="02020603050405020304" pitchFamily="18" charset="0"/>
              </a:rPr>
              <a:t>. </a:t>
            </a:r>
            <a:r>
              <a:rPr lang="en-US" sz="2000" i="1" dirty="0" smtClean="0">
                <a:solidFill>
                  <a:srgbClr val="252525"/>
                </a:solidFill>
                <a:effectLst/>
                <a:latin typeface="Times New Roman" panose="02020603050405020304" pitchFamily="18" charset="0"/>
                <a:cs typeface="Times New Roman" panose="02020603050405020304" pitchFamily="18" charset="0"/>
              </a:rPr>
              <a:t>Every people has weird food rituals, habits and customs. Romanians have their share of less usual eating combos and pretty weird food fusions. You can just have a few bites and blend in or just smile and wave!</a:t>
            </a:r>
          </a:p>
          <a:p>
            <a:pPr fontAlgn="base"/>
            <a:r>
              <a:rPr lang="ro-RO" sz="2000" i="1" dirty="0" smtClean="0">
                <a:solidFill>
                  <a:srgbClr val="252525"/>
                </a:solidFill>
                <a:effectLst/>
                <a:latin typeface="Times New Roman" panose="02020603050405020304" pitchFamily="18" charset="0"/>
                <a:cs typeface="Times New Roman" panose="02020603050405020304" pitchFamily="18" charset="0"/>
              </a:rPr>
              <a:t>        </a:t>
            </a:r>
            <a:r>
              <a:rPr lang="en-US" sz="2000" i="1" dirty="0" smtClean="0">
                <a:solidFill>
                  <a:srgbClr val="252525"/>
                </a:solidFill>
                <a:effectLst/>
                <a:latin typeface="Times New Roman" panose="02020603050405020304" pitchFamily="18" charset="0"/>
                <a:cs typeface="Times New Roman" panose="02020603050405020304" pitchFamily="18" charset="0"/>
              </a:rPr>
              <a:t>If you have been visiting a few European countries by now, especially the Slavic ones, you won’t feel too much surprised when people will show up wearing their prettiest national costumes and inviting you to take a bite of </a:t>
            </a:r>
            <a:r>
              <a:rPr lang="en-US" sz="2000" i="1" dirty="0" smtClean="0">
                <a:solidFill>
                  <a:srgbClr val="FF0000"/>
                </a:solidFill>
                <a:effectLst/>
                <a:latin typeface="Times New Roman" panose="02020603050405020304" pitchFamily="18" charset="0"/>
                <a:cs typeface="Times New Roman" panose="02020603050405020304" pitchFamily="18" charset="0"/>
              </a:rPr>
              <a:t>home-baked bread and dip it in salt</a:t>
            </a:r>
            <a:r>
              <a:rPr lang="en-US" sz="2000" i="1" dirty="0" smtClean="0">
                <a:solidFill>
                  <a:srgbClr val="252525"/>
                </a:solidFill>
                <a:effectLst/>
                <a:latin typeface="Times New Roman" panose="02020603050405020304" pitchFamily="18" charset="0"/>
                <a:cs typeface="Times New Roman" panose="02020603050405020304" pitchFamily="18" charset="0"/>
              </a:rPr>
              <a:t>. It’s just their way of welcoming guests and expressing hospitality and kindness</a:t>
            </a:r>
            <a:r>
              <a:rPr lang="en-US" i="1" dirty="0" smtClean="0">
                <a:solidFill>
                  <a:srgbClr val="252525"/>
                </a:solidFill>
                <a:effectLst/>
                <a:latin typeface="Times New Roman" panose="02020603050405020304" pitchFamily="18" charset="0"/>
                <a:cs typeface="Times New Roman" panose="02020603050405020304" pitchFamily="18" charset="0"/>
              </a:rPr>
              <a:t>.</a:t>
            </a:r>
          </a:p>
          <a:p>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74940" y="4866640"/>
            <a:ext cx="2839720" cy="16358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11052" y="1347034"/>
            <a:ext cx="4858423" cy="2424712"/>
          </a:xfrm>
          <a:prstGeom prst="rect">
            <a:avLst/>
          </a:prstGeom>
        </p:spPr>
      </p:pic>
      <p:sp>
        <p:nvSpPr>
          <p:cNvPr id="11" name="Down Arrow 10"/>
          <p:cNvSpPr/>
          <p:nvPr/>
        </p:nvSpPr>
        <p:spPr>
          <a:xfrm>
            <a:off x="8869680" y="3912793"/>
            <a:ext cx="650240" cy="812800"/>
          </a:xfrm>
          <a:prstGeom prst="downArrow">
            <a:avLst/>
          </a:prstGeom>
          <a:solidFill>
            <a:schemeClr val="accent4">
              <a:lumMod val="40000"/>
              <a:lumOff val="60000"/>
            </a:schemeClr>
          </a:solidFill>
          <a:ln>
            <a:solidFill>
              <a:schemeClr val="tx1"/>
            </a:solidFill>
          </a:ln>
          <a:effectLst>
            <a:innerShdw blurRad="114300">
              <a:prstClr val="black"/>
            </a:inn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84279921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5000">
              <a:schemeClr val="accent2">
                <a:lumMod val="40000"/>
                <a:lumOff val="60000"/>
              </a:schemeClr>
            </a:gs>
            <a:gs pos="0">
              <a:schemeClr val="accent1">
                <a:lumMod val="5000"/>
                <a:lumOff val="95000"/>
              </a:schemeClr>
            </a:gs>
            <a:gs pos="6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841100" y="208622"/>
            <a:ext cx="4957000" cy="6494085"/>
          </a:xfrm>
          <a:prstGeom prst="rect">
            <a:avLst/>
          </a:prstGeom>
          <a:noFill/>
        </p:spPr>
        <p:txBody>
          <a:bodyPr wrap="square" rtlCol="0">
            <a:spAutoFit/>
          </a:bodyPr>
          <a:lstStyle/>
          <a:p>
            <a:r>
              <a:rPr lang="en-US" i="1" dirty="0" smtClean="0">
                <a:solidFill>
                  <a:srgbClr val="252525"/>
                </a:solidFill>
                <a:latin typeface="Times New Roman" panose="02020603050405020304" pitchFamily="18" charset="0"/>
                <a:cs typeface="Times New Roman" panose="02020603050405020304" pitchFamily="18" charset="0"/>
              </a:rPr>
              <a:t> </a:t>
            </a:r>
            <a:r>
              <a:rPr lang="en-US" sz="2000" i="1" dirty="0" smtClean="0">
                <a:solidFill>
                  <a:srgbClr val="252525"/>
                </a:solidFill>
                <a:latin typeface="Times New Roman" panose="02020603050405020304" pitchFamily="18" charset="0"/>
                <a:cs typeface="Times New Roman" panose="02020603050405020304" pitchFamily="18" charset="0"/>
              </a:rPr>
              <a:t>    Major </a:t>
            </a:r>
            <a:r>
              <a:rPr lang="en-US" sz="2000" i="1" dirty="0">
                <a:solidFill>
                  <a:srgbClr val="252525"/>
                </a:solidFill>
                <a:latin typeface="Times New Roman" panose="02020603050405020304" pitchFamily="18" charset="0"/>
                <a:cs typeface="Times New Roman" panose="02020603050405020304" pitchFamily="18" charset="0"/>
              </a:rPr>
              <a:t>influences have come by way of the Ottoman Empire as well as the Greeks. For example, the Turks brought meatballs and meat filled cabbage rolls (“</a:t>
            </a:r>
            <a:r>
              <a:rPr lang="en-US" sz="24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sarmale</a:t>
            </a:r>
            <a:r>
              <a:rPr lang="en-US" sz="2000" i="1" dirty="0">
                <a:solidFill>
                  <a:srgbClr val="252525"/>
                </a:solidFill>
                <a:latin typeface="Times New Roman" panose="02020603050405020304" pitchFamily="18" charset="0"/>
                <a:cs typeface="Times New Roman" panose="02020603050405020304" pitchFamily="18" charset="0"/>
              </a:rPr>
              <a:t>”) with them; whereas the Greeks came with the moussaka (“</a:t>
            </a:r>
            <a:r>
              <a:rPr lang="en-US" sz="2000" i="1" dirty="0" err="1">
                <a:solidFill>
                  <a:srgbClr val="252525"/>
                </a:solidFill>
                <a:latin typeface="Times New Roman" panose="02020603050405020304" pitchFamily="18" charset="0"/>
                <a:cs typeface="Times New Roman" panose="02020603050405020304" pitchFamily="18" charset="0"/>
              </a:rPr>
              <a:t>musaca</a:t>
            </a:r>
            <a:r>
              <a:rPr lang="en-US" sz="2000" i="1" dirty="0">
                <a:solidFill>
                  <a:srgbClr val="252525"/>
                </a:solidFill>
                <a:latin typeface="Times New Roman" panose="02020603050405020304" pitchFamily="18" charset="0"/>
                <a:cs typeface="Times New Roman" panose="02020603050405020304" pitchFamily="18" charset="0"/>
              </a:rPr>
              <a:t>”). Also, what you may not already know is that cuisines of neighboring countries (Serbia and Hungary) have played an important part in ‘shaping’ </a:t>
            </a:r>
            <a:r>
              <a:rPr lang="en-US" sz="2000" b="1" i="1" dirty="0">
                <a:solidFill>
                  <a:srgbClr val="FF0000"/>
                </a:solidFill>
                <a:latin typeface="Times New Roman" panose="02020603050405020304" pitchFamily="18" charset="0"/>
                <a:cs typeface="Times New Roman" panose="02020603050405020304" pitchFamily="18" charset="0"/>
              </a:rPr>
              <a:t>Romanian cuisine</a:t>
            </a:r>
            <a:r>
              <a:rPr lang="en-US" sz="2000" i="1" dirty="0">
                <a:solidFill>
                  <a:srgbClr val="252525"/>
                </a:solidFill>
                <a:latin typeface="Times New Roman" panose="02020603050405020304" pitchFamily="18" charset="0"/>
                <a:cs typeface="Times New Roman" panose="02020603050405020304" pitchFamily="18" charset="0"/>
              </a:rPr>
              <a:t> too</a:t>
            </a:r>
            <a:r>
              <a:rPr lang="en-US" sz="2000" i="1" dirty="0" smtClean="0">
                <a:solidFill>
                  <a:srgbClr val="252525"/>
                </a:solidFill>
                <a:latin typeface="Times New Roman" panose="02020603050405020304" pitchFamily="18" charset="0"/>
                <a:cs typeface="Times New Roman" panose="02020603050405020304" pitchFamily="18" charset="0"/>
              </a:rPr>
              <a:t>!</a:t>
            </a:r>
          </a:p>
          <a:p>
            <a:r>
              <a:rPr lang="en-US" sz="2000" i="1" dirty="0">
                <a:solidFill>
                  <a:srgbClr val="252525"/>
                </a:solidFill>
                <a:latin typeface="Times New Roman" panose="02020603050405020304" pitchFamily="18" charset="0"/>
                <a:cs typeface="Times New Roman" panose="02020603050405020304" pitchFamily="18" charset="0"/>
              </a:rPr>
              <a:t> </a:t>
            </a:r>
            <a:r>
              <a:rPr lang="en-US" sz="2000" i="1" dirty="0" smtClean="0">
                <a:solidFill>
                  <a:srgbClr val="252525"/>
                </a:solidFill>
                <a:latin typeface="Times New Roman" panose="02020603050405020304" pitchFamily="18" charset="0"/>
                <a:cs typeface="Times New Roman" panose="02020603050405020304" pitchFamily="18" charset="0"/>
              </a:rPr>
              <a:t>           </a:t>
            </a:r>
            <a:r>
              <a:rPr lang="en-US" sz="2000" i="1" dirty="0">
                <a:solidFill>
                  <a:srgbClr val="252525"/>
                </a:solidFill>
                <a:latin typeface="Times New Roman" panose="02020603050405020304" pitchFamily="18" charset="0"/>
                <a:cs typeface="Times New Roman" panose="02020603050405020304" pitchFamily="18" charset="0"/>
              </a:rPr>
              <a:t>Romania’s cuisine includes a lot of </a:t>
            </a:r>
            <a:r>
              <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pork</a:t>
            </a:r>
            <a:r>
              <a:rPr lang="en-US" sz="2000" i="1" dirty="0">
                <a:solidFill>
                  <a:srgbClr val="252525"/>
                </a:solidFill>
                <a:latin typeface="Times New Roman" panose="02020603050405020304" pitchFamily="18" charset="0"/>
                <a:cs typeface="Times New Roman" panose="02020603050405020304" pitchFamily="18" charset="0"/>
              </a:rPr>
              <a:t> meat but during the Lent period, there are a variety of plant-based dishes to be enjoyed, making the cuisine quite interesting</a:t>
            </a:r>
            <a:r>
              <a:rPr lang="en-US" sz="2400" dirty="0" smtClean="0">
                <a:solidFill>
                  <a:srgbClr val="252525"/>
                </a:solidFill>
                <a:latin typeface="Open Sans"/>
              </a:rPr>
              <a:t>.</a:t>
            </a:r>
          </a:p>
          <a:p>
            <a:r>
              <a:rPr lang="en-US" sz="2400" i="1" dirty="0">
                <a:solidFill>
                  <a:srgbClr val="252525"/>
                </a:solidFill>
                <a:latin typeface="Open Sans"/>
                <a:cs typeface="Times New Roman" panose="02020603050405020304" pitchFamily="18" charset="0"/>
              </a:rPr>
              <a:t> </a:t>
            </a:r>
            <a:r>
              <a:rPr lang="en-US" sz="2400" i="1" dirty="0" smtClean="0">
                <a:solidFill>
                  <a:srgbClr val="252525"/>
                </a:solidFill>
                <a:latin typeface="Open Sans"/>
                <a:cs typeface="Times New Roman" panose="02020603050405020304" pitchFamily="18" charset="0"/>
              </a:rPr>
              <a:t>        </a:t>
            </a:r>
            <a:r>
              <a:rPr lang="en-US" sz="2000" i="1" dirty="0">
                <a:solidFill>
                  <a:srgbClr val="252525"/>
                </a:solidFill>
                <a:latin typeface="Times New Roman" panose="02020603050405020304" pitchFamily="18" charset="0"/>
                <a:cs typeface="Times New Roman" panose="02020603050405020304" pitchFamily="18" charset="0"/>
              </a:rPr>
              <a:t>If we are to talk about super traditional mixes that trigger our taste buds, then the classic homemade </a:t>
            </a:r>
            <a:r>
              <a:rPr lang="en-US" sz="2000" b="1" i="1" dirty="0">
                <a:solidFill>
                  <a:srgbClr val="FF0000"/>
                </a:solidFill>
                <a:latin typeface="Times New Roman" panose="02020603050405020304" pitchFamily="18" charset="0"/>
                <a:cs typeface="Times New Roman" panose="02020603050405020304" pitchFamily="18" charset="0"/>
              </a:rPr>
              <a:t>bread/ smoked lard (called </a:t>
            </a:r>
            <a:r>
              <a:rPr lang="en-US" sz="2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slana</a:t>
            </a:r>
            <a:r>
              <a:rPr lang="en-US" sz="2000" b="1" i="1" dirty="0">
                <a:solidFill>
                  <a:srgbClr val="FF0000"/>
                </a:solidFill>
                <a:latin typeface="Times New Roman" panose="02020603050405020304" pitchFamily="18" charset="0"/>
                <a:cs typeface="Times New Roman" panose="02020603050405020304" pitchFamily="18" charset="0"/>
              </a:rPr>
              <a:t>)/ onion</a:t>
            </a:r>
            <a:r>
              <a:rPr lang="en-US" sz="2000" i="1" dirty="0">
                <a:solidFill>
                  <a:srgbClr val="252525"/>
                </a:solidFill>
                <a:latin typeface="Times New Roman" panose="02020603050405020304" pitchFamily="18" charset="0"/>
                <a:cs typeface="Times New Roman" panose="02020603050405020304" pitchFamily="18" charset="0"/>
              </a:rPr>
              <a:t> is the absolute </a:t>
            </a:r>
            <a:r>
              <a:rPr lang="en-US" sz="2000" i="1" dirty="0" err="1">
                <a:solidFill>
                  <a:srgbClr val="252525"/>
                </a:solidFill>
                <a:latin typeface="Times New Roman" panose="02020603050405020304" pitchFamily="18" charset="0"/>
                <a:cs typeface="Times New Roman" panose="02020603050405020304" pitchFamily="18" charset="0"/>
              </a:rPr>
              <a:t>favourite</a:t>
            </a:r>
            <a:r>
              <a:rPr lang="en-US" sz="2000" i="1" dirty="0">
                <a:solidFill>
                  <a:srgbClr val="252525"/>
                </a:solidFill>
                <a:latin typeface="Times New Roman" panose="02020603050405020304" pitchFamily="18" charset="0"/>
                <a:cs typeface="Times New Roman" panose="02020603050405020304" pitchFamily="18" charset="0"/>
              </a:rPr>
              <a:t>. Don’t forget to accompany it with a good shot of </a:t>
            </a:r>
            <a:r>
              <a:rPr lang="ro-RO" sz="2400" b="1" i="1" dirty="0" smtClean="0">
                <a:solidFill>
                  <a:srgbClr val="FF0000"/>
                </a:solidFill>
                <a:latin typeface="Times New Roman" panose="02020603050405020304" pitchFamily="18" charset="0"/>
                <a:cs typeface="Times New Roman" panose="02020603050405020304" pitchFamily="18" charset="0"/>
              </a:rPr>
              <a:t>țuică</a:t>
            </a:r>
            <a:r>
              <a:rPr lang="ro-RO" sz="2000" i="1" dirty="0" smtClean="0">
                <a:solidFill>
                  <a:srgbClr val="252525"/>
                </a:solidFill>
                <a:latin typeface="Times New Roman" panose="02020603050405020304" pitchFamily="18" charset="0"/>
                <a:cs typeface="Times New Roman" panose="02020603050405020304" pitchFamily="18" charset="0"/>
              </a:rPr>
              <a:t> </a:t>
            </a:r>
            <a:r>
              <a:rPr lang="en-US" sz="2000" i="1" dirty="0" smtClean="0">
                <a:solidFill>
                  <a:srgbClr val="252525"/>
                </a:solidFill>
                <a:latin typeface="Times New Roman" panose="02020603050405020304" pitchFamily="18" charset="0"/>
                <a:cs typeface="Times New Roman" panose="02020603050405020304" pitchFamily="18" charset="0"/>
              </a:rPr>
              <a:t>(Romanian </a:t>
            </a:r>
            <a:r>
              <a:rPr lang="en-US" sz="2000" i="1" dirty="0">
                <a:solidFill>
                  <a:srgbClr val="252525"/>
                </a:solidFill>
                <a:latin typeface="Times New Roman" panose="02020603050405020304" pitchFamily="18" charset="0"/>
                <a:cs typeface="Times New Roman" panose="02020603050405020304" pitchFamily="18" charset="0"/>
              </a:rPr>
              <a:t>brandy)!</a:t>
            </a:r>
            <a:endParaRPr lang="en-US" sz="20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07304" y="922420"/>
            <a:ext cx="3252264" cy="1933477"/>
          </a:xfrm>
          <a:prstGeom prst="rect">
            <a:avLst/>
          </a:prstGeom>
        </p:spPr>
      </p:pic>
      <p:sp>
        <p:nvSpPr>
          <p:cNvPr id="4" name="Up Arrow 3"/>
          <p:cNvSpPr/>
          <p:nvPr/>
        </p:nvSpPr>
        <p:spPr>
          <a:xfrm rot="5400000">
            <a:off x="6075676" y="1687808"/>
            <a:ext cx="534448" cy="850392"/>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10626" y="3086682"/>
            <a:ext cx="2414452" cy="1653900"/>
          </a:xfrm>
          <a:prstGeom prst="rect">
            <a:avLst/>
          </a:prstGeom>
        </p:spPr>
      </p:pic>
      <p:pic>
        <p:nvPicPr>
          <p:cNvPr id="7" name="Picture 6"/>
          <p:cNvPicPr>
            <a:picLocks noChangeAspect="1"/>
          </p:cNvPicPr>
          <p:nvPr/>
        </p:nvPicPr>
        <p:blipFill>
          <a:blip r:embed="rId4" cstate="print"/>
          <a:stretch>
            <a:fillRect/>
          </a:stretch>
        </p:blipFill>
        <p:spPr>
          <a:xfrm>
            <a:off x="5932029" y="3627095"/>
            <a:ext cx="865707" cy="573074"/>
          </a:xfrm>
          <a:prstGeom prst="rect">
            <a:avLst/>
          </a:prstGeom>
        </p:spPr>
      </p:pic>
      <p:pic>
        <p:nvPicPr>
          <p:cNvPr id="8" name="Picture 7"/>
          <p:cNvPicPr>
            <a:picLocks noChangeAspect="1"/>
          </p:cNvPicPr>
          <p:nvPr/>
        </p:nvPicPr>
        <p:blipFill>
          <a:blip r:embed="rId4" cstate="print"/>
          <a:stretch>
            <a:fillRect/>
          </a:stretch>
        </p:blipFill>
        <p:spPr>
          <a:xfrm>
            <a:off x="5932029" y="5519903"/>
            <a:ext cx="865707" cy="57307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29248" y="5141276"/>
            <a:ext cx="3377208" cy="1561431"/>
          </a:xfrm>
          <a:prstGeom prst="rect">
            <a:avLst/>
          </a:prstGeom>
        </p:spPr>
      </p:pic>
    </p:spTree>
    <p:extLst>
      <p:ext uri="{BB962C8B-B14F-4D97-AF65-F5344CB8AC3E}">
        <p14:creationId xmlns:p14="http://schemas.microsoft.com/office/powerpoint/2010/main" xmlns="" val="101519368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4000">
              <a:schemeClr val="bg1"/>
            </a:gs>
            <a:gs pos="89000">
              <a:srgbClr val="B3EFCE"/>
            </a:gs>
            <a:gs pos="6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645033" y="293584"/>
            <a:ext cx="5550408" cy="5293757"/>
          </a:xfrm>
          <a:prstGeom prst="rect">
            <a:avLst/>
          </a:prstGeom>
          <a:noFill/>
        </p:spPr>
        <p:txBody>
          <a:bodyPr wrap="square" rtlCol="0">
            <a:spAutoFit/>
          </a:bodyPr>
          <a:lstStyle/>
          <a:p>
            <a:pPr fontAlgn="base"/>
            <a:r>
              <a:rPr lang="en-US" i="1"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Another </a:t>
            </a:r>
            <a:r>
              <a:rPr lang="en-US" sz="2000" i="1" dirty="0">
                <a:latin typeface="Times New Roman" panose="02020603050405020304" pitchFamily="18" charset="0"/>
                <a:cs typeface="Times New Roman" panose="02020603050405020304" pitchFamily="18" charset="0"/>
              </a:rPr>
              <a:t>classic combo that you need to try </a:t>
            </a:r>
            <a:r>
              <a:rPr lang="en-US" sz="2000" i="1" dirty="0" smtClean="0">
                <a:latin typeface="Times New Roman" panose="02020603050405020304" pitchFamily="18" charset="0"/>
                <a:cs typeface="Times New Roman" panose="02020603050405020304" pitchFamily="18" charset="0"/>
              </a:rPr>
              <a:t>has </a:t>
            </a:r>
            <a:r>
              <a:rPr lang="en-US" sz="2000" i="1" dirty="0">
                <a:latin typeface="Times New Roman" panose="02020603050405020304" pitchFamily="18" charset="0"/>
                <a:cs typeface="Times New Roman" panose="02020603050405020304" pitchFamily="18" charset="0"/>
              </a:rPr>
              <a:t>to be </a:t>
            </a:r>
            <a:r>
              <a:rPr lang="en-US" sz="2000" b="1" i="1" dirty="0" err="1">
                <a:solidFill>
                  <a:srgbClr val="FF0000"/>
                </a:solidFill>
                <a:latin typeface="Times New Roman" panose="02020603050405020304" pitchFamily="18" charset="0"/>
                <a:cs typeface="Times New Roman" panose="02020603050405020304" pitchFamily="18" charset="0"/>
              </a:rPr>
              <a:t>mititei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aka</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mici</a:t>
            </a:r>
            <a:r>
              <a:rPr lang="en-US" sz="2000" b="1" i="1" dirty="0">
                <a:solidFill>
                  <a:srgbClr val="FF0000"/>
                </a:solidFill>
                <a:latin typeface="Times New Roman" panose="02020603050405020304" pitchFamily="18" charset="0"/>
                <a:cs typeface="Times New Roman" panose="02020603050405020304" pitchFamily="18" charset="0"/>
              </a:rPr>
              <a:t>) with bread and well dipped in mustard</a:t>
            </a:r>
            <a:r>
              <a:rPr lang="en-US" sz="2000" b="1"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(the local </a:t>
            </a:r>
            <a:r>
              <a:rPr lang="en-US" sz="2000" i="1" dirty="0" err="1">
                <a:latin typeface="Times New Roman" panose="02020603050405020304" pitchFamily="18" charset="0"/>
                <a:cs typeface="Times New Roman" panose="02020603050405020304" pitchFamily="18" charset="0"/>
              </a:rPr>
              <a:t>Tecuci</a:t>
            </a:r>
            <a:r>
              <a:rPr lang="en-US" sz="2000" i="1" dirty="0">
                <a:latin typeface="Times New Roman" panose="02020603050405020304" pitchFamily="18" charset="0"/>
                <a:cs typeface="Times New Roman" panose="02020603050405020304" pitchFamily="18" charset="0"/>
              </a:rPr>
              <a:t> mustard is a must-try</a:t>
            </a:r>
            <a:r>
              <a:rPr lang="en-US" sz="2000" b="1"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Just keep in mind to grab a cold beer to have with that. Any local brand will do!</a:t>
            </a:r>
          </a:p>
          <a:p>
            <a:pPr fontAlgn="base"/>
            <a:r>
              <a:rPr lang="en-US" sz="2000" i="1" dirty="0" smtClean="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Easter feast gives </a:t>
            </a:r>
            <a:r>
              <a:rPr lang="en-US" sz="2000" i="1" dirty="0" smtClean="0">
                <a:latin typeface="Times New Roman" panose="02020603050405020304" pitchFamily="18" charset="0"/>
                <a:cs typeface="Times New Roman" panose="02020603050405020304" pitchFamily="18" charset="0"/>
              </a:rPr>
              <a:t>plenty of </a:t>
            </a:r>
            <a:r>
              <a:rPr lang="en-US" sz="2000" i="1" dirty="0">
                <a:latin typeface="Times New Roman" panose="02020603050405020304" pitchFamily="18" charset="0"/>
                <a:cs typeface="Times New Roman" panose="02020603050405020304" pitchFamily="18" charset="0"/>
              </a:rPr>
              <a:t>opportunities to have the most unusual food treats. We like to eat the lamb </a:t>
            </a:r>
            <a:r>
              <a:rPr lang="en-US" sz="2000" b="1" i="1" dirty="0">
                <a:solidFill>
                  <a:srgbClr val="FF0000"/>
                </a:solidFill>
                <a:latin typeface="Times New Roman" panose="02020603050405020304" pitchFamily="18" charset="0"/>
                <a:cs typeface="Times New Roman" panose="02020603050405020304" pitchFamily="18" charset="0"/>
              </a:rPr>
              <a:t>haggis</a:t>
            </a:r>
            <a:r>
              <a:rPr lang="en-US" sz="2000" i="1" dirty="0">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drob</a:t>
            </a:r>
            <a:r>
              <a:rPr lang="en-US" sz="2000" i="1" dirty="0">
                <a:latin typeface="Times New Roman" panose="02020603050405020304" pitchFamily="18" charset="0"/>
                <a:cs typeface="Times New Roman" panose="02020603050405020304" pitchFamily="18" charset="0"/>
              </a:rPr>
              <a:t>) with cucumber or with </a:t>
            </a:r>
            <a:r>
              <a:rPr lang="en-US" sz="2000" b="1" i="1" dirty="0">
                <a:solidFill>
                  <a:srgbClr val="FF0000"/>
                </a:solidFill>
                <a:latin typeface="Times New Roman" panose="02020603050405020304" pitchFamily="18" charset="0"/>
                <a:cs typeface="Times New Roman" panose="02020603050405020304" pitchFamily="18" charset="0"/>
              </a:rPr>
              <a:t>spring onions dipped in salt</a:t>
            </a:r>
            <a:r>
              <a:rPr lang="en-US" sz="2000" i="1" dirty="0">
                <a:latin typeface="Times New Roman" panose="02020603050405020304" pitchFamily="18" charset="0"/>
                <a:cs typeface="Times New Roman" panose="02020603050405020304" pitchFamily="18" charset="0"/>
              </a:rPr>
              <a:t>. We simply cannot have the spring onions without dipping it in salt. </a:t>
            </a:r>
            <a:endParaRPr lang="en-US" sz="2000" i="1" dirty="0" smtClean="0">
              <a:latin typeface="Times New Roman" panose="02020603050405020304" pitchFamily="18" charset="0"/>
              <a:cs typeface="Times New Roman" panose="02020603050405020304" pitchFamily="18" charset="0"/>
            </a:endParaRPr>
          </a:p>
          <a:p>
            <a:pPr fontAlgn="base"/>
            <a:r>
              <a:rPr lang="en-US" sz="2000" i="1" dirty="0" smtClean="0">
                <a:latin typeface="Times New Roman" panose="02020603050405020304" pitchFamily="18" charset="0"/>
                <a:cs typeface="Times New Roman" panose="02020603050405020304" pitchFamily="18" charset="0"/>
              </a:rPr>
              <a:t>         As </a:t>
            </a:r>
            <a:r>
              <a:rPr lang="en-US" sz="2000" i="1" dirty="0">
                <a:latin typeface="Times New Roman" panose="02020603050405020304" pitchFamily="18" charset="0"/>
                <a:cs typeface="Times New Roman" panose="02020603050405020304" pitchFamily="18" charset="0"/>
              </a:rPr>
              <a:t>we mentioned the holiday feasts, we like our </a:t>
            </a:r>
            <a:r>
              <a:rPr lang="en-US" sz="2000" b="1" i="1" dirty="0">
                <a:solidFill>
                  <a:srgbClr val="FF0000"/>
                </a:solidFill>
                <a:latin typeface="Times New Roman" panose="02020603050405020304" pitchFamily="18" charset="0"/>
                <a:cs typeface="Times New Roman" panose="02020603050405020304" pitchFamily="18" charset="0"/>
              </a:rPr>
              <a:t>Romanian Sweetbread </a:t>
            </a:r>
            <a:r>
              <a:rPr lang="en-US" sz="2000" b="1" i="1" dirty="0">
                <a:latin typeface="Times New Roman" panose="02020603050405020304" pitchFamily="18" charset="0"/>
                <a:cs typeface="Times New Roman" panose="02020603050405020304" pitchFamily="18" charset="0"/>
              </a:rPr>
              <a:t>(</a:t>
            </a:r>
            <a:r>
              <a:rPr lang="en-US" sz="2000" b="1" i="1" dirty="0" err="1">
                <a:solidFill>
                  <a:srgbClr val="FF0000"/>
                </a:solidFill>
                <a:latin typeface="Times New Roman" panose="02020603050405020304" pitchFamily="18" charset="0"/>
                <a:cs typeface="Times New Roman" panose="02020603050405020304" pitchFamily="18" charset="0"/>
              </a:rPr>
              <a:t>cozonac</a:t>
            </a:r>
            <a:r>
              <a:rPr lang="en-US" sz="2000" b="1" i="1"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accompanied </a:t>
            </a:r>
            <a:r>
              <a:rPr lang="en-US" sz="2000" i="1" dirty="0">
                <a:latin typeface="Times New Roman" panose="02020603050405020304" pitchFamily="18" charset="0"/>
                <a:cs typeface="Times New Roman" panose="02020603050405020304" pitchFamily="18" charset="0"/>
              </a:rPr>
              <a:t>by hard boiled Easter eggs and some warm milk or yogurt during Christmas. Some might even </a:t>
            </a:r>
            <a:r>
              <a:rPr lang="en-US" sz="2000" i="1" dirty="0" smtClean="0">
                <a:latin typeface="Times New Roman" panose="02020603050405020304" pitchFamily="18" charset="0"/>
                <a:cs typeface="Times New Roman" panose="02020603050405020304" pitchFamily="18" charset="0"/>
              </a:rPr>
              <a:t>dip </a:t>
            </a:r>
            <a:r>
              <a:rPr lang="en-US" sz="2000" i="1" dirty="0">
                <a:latin typeface="Times New Roman" panose="02020603050405020304" pitchFamily="18" charset="0"/>
                <a:cs typeface="Times New Roman" panose="02020603050405020304" pitchFamily="18" charset="0"/>
              </a:rPr>
              <a:t>it in mulled wine. Yep, we pretty much dip everything. At least this is how it looks like…</a:t>
            </a:r>
          </a:p>
          <a:p>
            <a:endParaRPr lang="en-US" dirty="0"/>
          </a:p>
        </p:txBody>
      </p:sp>
      <p:pic>
        <p:nvPicPr>
          <p:cNvPr id="5" name="Picture 4"/>
          <p:cNvPicPr>
            <a:picLocks noChangeAspect="1"/>
          </p:cNvPicPr>
          <p:nvPr/>
        </p:nvPicPr>
        <p:blipFill>
          <a:blip r:embed="rId2" cstate="print"/>
          <a:stretch>
            <a:fillRect/>
          </a:stretch>
        </p:blipFill>
        <p:spPr>
          <a:xfrm>
            <a:off x="6632410" y="795503"/>
            <a:ext cx="865707" cy="5669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02295" y="380980"/>
            <a:ext cx="3590545" cy="2389344"/>
          </a:xfrm>
          <a:prstGeom prst="rect">
            <a:avLst/>
          </a:prstGeom>
        </p:spPr>
      </p:pic>
      <p:pic>
        <p:nvPicPr>
          <p:cNvPr id="7" name="Picture 6"/>
          <p:cNvPicPr>
            <a:picLocks noChangeAspect="1"/>
          </p:cNvPicPr>
          <p:nvPr/>
        </p:nvPicPr>
        <p:blipFill>
          <a:blip r:embed="rId4" cstate="print"/>
          <a:stretch>
            <a:fillRect/>
          </a:stretch>
        </p:blipFill>
        <p:spPr>
          <a:xfrm>
            <a:off x="6632410" y="4143694"/>
            <a:ext cx="865707" cy="5730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02295" y="3483176"/>
            <a:ext cx="3504074" cy="2624328"/>
          </a:xfrm>
          <a:prstGeom prst="rect">
            <a:avLst/>
          </a:prstGeom>
        </p:spPr>
      </p:pic>
      <p:sp>
        <p:nvSpPr>
          <p:cNvPr id="9" name="Notched Right Arrow 8"/>
          <p:cNvSpPr/>
          <p:nvPr/>
        </p:nvSpPr>
        <p:spPr>
          <a:xfrm rot="1295664">
            <a:off x="4275592" y="5734418"/>
            <a:ext cx="1281203" cy="805919"/>
          </a:xfrm>
          <a:prstGeom prst="notchedRightArrow">
            <a:avLst/>
          </a:prstGeom>
          <a:solidFill>
            <a:schemeClr val="tx1">
              <a:lumMod val="95000"/>
              <a:lumOff val="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65916">
            <a:off x="2212341" y="5539033"/>
            <a:ext cx="2613679" cy="461665"/>
          </a:xfrm>
          <a:prstGeom prst="rect">
            <a:avLst/>
          </a:prstGeom>
          <a:noFill/>
        </p:spPr>
        <p:txBody>
          <a:bodyPr wrap="square" rtlCol="0">
            <a:spAutoFit/>
          </a:bodyPr>
          <a:lstStyle/>
          <a:p>
            <a:r>
              <a:rPr lang="en-US" sz="2400"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Christmas plate</a:t>
            </a:r>
          </a:p>
        </p:txBody>
      </p:sp>
    </p:spTree>
    <p:extLst>
      <p:ext uri="{BB962C8B-B14F-4D97-AF65-F5344CB8AC3E}">
        <p14:creationId xmlns:p14="http://schemas.microsoft.com/office/powerpoint/2010/main" xmlns="" val="363880067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2783004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978408" y="466344"/>
            <a:ext cx="4727448" cy="5909310"/>
          </a:xfrm>
          <a:prstGeom prst="rect">
            <a:avLst/>
          </a:prstGeom>
          <a:noFill/>
        </p:spPr>
        <p:txBody>
          <a:bodyPr wrap="square" rtlCol="0">
            <a:spAutoFit/>
          </a:bodyPr>
          <a:lstStyle/>
          <a:p>
            <a:r>
              <a:rPr lang="en-US" i="1" dirty="0" smtClean="0">
                <a:solidFill>
                  <a:srgbClr val="333333"/>
                </a:solidFill>
                <a:latin typeface="Times New Roman" panose="02020603050405020304" pitchFamily="18" charset="0"/>
                <a:cs typeface="Times New Roman" panose="02020603050405020304" pitchFamily="18" charset="0"/>
              </a:rPr>
              <a:t>        </a:t>
            </a:r>
            <a:r>
              <a:rPr lang="en-US" sz="2000" i="1" dirty="0" smtClean="0">
                <a:solidFill>
                  <a:srgbClr val="333333"/>
                </a:solidFill>
                <a:latin typeface="Times New Roman" panose="02020603050405020304" pitchFamily="18" charset="0"/>
                <a:cs typeface="Times New Roman" panose="02020603050405020304" pitchFamily="18" charset="0"/>
              </a:rPr>
              <a:t>The </a:t>
            </a:r>
            <a:r>
              <a:rPr lang="en-US" sz="2000" i="1" dirty="0">
                <a:solidFill>
                  <a:srgbClr val="333333"/>
                </a:solidFill>
                <a:latin typeface="Times New Roman" panose="02020603050405020304" pitchFamily="18" charset="0"/>
                <a:cs typeface="Times New Roman" panose="02020603050405020304" pitchFamily="18" charset="0"/>
              </a:rPr>
              <a:t>Christmas Holidays are usually celebrated with pork dishes, as in the winter period, on December 20th, tradition says it is the </a:t>
            </a:r>
            <a:r>
              <a:rPr lang="en-US" sz="2000" i="1" dirty="0" smtClean="0">
                <a:solidFill>
                  <a:srgbClr val="333333"/>
                </a:solidFill>
                <a:latin typeface="Times New Roman" panose="02020603050405020304" pitchFamily="18" charset="0"/>
                <a:cs typeface="Times New Roman" panose="02020603050405020304" pitchFamily="18" charset="0"/>
              </a:rPr>
              <a:t>time </a:t>
            </a:r>
            <a:r>
              <a:rPr lang="en-US" sz="2000" i="1" dirty="0">
                <a:solidFill>
                  <a:srgbClr val="333333"/>
                </a:solidFill>
                <a:latin typeface="Times New Roman" panose="02020603050405020304" pitchFamily="18" charset="0"/>
                <a:cs typeface="Times New Roman" panose="02020603050405020304" pitchFamily="18" charset="0"/>
              </a:rPr>
              <a:t>to butcher the pigs (</a:t>
            </a:r>
            <a:r>
              <a:rPr lang="en-US" sz="2000" b="1" i="1" dirty="0" err="1">
                <a:solidFill>
                  <a:srgbClr val="333333"/>
                </a:solidFill>
                <a:latin typeface="Times New Roman" panose="02020603050405020304" pitchFamily="18" charset="0"/>
                <a:cs typeface="Times New Roman" panose="02020603050405020304" pitchFamily="18" charset="0"/>
              </a:rPr>
              <a:t>Ignat</a:t>
            </a:r>
            <a:r>
              <a:rPr lang="en-US" sz="2000" i="1" dirty="0">
                <a:solidFill>
                  <a:srgbClr val="333333"/>
                </a:solidFill>
                <a:latin typeface="Times New Roman" panose="02020603050405020304" pitchFamily="18" charset="0"/>
                <a:cs typeface="Times New Roman" panose="02020603050405020304" pitchFamily="18" charset="0"/>
              </a:rPr>
              <a:t>). Even if people are not doing it anymore in the cities, there is still the tradition to gather the families at the countryside farms for this ritual, where the pigs are fed and taken care of the entire year, preparing for this moment.</a:t>
            </a:r>
          </a:p>
          <a:p>
            <a:r>
              <a:rPr lang="en-US" sz="2000" i="1" dirty="0" smtClean="0">
                <a:solidFill>
                  <a:srgbClr val="333333"/>
                </a:solidFill>
                <a:latin typeface="Times New Roman" panose="02020603050405020304" pitchFamily="18" charset="0"/>
                <a:cs typeface="Times New Roman" panose="02020603050405020304" pitchFamily="18" charset="0"/>
              </a:rPr>
              <a:t>         There </a:t>
            </a:r>
            <a:r>
              <a:rPr lang="en-US" sz="2000" i="1" dirty="0">
                <a:solidFill>
                  <a:srgbClr val="333333"/>
                </a:solidFill>
                <a:latin typeface="Times New Roman" panose="02020603050405020304" pitchFamily="18" charset="0"/>
                <a:cs typeface="Times New Roman" panose="02020603050405020304" pitchFamily="18" charset="0"/>
              </a:rPr>
              <a:t>are some dishes which are usually prepared right after the sacrifice moment, such as </a:t>
            </a:r>
            <a:r>
              <a:rPr lang="en-US" sz="2000" b="1" i="1" dirty="0" err="1">
                <a:solidFill>
                  <a:srgbClr val="FF0000"/>
                </a:solidFill>
                <a:latin typeface="Times New Roman" panose="02020603050405020304" pitchFamily="18" charset="0"/>
                <a:cs typeface="Times New Roman" panose="02020603050405020304" pitchFamily="18" charset="0"/>
              </a:rPr>
              <a:t>Pomana</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Porcului</a:t>
            </a:r>
            <a:r>
              <a:rPr lang="en-US" sz="2000" b="1" i="1" dirty="0">
                <a:solidFill>
                  <a:srgbClr val="333333"/>
                </a:solidFill>
                <a:latin typeface="Times New Roman" panose="02020603050405020304" pitchFamily="18" charset="0"/>
                <a:cs typeface="Times New Roman" panose="02020603050405020304" pitchFamily="18" charset="0"/>
              </a:rPr>
              <a:t> (</a:t>
            </a:r>
            <a:r>
              <a:rPr lang="en-US" sz="2000" b="1" i="1" dirty="0">
                <a:solidFill>
                  <a:srgbClr val="FF0000"/>
                </a:solidFill>
                <a:latin typeface="Times New Roman" panose="02020603050405020304" pitchFamily="18" charset="0"/>
                <a:cs typeface="Times New Roman" panose="02020603050405020304" pitchFamily="18" charset="0"/>
              </a:rPr>
              <a:t>Pork </a:t>
            </a:r>
            <a:r>
              <a:rPr lang="en-US" sz="2000" b="1" i="1" dirty="0" smtClean="0">
                <a:solidFill>
                  <a:srgbClr val="FF0000"/>
                </a:solidFill>
                <a:latin typeface="Times New Roman" panose="02020603050405020304" pitchFamily="18" charset="0"/>
                <a:cs typeface="Times New Roman" panose="02020603050405020304" pitchFamily="18" charset="0"/>
              </a:rPr>
              <a:t>Feast</a:t>
            </a:r>
            <a:r>
              <a:rPr lang="en-US" sz="2000" b="1" i="1" dirty="0">
                <a:solidFill>
                  <a:srgbClr val="333333"/>
                </a:solidFill>
                <a:latin typeface="Times New Roman" panose="02020603050405020304" pitchFamily="18" charset="0"/>
                <a:cs typeface="Times New Roman" panose="02020603050405020304" pitchFamily="18" charset="0"/>
              </a:rPr>
              <a:t>)</a:t>
            </a:r>
            <a:r>
              <a:rPr lang="en-US" sz="2000" i="1" dirty="0">
                <a:solidFill>
                  <a:srgbClr val="333333"/>
                </a:solidFill>
                <a:latin typeface="Times New Roman" panose="02020603050405020304" pitchFamily="18" charset="0"/>
                <a:cs typeface="Times New Roman" panose="02020603050405020304" pitchFamily="18" charset="0"/>
              </a:rPr>
              <a:t>, when parts of the fresh meat are fried in fat and served to guests and helpers. Another specific dish is the salted </a:t>
            </a:r>
            <a:r>
              <a:rPr lang="en-US" sz="2000" b="1" i="1" dirty="0">
                <a:solidFill>
                  <a:srgbClr val="FF0000"/>
                </a:solidFill>
                <a:latin typeface="Times New Roman" panose="02020603050405020304" pitchFamily="18" charset="0"/>
                <a:cs typeface="Times New Roman" panose="02020603050405020304" pitchFamily="18" charset="0"/>
              </a:rPr>
              <a:t>Pork rind </a:t>
            </a:r>
            <a:r>
              <a:rPr lang="en-US" sz="2000" b="1" i="1" dirty="0">
                <a:solidFill>
                  <a:srgbClr val="333333"/>
                </a:solidFill>
                <a:latin typeface="Times New Roman" panose="02020603050405020304" pitchFamily="18" charset="0"/>
                <a:cs typeface="Times New Roman" panose="02020603050405020304" pitchFamily="18" charset="0"/>
              </a:rPr>
              <a:t>(</a:t>
            </a:r>
            <a:r>
              <a:rPr lang="en-US" sz="2000" b="1" i="1" dirty="0" err="1">
                <a:solidFill>
                  <a:srgbClr val="FF0000"/>
                </a:solidFill>
                <a:latin typeface="Times New Roman" panose="02020603050405020304" pitchFamily="18" charset="0"/>
                <a:cs typeface="Times New Roman" panose="02020603050405020304" pitchFamily="18" charset="0"/>
              </a:rPr>
              <a:t>Sorici</a:t>
            </a:r>
            <a:r>
              <a:rPr lang="en-US" sz="2000" b="1" i="1" dirty="0">
                <a:solidFill>
                  <a:srgbClr val="333333"/>
                </a:solidFill>
                <a:latin typeface="Times New Roman" panose="02020603050405020304" pitchFamily="18" charset="0"/>
                <a:cs typeface="Times New Roman" panose="02020603050405020304" pitchFamily="18" charset="0"/>
              </a:rPr>
              <a:t>)</a:t>
            </a:r>
            <a:r>
              <a:rPr lang="en-US" sz="2000" i="1" dirty="0">
                <a:solidFill>
                  <a:srgbClr val="333333"/>
                </a:solidFill>
                <a:latin typeface="Times New Roman" panose="02020603050405020304" pitchFamily="18" charset="0"/>
                <a:cs typeface="Times New Roman" panose="02020603050405020304" pitchFamily="18" charset="0"/>
              </a:rPr>
              <a:t>, pork skin from softer parts, which can be eaten uncooked or boiled with garlic.</a:t>
            </a:r>
          </a:p>
          <a:p>
            <a:endParaRPr lang="en-US" sz="2000" dirty="0"/>
          </a:p>
        </p:txBody>
      </p:sp>
      <p:pic>
        <p:nvPicPr>
          <p:cNvPr id="2" name="Picture 1"/>
          <p:cNvPicPr>
            <a:picLocks noChangeAspect="1"/>
          </p:cNvPicPr>
          <p:nvPr/>
        </p:nvPicPr>
        <p:blipFill>
          <a:blip r:embed="rId2" cstate="print"/>
          <a:stretch>
            <a:fillRect/>
          </a:stretch>
        </p:blipFill>
        <p:spPr>
          <a:xfrm rot="19520532">
            <a:off x="5798409" y="3511926"/>
            <a:ext cx="930131" cy="615721"/>
          </a:xfrm>
          <a:prstGeom prst="rect">
            <a:avLst/>
          </a:prstGeom>
        </p:spPr>
      </p:pic>
      <p:pic>
        <p:nvPicPr>
          <p:cNvPr id="3" name="Picture 2"/>
          <p:cNvPicPr>
            <a:picLocks noChangeAspect="1"/>
          </p:cNvPicPr>
          <p:nvPr/>
        </p:nvPicPr>
        <p:blipFill>
          <a:blip r:embed="rId3" cstate="print"/>
          <a:stretch>
            <a:fillRect/>
          </a:stretch>
        </p:blipFill>
        <p:spPr>
          <a:xfrm rot="1657117">
            <a:off x="6069931" y="4901139"/>
            <a:ext cx="1121761" cy="10059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78651" y="693278"/>
            <a:ext cx="4100729" cy="24888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55767" y="3886200"/>
            <a:ext cx="3620090" cy="2409005"/>
          </a:xfrm>
          <a:prstGeom prst="rect">
            <a:avLst/>
          </a:prstGeom>
        </p:spPr>
      </p:pic>
    </p:spTree>
    <p:extLst>
      <p:ext uri="{BB962C8B-B14F-4D97-AF65-F5344CB8AC3E}">
        <p14:creationId xmlns:p14="http://schemas.microsoft.com/office/powerpoint/2010/main" xmlns="" val="39314294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95419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4000">
              <a:schemeClr val="bg1"/>
            </a:gs>
            <a:gs pos="89000">
              <a:srgbClr val="B3EFCE"/>
            </a:gs>
            <a:gs pos="6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69848" y="905256"/>
            <a:ext cx="5504688" cy="5632311"/>
          </a:xfrm>
          <a:prstGeom prst="rect">
            <a:avLst/>
          </a:prstGeom>
          <a:noFill/>
        </p:spPr>
        <p:txBody>
          <a:bodyPr wrap="square" rtlCol="0">
            <a:spAutoFit/>
          </a:bodyPr>
          <a:lstStyle/>
          <a:p>
            <a:r>
              <a:rPr lang="en-US" i="1"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After </a:t>
            </a:r>
            <a:r>
              <a:rPr lang="en-US" sz="2000" i="1" dirty="0">
                <a:latin typeface="Times New Roman" panose="02020603050405020304" pitchFamily="18" charset="0"/>
                <a:cs typeface="Times New Roman" panose="02020603050405020304" pitchFamily="18" charset="0"/>
              </a:rPr>
              <a:t>fasting during 48 days (the Lent is the longest fasting period in the Orthodox Calendar), Romanians celebrate with culinary specialties including </a:t>
            </a:r>
            <a:r>
              <a:rPr lang="en-US" sz="2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Easter eggs</a:t>
            </a:r>
            <a:r>
              <a:rPr lang="en-US" sz="2000" i="1" dirty="0">
                <a:latin typeface="Times New Roman" panose="02020603050405020304" pitchFamily="18" charset="0"/>
                <a:cs typeface="Times New Roman" panose="02020603050405020304" pitchFamily="18" charset="0"/>
              </a:rPr>
              <a:t>, various salads with mayonnaise dressing, </a:t>
            </a:r>
            <a:r>
              <a:rPr lang="en-US" sz="2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filled eggs </a:t>
            </a:r>
            <a:r>
              <a:rPr lang="en-US" sz="2000" i="1" dirty="0">
                <a:latin typeface="Times New Roman" panose="02020603050405020304" pitchFamily="18" charset="0"/>
                <a:cs typeface="Times New Roman" panose="02020603050405020304" pitchFamily="18" charset="0"/>
              </a:rPr>
              <a:t>(with a pasta made of yolks, mustard, mayonnaise, pepper), lamb specialties like Haggis (</a:t>
            </a:r>
            <a:r>
              <a:rPr lang="en-US" sz="2000" i="1" dirty="0" err="1">
                <a:latin typeface="Times New Roman" panose="02020603050405020304" pitchFamily="18" charset="0"/>
                <a:cs typeface="Times New Roman" panose="02020603050405020304" pitchFamily="18" charset="0"/>
              </a:rPr>
              <a:t>Drob</a:t>
            </a:r>
            <a:r>
              <a:rPr lang="en-US" sz="2000" i="1" dirty="0">
                <a:latin typeface="Times New Roman" panose="02020603050405020304" pitchFamily="18" charset="0"/>
                <a:cs typeface="Times New Roman" panose="02020603050405020304" pitchFamily="18" charset="0"/>
              </a:rPr>
              <a:t>), and Turkish delight (</a:t>
            </a:r>
            <a:r>
              <a:rPr lang="en-US" sz="2000" i="1" dirty="0" err="1">
                <a:latin typeface="Times New Roman" panose="02020603050405020304" pitchFamily="18" charset="0"/>
                <a:cs typeface="Times New Roman" panose="02020603050405020304" pitchFamily="18" charset="0"/>
              </a:rPr>
              <a:t>rahat</a:t>
            </a:r>
            <a:r>
              <a:rPr lang="en-US" sz="2000" i="1" dirty="0">
                <a:latin typeface="Times New Roman" panose="02020603050405020304" pitchFamily="18" charset="0"/>
                <a:cs typeface="Times New Roman" panose="02020603050405020304" pitchFamily="18" charset="0"/>
              </a:rPr>
              <a:t>) filling or with sweet cheese and raisins (called </a:t>
            </a:r>
            <a:r>
              <a:rPr lang="en-US" sz="2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Pasca</a:t>
            </a:r>
            <a:r>
              <a:rPr lang="en-US" sz="2000" i="1" dirty="0">
                <a:latin typeface="Times New Roman" panose="02020603050405020304" pitchFamily="18" charset="0"/>
                <a:cs typeface="Times New Roman" panose="02020603050405020304" pitchFamily="18" charset="0"/>
              </a:rPr>
              <a:t> – this is the Easter traditional cake</a:t>
            </a:r>
            <a:r>
              <a:rPr lang="en-US" sz="2000" i="1" dirty="0" smtClean="0">
                <a:latin typeface="Times New Roman" panose="02020603050405020304" pitchFamily="18" charset="0"/>
                <a:cs typeface="Times New Roman" panose="02020603050405020304" pitchFamily="18" charset="0"/>
              </a:rPr>
              <a:t>).</a:t>
            </a:r>
          </a:p>
          <a:p>
            <a:r>
              <a:rPr lang="en-US" sz="2000" i="1" dirty="0">
                <a:latin typeface="Times New Roman" panose="02020603050405020304" pitchFamily="18" charset="0"/>
                <a:cs typeface="Times New Roman" panose="02020603050405020304" pitchFamily="18" charset="0"/>
              </a:rPr>
              <a:t>      </a:t>
            </a:r>
            <a:r>
              <a:rPr lang="en-US" sz="2000" i="1" u="sng" dirty="0" err="1">
                <a:solidFill>
                  <a:srgbClr val="FF0000"/>
                </a:solidFill>
                <a:latin typeface="Times New Roman" panose="02020603050405020304" pitchFamily="18" charset="0"/>
                <a:cs typeface="Times New Roman" panose="02020603050405020304" pitchFamily="18" charset="0"/>
              </a:rPr>
              <a:t>Pasca</a:t>
            </a:r>
            <a:r>
              <a:rPr lang="en-US" sz="2000" i="1" dirty="0">
                <a:latin typeface="Times New Roman" panose="02020603050405020304" pitchFamily="18" charset="0"/>
                <a:cs typeface="Times New Roman" panose="02020603050405020304" pitchFamily="18" charset="0"/>
              </a:rPr>
              <a:t> is the Romanian cheesecake, traditionally baked for Easter. A crumbling dough on the bottom on which a mixture of cottage cheese, sugar, eggs, and raisins is added on top and then baked. Each region has a different way to make the dough and filling – but one thing is for sure, they are all delicious!</a:t>
            </a:r>
          </a:p>
          <a:p>
            <a:endParaRPr lang="en-US" sz="2000" i="1" dirty="0">
              <a:latin typeface="Times New Roman" panose="02020603050405020304" pitchFamily="18" charset="0"/>
              <a:cs typeface="Times New Roman" panose="02020603050405020304" pitchFamily="18" charset="0"/>
            </a:endParaRPr>
          </a:p>
          <a:p>
            <a:endParaRPr lang="en-US" sz="20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stretch>
            <a:fillRect/>
          </a:stretch>
        </p:blipFill>
        <p:spPr>
          <a:xfrm rot="205043">
            <a:off x="6585087" y="1548321"/>
            <a:ext cx="1469263" cy="1420491"/>
          </a:xfrm>
          <a:prstGeom prst="rect">
            <a:avLst/>
          </a:prstGeom>
        </p:spPr>
      </p:pic>
      <p:pic>
        <p:nvPicPr>
          <p:cNvPr id="4" name="Picture 3"/>
          <p:cNvPicPr>
            <a:picLocks noChangeAspect="1"/>
          </p:cNvPicPr>
          <p:nvPr/>
        </p:nvPicPr>
        <p:blipFill>
          <a:blip r:embed="rId3" cstate="print"/>
          <a:stretch>
            <a:fillRect/>
          </a:stretch>
        </p:blipFill>
        <p:spPr>
          <a:xfrm rot="215089">
            <a:off x="6483031" y="3720420"/>
            <a:ext cx="1475360" cy="14265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96087" y="905256"/>
            <a:ext cx="3486844" cy="218541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96087" y="3911878"/>
            <a:ext cx="3360440" cy="2278609"/>
          </a:xfrm>
          <a:prstGeom prst="rect">
            <a:avLst/>
          </a:prstGeom>
        </p:spPr>
      </p:pic>
    </p:spTree>
    <p:extLst>
      <p:ext uri="{BB962C8B-B14F-4D97-AF65-F5344CB8AC3E}">
        <p14:creationId xmlns:p14="http://schemas.microsoft.com/office/powerpoint/2010/main" xmlns="" val="23581793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2211359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388</Words>
  <Application>Microsoft Office PowerPoint</Application>
  <PresentationFormat>Niestandardowy</PresentationFormat>
  <Paragraphs>14</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Office Theme</vt:lpstr>
      <vt:lpstr>Slajd 1</vt:lpstr>
      <vt:lpstr>Slajd 2</vt:lpstr>
      <vt:lpstr>Slajd 3</vt:lpstr>
      <vt:lpstr>Slajd 4</vt:lpstr>
      <vt:lpstr>Slajd 5</vt:lpstr>
      <vt:lpstr>Slajd 6</vt:lpstr>
      <vt:lpstr>Slajd 7</vt:lpstr>
      <vt:lpstr>Slajd 8</vt:lpstr>
      <vt:lpstr>Slajd 9</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Eduard</dc:creator>
  <cp:lastModifiedBy>Michalina Mądryk</cp:lastModifiedBy>
  <cp:revision>17</cp:revision>
  <dcterms:created xsi:type="dcterms:W3CDTF">2018-10-18T15:38:47Z</dcterms:created>
  <dcterms:modified xsi:type="dcterms:W3CDTF">2019-03-31T16:28:21Z</dcterms:modified>
</cp:coreProperties>
</file>