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jpeg" ContentType="image/jpeg"/>
  <Override PartName="/ppt/media/image4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97080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50628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50628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97080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143568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97080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50628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650628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97080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143568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40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00000" dist="15000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en-US" sz="4300" spc="-1" strike="noStrike">
                <a:solidFill>
                  <a:srgbClr val="572314"/>
                </a:solidFill>
                <a:latin typeface="Gill Sans MT"/>
              </a:rPr>
              <a:t>Click to edit Master title style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D2C79FE-EA09-44E7-AD97-74FEA9E132D8}" type="datetime">
              <a:rPr b="0" lang="fr-FR" sz="1200" spc="-1" strike="noStrike">
                <a:solidFill>
                  <a:srgbClr val="b5a989"/>
                </a:solidFill>
                <a:latin typeface="Gill Sans MT"/>
              </a:rPr>
              <a:t>17/06/2019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BD53A53F-6CD7-4B0A-BC9F-FC442F5923DB}" type="slidenum">
              <a:rPr b="0" lang="fr-FR" sz="1200" spc="-1" strike="noStrike">
                <a:solidFill>
                  <a:srgbClr val="b5a989"/>
                </a:solidFill>
                <a:latin typeface="Gill Sans MT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921600" y="1413720"/>
            <a:ext cx="209880" cy="209880"/>
          </a:xfrm>
          <a:prstGeom prst="ellipse">
            <a:avLst/>
          </a:prstGeom>
          <a:gradFill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lin ang="0"/>
          </a:gradFill>
          <a:ln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1157040" y="1344960"/>
            <a:ext cx="63720" cy="63720"/>
          </a:xfrm>
          <a:prstGeom prst="ellipse">
            <a:avLst/>
          </a:prstGeom>
          <a:noFill/>
          <a:ln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Second niveau de plan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Troisième niveau de plan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Quatrième niveau de plan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40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00000" dist="15000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PlaceHolder 6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300" spc="-1" strike="noStrike">
                <a:solidFill>
                  <a:srgbClr val="572314"/>
                </a:solidFill>
                <a:latin typeface="Gill Sans MT"/>
              </a:rPr>
              <a:t>Click to edit Master title style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90000" rIns="90000" tIns="45000" bIns="45000"/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lang="en-US" sz="2800" spc="-1" strike="noStrike">
                <a:solidFill>
                  <a:srgbClr val="000000"/>
                </a:solidFill>
                <a:latin typeface="Gill Sans M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 lvl="2" marL="887040" indent="-22824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b="0" lang="en-US" sz="2400" spc="-1" strike="noStrike">
                <a:solidFill>
                  <a:srgbClr val="000000"/>
                </a:solidFill>
                <a:latin typeface="Gill Sans M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lvl="3" marL="1097280" indent="-173520">
              <a:lnSpc>
                <a:spcPct val="100000"/>
              </a:lnSpc>
              <a:spcBef>
                <a:spcPts val="400"/>
              </a:spcBef>
              <a:buClr>
                <a:srgbClr val="c32d2e"/>
              </a:buClr>
              <a:buFont typeface="Wingdings 2" charset="2"/>
              <a:buChar char="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4" marL="1298520" indent="-182520">
              <a:lnSpc>
                <a:spcPct val="100000"/>
              </a:lnSpc>
              <a:spcBef>
                <a:spcPts val="400"/>
              </a:spcBef>
              <a:buClr>
                <a:srgbClr val="84aa33"/>
              </a:buClr>
              <a:buFont typeface="Wingdings 2" charset="2"/>
              <a:buChar char="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8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F3BBA205-520D-4426-A01A-885F973C2B60}" type="datetime">
              <a:rPr b="0" lang="fr-FR" sz="1200" spc="-1" strike="noStrike">
                <a:solidFill>
                  <a:srgbClr val="b5a989"/>
                </a:solidFill>
                <a:latin typeface="Gill Sans MT"/>
              </a:rPr>
              <a:t>17/06/2019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56" name="PlaceHolder 9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57" name="PlaceHolder 10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fld id="{692562D1-EE31-4352-91C6-207716A53AFE}" type="slidenum">
              <a:rPr b="0" lang="fr-FR" sz="1200" spc="-1" strike="noStrike">
                <a:solidFill>
                  <a:srgbClr val="b5a989"/>
                </a:solidFill>
                <a:latin typeface="Gill Sans MT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331640" y="980640"/>
            <a:ext cx="7406280" cy="1752120"/>
          </a:xfrm>
          <a:prstGeom prst="rect">
            <a:avLst/>
          </a:prstGeom>
          <a:noFill/>
          <a:ln>
            <a:noFill/>
          </a:ln>
        </p:spPr>
        <p:txBody>
          <a:bodyPr lIns="90000" rIns="90000" tIns="0" bIns="45000"/>
          <a:p>
            <a:pPr marL="27360" algn="ctr">
              <a:lnSpc>
                <a:spcPct val="100000"/>
              </a:lnSpc>
              <a:spcBef>
                <a:spcPts val="601"/>
              </a:spcBef>
            </a:pPr>
            <a:r>
              <a:rPr b="1" lang="fr-FR" sz="6000" spc="-1" strike="noStrike">
                <a:solidFill>
                  <a:srgbClr val="361309"/>
                </a:solidFill>
                <a:latin typeface="Gill Sans MT"/>
              </a:rPr>
              <a:t>FOOD METABOLISM</a:t>
            </a:r>
            <a:endParaRPr b="0" lang="fr-FR" sz="60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1151640" y="2880000"/>
            <a:ext cx="806436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fr-FR" sz="4400" spc="-1" strike="noStrike">
                <a:solidFill>
                  <a:srgbClr val="000000"/>
                </a:solidFill>
                <a:latin typeface="Gill Sans MT"/>
              </a:rPr>
              <a:t>Colegiul Tehnic ,,Lațcu Vodă” Siret</a:t>
            </a:r>
            <a:endParaRPr b="0" lang="fr-FR" sz="4400" spc="-1" strike="noStrike"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3312000" y="3773880"/>
            <a:ext cx="3168000" cy="2154240"/>
          </a:xfrm>
          <a:prstGeom prst="rect">
            <a:avLst/>
          </a:prstGeom>
          <a:ln>
            <a:noFill/>
          </a:ln>
        </p:spPr>
      </p:pic>
    </p:spTree>
  </p:cSld>
  <p:transition spd="slow">
    <p:cover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971640" y="0"/>
            <a:ext cx="8172000" cy="1196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LIPID USE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331640" y="1437120"/>
            <a:ext cx="8172000" cy="5409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Lipids in foods are phospholipids,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cholesterol and most commonly, fats (triglycerides).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They are oxidized for energy.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They are stored in adipose tissue.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Glycerol may be used to synthesize glucose.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cover dir="r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331640" y="145440"/>
            <a:ext cx="7406280" cy="476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Triglycerides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971640" y="692640"/>
            <a:ext cx="7867080" cy="6165000"/>
          </a:xfrm>
          <a:prstGeom prst="rect">
            <a:avLst/>
          </a:prstGeom>
          <a:noFill/>
          <a:ln>
            <a:noFill/>
          </a:ln>
        </p:spPr>
        <p:txBody>
          <a:bodyPr lIns="90000" rIns="90000" tIns="0" bIns="45000"/>
          <a:p>
            <a:pPr marL="27360">
              <a:lnSpc>
                <a:spcPct val="100000"/>
              </a:lnSpc>
              <a:spcBef>
                <a:spcPts val="601"/>
              </a:spcBef>
            </a:pP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      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Digestion</a:t>
            </a: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                          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Fatty acids + Glycerol </a:t>
            </a: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                                       </a:t>
            </a:r>
            <a:r>
              <a:rPr b="1" lang="fr-FR" sz="2600" spc="-1" strike="noStrike">
                <a:solidFill>
                  <a:srgbClr val="361309"/>
                </a:solidFill>
                <a:latin typeface="Gill Sans MT"/>
              </a:rPr>
              <a:t>Liver</a:t>
            </a: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 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Triglycerides                        Phospholipids</a:t>
            </a: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           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Lipoprotein                         Cholesterol</a:t>
            </a: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       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Fatty acids </a:t>
            </a:r>
            <a:endParaRPr b="0" lang="fr-FR" sz="26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	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      </a:t>
            </a:r>
            <a:r>
              <a:rPr b="0" lang="fr-FR" sz="2600" spc="-1" strike="noStrike">
                <a:solidFill>
                  <a:srgbClr val="361309"/>
                </a:solidFill>
                <a:latin typeface="Gill Sans MT"/>
              </a:rPr>
              <a:t>(except essential fatty acids)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4697280" y="661680"/>
            <a:ext cx="484200" cy="9781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4"/>
          <p:cNvSpPr/>
          <p:nvPr/>
        </p:nvSpPr>
        <p:spPr>
          <a:xfrm>
            <a:off x="4720680" y="2012040"/>
            <a:ext cx="484200" cy="99720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5"/>
          <p:cNvSpPr/>
          <p:nvPr/>
        </p:nvSpPr>
        <p:spPr>
          <a:xfrm rot="10800000">
            <a:off x="4012560" y="3556800"/>
            <a:ext cx="1785960" cy="1644840"/>
          </a:xfrm>
          <a:prstGeom prst="leftRightUpArrow">
            <a:avLst>
              <a:gd name="adj1" fmla="val 25000"/>
              <a:gd name="adj2" fmla="val 25000"/>
              <a:gd name="adj3" fmla="val 25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6"/>
          <p:cNvSpPr/>
          <p:nvPr/>
        </p:nvSpPr>
        <p:spPr>
          <a:xfrm rot="18900000">
            <a:off x="5185440" y="4167000"/>
            <a:ext cx="484200" cy="9781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7"/>
          <p:cNvSpPr/>
          <p:nvPr/>
        </p:nvSpPr>
        <p:spPr>
          <a:xfrm rot="2700000">
            <a:off x="4134600" y="4167000"/>
            <a:ext cx="484200" cy="9781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 spd="med">
    <p:pull dir="r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LIPID REQUIREMENTS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1065960" y="1989000"/>
            <a:ext cx="7889760" cy="480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    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The lipid content of human diets varies widely.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   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The World Health Organization advises that the diet not exceed 30% of total daily calories from fat (out of which maximum 1/3 saturated fats).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cover dir="r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043640" y="274680"/>
            <a:ext cx="7889760" cy="633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PROTEINS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043640" y="1412640"/>
            <a:ext cx="8100000" cy="5949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Proteins are polymers of amino acids.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They have a wide variety of functions, including building more protein (structural protein, enzymes, hormones, and plasma proteins) and supplying energy.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The waste product of protein metabolism is urea.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Excesses lead to obesity.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Deficiencies lead to: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Extreme weight loss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Muscle wasting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Anemia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Growth retardation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med">
    <p:pull dir="r"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043640" y="0"/>
            <a:ext cx="8100000" cy="685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   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Protein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Digestion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 algn="ctr"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 algn="ctr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Amino acids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 algn="ctr"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Proteins         Energy       Glucose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 algn="ctr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                                            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Fat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  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- Structural proteins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  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- Enzymes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  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- Hormones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  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- Plasma proteins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4716000" y="577080"/>
            <a:ext cx="484200" cy="9781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3"/>
          <p:cNvSpPr/>
          <p:nvPr/>
        </p:nvSpPr>
        <p:spPr>
          <a:xfrm rot="13500000">
            <a:off x="4449960" y="2309400"/>
            <a:ext cx="849960" cy="849960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4"/>
          <p:cNvSpPr/>
          <p:nvPr/>
        </p:nvSpPr>
        <p:spPr>
          <a:xfrm flipV="1">
            <a:off x="6990840" y="3211920"/>
            <a:ext cx="2952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5"/>
          <p:cNvSpPr/>
          <p:nvPr/>
        </p:nvSpPr>
        <p:spPr>
          <a:xfrm>
            <a:off x="7668360" y="3475800"/>
            <a:ext cx="36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6"/>
          <p:cNvSpPr/>
          <p:nvPr/>
        </p:nvSpPr>
        <p:spPr>
          <a:xfrm>
            <a:off x="3132000" y="3429000"/>
            <a:ext cx="360" cy="86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 spd="slow">
    <p:fade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043640" y="274680"/>
            <a:ext cx="7889760" cy="417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PROTEIN SOURCES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1043640" y="836640"/>
            <a:ext cx="8100000" cy="6021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Foods rich in proteins include: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Meats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Fish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Poultry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Cheeses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Nuts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Milk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Eggs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Cereals</a:t>
            </a:r>
            <a:r>
              <a:rPr b="1" i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To some degree legumes (beans and peas)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The body needs 20 types of amino acids; those that can be synthesized by the body are non-essential amino acids (12) and those that cannot are essential amino acids (8).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435680" y="0"/>
            <a:ext cx="7497720" cy="980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NITROGEN BALANCE 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1043640" y="980640"/>
            <a:ext cx="8100000" cy="5688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In healthy adults, protein is continuously built up and broken down.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Proteins contain a high percentage of nitrogen.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The amount of nitrogen taken in is equal to amount excreted.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- Negative nitrogen balance develops from starvation.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- Positive nitrogen balance develops in growing children, pregnant women, or an athlete in training.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1435680" y="0"/>
            <a:ext cx="7497720" cy="980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PROTEIN REQUIREMENTS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1043640" y="980640"/>
            <a:ext cx="8100000" cy="587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In addition to supplying essential amino acids, proteins provide nitrogen and other elements for the synthesis of nonessential amino acids and certain non-protein nitrogenous substances.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The dietary amount varies according to body size, metabolic rate, and nitrogen balance condition.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Typically protein intake is 10% of a person’s diet.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Most people should consume 0.8 -1grams/ body kg / day.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cover dir="r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ENERGY EXPENDITURES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1435680" y="105264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Carbohydrates, fats and proteins supply energy for all metabolic processes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Deficiencies can lead to death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Excesses can lead to obesity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med">
    <p:pull dir="r"/>
  </p:transition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1435680" y="0"/>
            <a:ext cx="7497720" cy="836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ENERGY VALUES OF FOOD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1043640" y="836640"/>
            <a:ext cx="7889760" cy="6021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A calorie indicates the amount of potential energy a food contains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Calories can be measured from the content of foods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The rate that the body expends energy at rest can be measured and is known as basal metabolic rate (BMR)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This varies for: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Carbohydrates -4.1 calories per gram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       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Lipids - 9.5 calories per gram 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       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Proteins - 4.1 calories per gram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043640" y="260640"/>
            <a:ext cx="7920360" cy="6336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</a:rPr>
              <a:t>INTRODUCTION</a:t>
            </a:r>
            <a:r>
              <a:rPr b="0" lang="en-US" sz="3200" spc="-1" strike="noStrike">
                <a:solidFill>
                  <a:srgbClr val="000000"/>
                </a:solidFill>
                <a:latin typeface="Arial Black"/>
              </a:rPr>
              <a:t>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b="0" lang="en-US" sz="3100" spc="-1" strike="noStrike">
                <a:solidFill>
                  <a:srgbClr val="000000"/>
                </a:solidFill>
                <a:latin typeface="Arial Black"/>
              </a:rPr>
              <a:t>        </a:t>
            </a: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The human body requires fuel as well as materials to develop, grow and heal. 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Nutrients are chemical substances supplied by the environment required for survival: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Macronutrients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 algn="just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Carbohydrates 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 algn="just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Proteins 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 algn="just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Fats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 • </a:t>
            </a: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Micronutrients 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 algn="just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Vitamins </a:t>
            </a: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	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 algn="just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Minerals 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marL="457200" algn="just">
              <a:spcBef>
                <a:spcPts val="550"/>
              </a:spcBef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Essential nutrients 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  <a:p>
            <a:pPr marL="457200" algn="just">
              <a:spcBef>
                <a:spcPts val="550"/>
              </a:spcBef>
            </a:pP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    </a:t>
            </a:r>
            <a:r>
              <a:rPr b="0" i="1" lang="en-US" sz="3100" spc="-1" strike="noStrike">
                <a:solidFill>
                  <a:srgbClr val="000000"/>
                </a:solidFill>
                <a:latin typeface="Times New Roman"/>
              </a:rPr>
              <a:t>Nutrients human cells cannot synthesize such as certain amino acids.</a:t>
            </a:r>
            <a:endParaRPr b="0" lang="en-US" sz="31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cover dir="r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435680" y="0"/>
            <a:ext cx="7497720" cy="90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ENERGY REQUIREMENTS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971640" y="836640"/>
            <a:ext cx="7961760" cy="6021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Basal metabolic rate (BMR):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The rate at which body expends energy at rest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This primarily reflects energy needed to support the activities of the organs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This varies with gender, body size, body temperature, and endocrine function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Energy is needed: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-"/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To maintain BMR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-"/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To support muscular activity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-"/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To maintain body temperature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-"/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For growth in children and pregnant women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435680" y="0"/>
            <a:ext cx="7497720" cy="980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ENERGY BALANCE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1043640" y="980640"/>
            <a:ext cx="7889760" cy="587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Energy balance occurs when caloric intake in the form of food equals caloric output from BMR and muscular activities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The body weight remains constant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If, however, caloric intake exceed output, tissues store excess nutrients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This is a positive energy balance that leads to weight gain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cover dir="r"/>
  </p:transition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403640" y="0"/>
            <a:ext cx="7497720" cy="908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DESIRABLE WEIGHT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1043640" y="836640"/>
            <a:ext cx="7889760" cy="6021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Most common nutritional disorders involve caloric imbalances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Desirable weight is difficult to determine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Body Mass Index (BMI) is used today to assess weight considering height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A person is classified with BMI as either underweight, normal weight, overweight, or obese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-  Overweight is defined as exceeding desirable weight by 10% - 20%, or a BMI of 25 and 30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- Obesity occurs when a person is more than 20% above desired weight, or with a BMI over 30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split dir="out" orient="vert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043640" y="0"/>
            <a:ext cx="8100000" cy="685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82440" algn="ctr"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 algn="ctr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 u="sng">
                <a:solidFill>
                  <a:srgbClr val="000000"/>
                </a:solidFill>
                <a:uFillTx/>
                <a:latin typeface="Times New Roman"/>
              </a:rPr>
              <a:t>Metabolism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 algn="ctr"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9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Metabolism – process by which living systems acquire and use free energy to carry out vital processes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9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Catabolism (degradation)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9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Nutrients and cell constituents are broken down for salvage and/or generation of energy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9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Anabolism (biosynthesis)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9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Synthesis of biological molecules from simpler precursors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-   The process needs energy.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med">
    <p:pull dir="r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03640" y="0"/>
            <a:ext cx="7497720" cy="980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CARBOHYDRATES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971640" y="1124640"/>
            <a:ext cx="8172000" cy="5472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Arial Black"/>
              </a:rPr>
              <a:t>	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Carbohydrates are organic compounds and include sugars and starches.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The energy in their chemical bonds are used to power cellular processes.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Excesses lead to: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Obesity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Dental cavities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Nutritional deficits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Deficiencies lead to: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Metabolic acidosis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  <a:p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2800" spc="-1" strike="noStrike">
                <a:solidFill>
                  <a:srgbClr val="000000"/>
                </a:solidFill>
                <a:latin typeface="Times New Roman"/>
              </a:rPr>
              <a:t>Weight loss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cover dir="r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653120" y="28080"/>
            <a:ext cx="7497720" cy="1038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CARBOHYDRATE SOURCES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971640" y="1196640"/>
            <a:ext cx="8172000" cy="5472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Carbohydrates are ingested in a variety of forms: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•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Complex carbohydrates are polysaccharides that include: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Starch from plant foods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Glycogen from meats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Simple carbohydrates are: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Disaccharides from milk sugar, cane sugar, beet sugar and molasses 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•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Monosaccharides from honey and fruits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Digestion breaks complex carbohydrates into monosaccharides that are small enough to be absorbed.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Cellulose is a complex carbohydrate abundant in our food. It is not digested, but provides bulk (fiber or roughage).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med">
    <p:pull dir="r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043640" y="0"/>
            <a:ext cx="7889760" cy="6248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Monosaccharides that are absorbed include fructose, galactose, and glucose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4" name="Picture 2" descr=""/>
          <p:cNvPicPr/>
          <p:nvPr/>
        </p:nvPicPr>
        <p:blipFill>
          <a:blip r:embed="rId1"/>
          <a:stretch/>
        </p:blipFill>
        <p:spPr>
          <a:xfrm>
            <a:off x="991080" y="1475280"/>
            <a:ext cx="7917480" cy="5445000"/>
          </a:xfrm>
          <a:prstGeom prst="rect">
            <a:avLst/>
          </a:prstGeom>
          <a:ln>
            <a:noFill/>
          </a:ln>
        </p:spPr>
      </p:pic>
      <p:sp>
        <p:nvSpPr>
          <p:cNvPr id="105" name="CustomShape 2"/>
          <p:cNvSpPr/>
          <p:nvPr/>
        </p:nvSpPr>
        <p:spPr>
          <a:xfrm>
            <a:off x="3589920" y="1412640"/>
            <a:ext cx="27770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 u="sng">
                <a:solidFill>
                  <a:srgbClr val="000000"/>
                </a:solidFill>
                <a:uFillTx/>
                <a:latin typeface="Gill Sans MT"/>
              </a:rPr>
              <a:t>Carbohydrates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2411640" y="2131560"/>
            <a:ext cx="18601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Starch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7" name="CustomShape 4"/>
          <p:cNvSpPr/>
          <p:nvPr/>
        </p:nvSpPr>
        <p:spPr>
          <a:xfrm>
            <a:off x="3589920" y="2131560"/>
            <a:ext cx="1440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Sucrose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5254200" y="2001960"/>
            <a:ext cx="11487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Maltose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9" name="CustomShape 6"/>
          <p:cNvSpPr/>
          <p:nvPr/>
        </p:nvSpPr>
        <p:spPr>
          <a:xfrm>
            <a:off x="6954480" y="2045160"/>
            <a:ext cx="11275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Lactose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2113560" y="3582720"/>
            <a:ext cx="26344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Glucose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1" name="CustomShape 8"/>
          <p:cNvSpPr/>
          <p:nvPr/>
        </p:nvSpPr>
        <p:spPr>
          <a:xfrm>
            <a:off x="3924000" y="3584520"/>
            <a:ext cx="293364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Glucose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and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Fructose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2" name="CustomShape 9"/>
          <p:cNvSpPr/>
          <p:nvPr/>
        </p:nvSpPr>
        <p:spPr>
          <a:xfrm>
            <a:off x="5411880" y="3743640"/>
            <a:ext cx="11916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Glucose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3" name="CustomShape 10"/>
          <p:cNvSpPr/>
          <p:nvPr/>
        </p:nvSpPr>
        <p:spPr>
          <a:xfrm>
            <a:off x="6787080" y="3584520"/>
            <a:ext cx="212148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Glucose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and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Gill Sans MT"/>
              </a:rPr>
              <a:t>Galactose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4" name="CustomShape 11"/>
          <p:cNvSpPr/>
          <p:nvPr/>
        </p:nvSpPr>
        <p:spPr>
          <a:xfrm>
            <a:off x="3480120" y="4856400"/>
            <a:ext cx="29296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400" spc="-1" strike="noStrike" u="sng">
                <a:solidFill>
                  <a:srgbClr val="000000"/>
                </a:solidFill>
                <a:uFillTx/>
                <a:latin typeface="Gill Sans MT"/>
              </a:rPr>
              <a:t>Monosaccharides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5" name="CustomShape 12"/>
          <p:cNvSpPr/>
          <p:nvPr/>
        </p:nvSpPr>
        <p:spPr>
          <a:xfrm>
            <a:off x="1113120" y="5294880"/>
            <a:ext cx="33638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Gill Sans MT"/>
              </a:rPr>
              <a:t>Respiration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6" name="CustomShape 13"/>
          <p:cNvSpPr/>
          <p:nvPr/>
        </p:nvSpPr>
        <p:spPr>
          <a:xfrm flipH="1">
            <a:off x="6981840" y="5294880"/>
            <a:ext cx="28256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Gill Sans MT"/>
              </a:rPr>
              <a:t>Lipogenesis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7" name="CustomShape 14"/>
          <p:cNvSpPr/>
          <p:nvPr/>
        </p:nvSpPr>
        <p:spPr>
          <a:xfrm>
            <a:off x="984240" y="6353640"/>
            <a:ext cx="272628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Gill Sans MT"/>
              </a:rPr>
              <a:t>CO2 + H2O + Energy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8" name="CustomShape 15"/>
          <p:cNvSpPr/>
          <p:nvPr/>
        </p:nvSpPr>
        <p:spPr>
          <a:xfrm>
            <a:off x="4272120" y="6470280"/>
            <a:ext cx="16200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Gill Sans MT"/>
              </a:rPr>
              <a:t>Glycogen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9" name="CustomShape 16"/>
          <p:cNvSpPr/>
          <p:nvPr/>
        </p:nvSpPr>
        <p:spPr>
          <a:xfrm>
            <a:off x="7272720" y="6435720"/>
            <a:ext cx="5742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Gill Sans MT"/>
              </a:rPr>
              <a:t>Fat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20" name="CustomShape 17"/>
          <p:cNvSpPr/>
          <p:nvPr/>
        </p:nvSpPr>
        <p:spPr>
          <a:xfrm>
            <a:off x="4044240" y="5379480"/>
            <a:ext cx="2206800" cy="73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Gill Sans MT"/>
              </a:rPr>
              <a:t>Glycogenesis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</p:spTree>
  </p:cSld>
  <p:transition spd="slow">
    <p:cover dir="r"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979640" y="302400"/>
            <a:ext cx="817200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i="1" lang="en-US" sz="3200" spc="-1" strike="noStrike" u="sng">
                <a:solidFill>
                  <a:srgbClr val="572314"/>
                </a:solidFill>
                <a:uFillTx/>
                <a:latin typeface="Times New Roman"/>
              </a:rPr>
              <a:t>CARBOHYDRATE REQUIREMENTS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547640" y="177264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             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The minimal requirements for carbohydrates in the human diet is unknown.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Intake of at least 125 – 175 grams is necessary.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3200" spc="-1" strike="noStrike">
                <a:solidFill>
                  <a:srgbClr val="000000"/>
                </a:solidFill>
                <a:latin typeface="Times New Roman"/>
              </a:rPr>
              <a:t>An average diet includes 200-300 grams.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med">
    <p:pull dir="r"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043640" y="0"/>
            <a:ext cx="7889760" cy="764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LIPIDS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187640" y="620640"/>
            <a:ext cx="7956000" cy="623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Lipids are organic compounds that include fats, oils, and fat-like substances such as phospholipids and cholesterol.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They supply energy for cellular processes and help to build structures like cell membranes.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The most common dietary lipids are fats called triglycerides.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    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Excesses lead to: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Obesity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Increased serum cholesterol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Increased risk of heart diseases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      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Deficiencies lead to: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Weight loss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Skin lesions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Hormonal imbalances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slow">
    <p:cover dir="r"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2843640" y="332640"/>
            <a:ext cx="8244000" cy="777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i="1" lang="en-US" sz="4300" spc="-1" strike="noStrike" u="sng">
                <a:solidFill>
                  <a:srgbClr val="572314"/>
                </a:solidFill>
                <a:uFillTx/>
                <a:latin typeface="Times New Roman"/>
              </a:rPr>
              <a:t>LIPID SOURCES</a:t>
            </a:r>
            <a:endParaRPr b="0" lang="en-US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1043640" y="1447920"/>
            <a:ext cx="8100000" cy="5409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Triglycerides are found in plant-based and animal-based foods and include: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From plants: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b="0" i="1" lang="en-US" sz="2400" spc="-1" strike="noStrike">
                <a:solidFill>
                  <a:srgbClr val="00b050"/>
                </a:solidFill>
                <a:latin typeface="Times New Roman"/>
              </a:rPr>
              <a:t>Seeds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           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b="0" i="1" lang="en-US" sz="2400" spc="-1" strike="noStrike">
                <a:solidFill>
                  <a:srgbClr val="00b050"/>
                </a:solidFill>
                <a:latin typeface="Times New Roman"/>
              </a:rPr>
              <a:t>Nuts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           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b="0" i="1" lang="en-US" sz="2400" spc="-1" strike="noStrike">
                <a:solidFill>
                  <a:srgbClr val="00b050"/>
                </a:solidFill>
                <a:latin typeface="Times New Roman"/>
              </a:rPr>
              <a:t>Plant oils 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(olive, peanut and canola are the healthiest)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From animals: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b="0" i="1" lang="en-US" sz="2400" spc="-1" strike="noStrike">
                <a:solidFill>
                  <a:srgbClr val="ff0000"/>
                </a:solidFill>
                <a:latin typeface="Times New Roman"/>
              </a:rPr>
              <a:t>Meat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b="0" i="1" lang="en-US" sz="2400" spc="-1" strike="noStrike">
                <a:solidFill>
                  <a:srgbClr val="ff0000"/>
                </a:solidFill>
                <a:latin typeface="Times New Roman"/>
              </a:rPr>
              <a:t>Eggs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b="0" i="1" lang="en-US" sz="2400" spc="-1" strike="noStrike">
                <a:solidFill>
                  <a:srgbClr val="ff0000"/>
                </a:solidFill>
                <a:latin typeface="Times New Roman"/>
              </a:rPr>
              <a:t>Milk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  <a:p>
            <a:pPr marL="82440">
              <a:lnSpc>
                <a:spcPct val="100000"/>
              </a:lnSpc>
              <a:spcBef>
                <a:spcPts val="601"/>
              </a:spcBef>
            </a:pP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i="1" lang="en-US" sz="2400" spc="-1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b="0" i="1" lang="en-US" sz="2400" spc="-1" strike="noStrike">
                <a:solidFill>
                  <a:srgbClr val="ff0000"/>
                </a:solidFill>
                <a:latin typeface="Times New Roman"/>
              </a:rPr>
              <a:t>Lard</a:t>
            </a:r>
            <a:endParaRPr b="0" lang="en-US" sz="24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transition spd="med">
    <p:pull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2336</TotalTime>
  <Application>LibreOffice/5.4.5.1$Windows_X86_64 LibreOffice_project/79c9829dd5d8054ec39a82dc51cd9eff340dbee8</Application>
  <Words>555</Words>
  <Paragraphs>199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2018-10-31T18:22:57Z</dcterms:created>
  <dc:creator>Tibi</dc:creator>
  <dc:description/>
  <dc:language>fr-FR</dc:language>
  <cp:lastModifiedBy/>
  <dcterms:modified xsi:type="dcterms:W3CDTF">2019-06-17T20:42:21Z</dcterms:modified>
  <cp:revision>29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Expunere pe ecran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22</vt:i4>
  </property>
</Properties>
</file>