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58" r:id="rId5"/>
    <p:sldId id="264" r:id="rId6"/>
    <p:sldId id="259" r:id="rId7"/>
    <p:sldId id="261" r:id="rId8"/>
    <p:sldId id="263" r:id="rId9"/>
    <p:sldId id="265" r:id="rId10"/>
    <p:sldId id="266" r:id="rId11"/>
    <p:sldId id="267" r:id="rId12"/>
    <p:sldId id="262" r:id="rId13"/>
    <p:sldId id="268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>
        <p:scale>
          <a:sx n="66" d="100"/>
          <a:sy n="66" d="100"/>
        </p:scale>
        <p:origin x="-1138" y="-5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2018-03-08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06407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2018-03-08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28330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2018-03-08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9080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2018-03-08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87714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2018-03-08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5705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2018-03-08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02606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2018-03-08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67286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2018-03-08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39573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2018-03-08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82331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2018-03-08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84016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2018-03-08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07797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pPr/>
              <a:t>2018-03-08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06744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38100" y="2590800"/>
            <a:ext cx="11741150" cy="1638347"/>
          </a:xfrm>
        </p:spPr>
        <p:txBody>
          <a:bodyPr vert="horz" lIns="91440" tIns="45720" rIns="91440" bIns="45720" rtlCol="0" anchor="b">
            <a:noAutofit/>
          </a:bodyPr>
          <a:lstStyle/>
          <a:p>
            <a:endParaRPr lang="pl-PL"/>
          </a:p>
          <a:p>
            <a:endParaRPr lang="pl-PL" dirty="0">
              <a:solidFill>
                <a:srgbClr val="0C0C0C"/>
              </a:solidFill>
              <a:latin typeface="FangSong"/>
              <a:ea typeface="FangSong"/>
              <a:cs typeface="Calibri Light"/>
            </a:endParaRPr>
          </a:p>
          <a:p>
            <a:r>
              <a:rPr lang="pl-PL" sz="7200" b="1" i="1" u="sng" dirty="0">
                <a:solidFill>
                  <a:srgbClr val="0C0C0C"/>
                </a:solidFill>
                <a:latin typeface="Times"/>
                <a:ea typeface="FangSong"/>
                <a:cs typeface="Times"/>
              </a:rPr>
              <a:t>Internet </a:t>
            </a:r>
            <a:r>
              <a:rPr lang="pl-PL" sz="7200" b="1" i="1" u="sng" dirty="0" err="1">
                <a:solidFill>
                  <a:srgbClr val="0C0C0C"/>
                </a:solidFill>
                <a:latin typeface="Times"/>
                <a:ea typeface="FangSong"/>
                <a:cs typeface="Times"/>
              </a:rPr>
              <a:t>addiction</a:t>
            </a:r>
          </a:p>
          <a:p>
            <a:endParaRPr lang="pl-PL"/>
          </a:p>
          <a:p>
            <a:endParaRPr lang="pl-PL" dirty="0">
              <a:cs typeface="Calibri Ligh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08344" y="3602037"/>
            <a:ext cx="10459656" cy="2879785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1026" name="Picture 2" descr="C:\Users\Maggies\Desktop\Erazmus+\Vizyta w Polsce\Erasmus grafika\erasmus-plus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918" y="5524152"/>
            <a:ext cx="4085059" cy="9351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503171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0B8FDE2-D099-41CC-8280-5F786DCF7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			</a:t>
            </a:r>
            <a:r>
              <a:rPr lang="pl-PL" b="1" i="1" u="sng" dirty="0" err="1" smtClean="0">
                <a:latin typeface="Times"/>
                <a:cs typeface="Times"/>
              </a:rPr>
              <a:t>Addiction</a:t>
            </a:r>
            <a:r>
              <a:rPr lang="pl-PL" b="1" i="1" u="sng" dirty="0" smtClean="0">
                <a:latin typeface="Times"/>
                <a:cs typeface="Times"/>
              </a:rPr>
              <a:t> to </a:t>
            </a:r>
            <a:r>
              <a:rPr lang="pl-PL" b="1" i="1" u="sng" dirty="0" err="1" smtClean="0">
                <a:latin typeface="Times"/>
                <a:cs typeface="Times"/>
              </a:rPr>
              <a:t>the</a:t>
            </a:r>
            <a:r>
              <a:rPr lang="pl-PL" b="1" i="1" u="sng" dirty="0" smtClean="0">
                <a:latin typeface="Times"/>
                <a:cs typeface="Times"/>
              </a:rPr>
              <a:t> </a:t>
            </a:r>
            <a:r>
              <a:rPr lang="pl-PL" b="1" i="1" u="sng" dirty="0" err="1" smtClean="0">
                <a:latin typeface="Times"/>
                <a:cs typeface="Times"/>
              </a:rPr>
              <a:t>phone</a:t>
            </a:r>
            <a:r>
              <a:rPr lang="pl-PL" dirty="0" smtClean="0">
                <a:latin typeface="Times"/>
                <a:cs typeface="Times"/>
              </a:rPr>
              <a:t> 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9EFAA11-2F98-4CA0-BF64-E7577A3F8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9063" y="2824222"/>
            <a:ext cx="5069250" cy="334508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pl-PL" b="1" i="1" dirty="0" smtClean="0">
              <a:solidFill>
                <a:srgbClr val="000000"/>
              </a:solidFill>
              <a:cs typeface="Calibri"/>
            </a:endParaRPr>
          </a:p>
          <a:p>
            <a:pPr marL="0" indent="0" algn="just">
              <a:buNone/>
            </a:pPr>
            <a:r>
              <a:rPr lang="pl-PL" b="1" i="1" dirty="0" err="1" smtClean="0">
                <a:solidFill>
                  <a:srgbClr val="000000"/>
                </a:solidFill>
                <a:cs typeface="Calibri"/>
              </a:rPr>
              <a:t>Increased</a:t>
            </a:r>
            <a:r>
              <a:rPr lang="pl-PL" b="1" i="1" dirty="0" smtClean="0">
                <a:solidFill>
                  <a:srgbClr val="000000"/>
                </a:solidFill>
                <a:cs typeface="Calibri"/>
              </a:rPr>
              <a:t> </a:t>
            </a:r>
            <a:r>
              <a:rPr lang="pl-PL" b="1" i="1" dirty="0" err="1">
                <a:solidFill>
                  <a:srgbClr val="000000"/>
                </a:solidFill>
                <a:cs typeface="Calibri"/>
              </a:rPr>
              <a:t>use</a:t>
            </a:r>
            <a:r>
              <a:rPr lang="pl-PL" b="1" i="1" dirty="0">
                <a:solidFill>
                  <a:srgbClr val="000000"/>
                </a:solidFill>
                <a:cs typeface="Calibri"/>
              </a:rPr>
              <a:t> </a:t>
            </a:r>
            <a:r>
              <a:rPr lang="pl-PL" b="1" i="1" dirty="0" err="1">
                <a:solidFill>
                  <a:srgbClr val="000000"/>
                </a:solidFill>
                <a:cs typeface="Calibri"/>
              </a:rPr>
              <a:t>can</a:t>
            </a:r>
            <a:r>
              <a:rPr lang="pl-PL" b="1" i="1" dirty="0">
                <a:solidFill>
                  <a:srgbClr val="000000"/>
                </a:solidFill>
                <a:cs typeface="Calibri"/>
              </a:rPr>
              <a:t> </a:t>
            </a:r>
            <a:r>
              <a:rPr lang="pl-PL" b="1" i="1" dirty="0" err="1">
                <a:solidFill>
                  <a:srgbClr val="000000"/>
                </a:solidFill>
                <a:cs typeface="Calibri"/>
              </a:rPr>
              <a:t>also</a:t>
            </a:r>
            <a:r>
              <a:rPr lang="pl-PL" b="1" i="1" dirty="0">
                <a:solidFill>
                  <a:srgbClr val="000000"/>
                </a:solidFill>
                <a:cs typeface="Calibri"/>
              </a:rPr>
              <a:t> </a:t>
            </a:r>
            <a:r>
              <a:rPr lang="pl-PL" b="1" i="1" dirty="0" err="1">
                <a:solidFill>
                  <a:srgbClr val="000000"/>
                </a:solidFill>
                <a:cs typeface="Calibri"/>
              </a:rPr>
              <a:t>lead</a:t>
            </a:r>
            <a:r>
              <a:rPr lang="pl-PL" b="1" i="1" dirty="0">
                <a:solidFill>
                  <a:srgbClr val="000000"/>
                </a:solidFill>
                <a:cs typeface="Calibri"/>
              </a:rPr>
              <a:t> to </a:t>
            </a:r>
            <a:r>
              <a:rPr lang="pl-PL" b="1" i="1" dirty="0" err="1">
                <a:solidFill>
                  <a:srgbClr val="000000"/>
                </a:solidFill>
                <a:cs typeface="Calibri"/>
              </a:rPr>
              <a:t>increased</a:t>
            </a:r>
            <a:r>
              <a:rPr lang="pl-PL" b="1" i="1" dirty="0">
                <a:solidFill>
                  <a:srgbClr val="000000"/>
                </a:solidFill>
                <a:cs typeface="Calibri"/>
              </a:rPr>
              <a:t> time on mobile </a:t>
            </a:r>
            <a:r>
              <a:rPr lang="pl-PL" b="1" i="1" dirty="0" err="1">
                <a:solidFill>
                  <a:srgbClr val="000000"/>
                </a:solidFill>
                <a:cs typeface="Calibri"/>
              </a:rPr>
              <a:t>communication</a:t>
            </a:r>
            <a:r>
              <a:rPr lang="pl-PL" b="1" i="1" dirty="0">
                <a:solidFill>
                  <a:srgbClr val="000000"/>
                </a:solidFill>
                <a:cs typeface="Calibri"/>
              </a:rPr>
              <a:t>, </a:t>
            </a:r>
            <a:r>
              <a:rPr lang="pl-PL" b="1" i="1" dirty="0" err="1">
                <a:solidFill>
                  <a:srgbClr val="000000"/>
                </a:solidFill>
                <a:cs typeface="Calibri"/>
              </a:rPr>
              <a:t>adverse</a:t>
            </a:r>
            <a:r>
              <a:rPr lang="pl-PL" b="1" i="1" dirty="0">
                <a:solidFill>
                  <a:srgbClr val="000000"/>
                </a:solidFill>
                <a:cs typeface="Calibri"/>
              </a:rPr>
              <a:t> </a:t>
            </a:r>
            <a:r>
              <a:rPr lang="pl-PL" b="1" i="1" dirty="0" err="1">
                <a:solidFill>
                  <a:srgbClr val="000000"/>
                </a:solidFill>
                <a:cs typeface="Calibri"/>
              </a:rPr>
              <a:t>effects</a:t>
            </a:r>
            <a:r>
              <a:rPr lang="pl-PL" b="1" i="1" dirty="0">
                <a:solidFill>
                  <a:srgbClr val="000000"/>
                </a:solidFill>
                <a:cs typeface="Calibri"/>
              </a:rPr>
              <a:t> on </a:t>
            </a:r>
            <a:r>
              <a:rPr lang="pl-PL" b="1" i="1" dirty="0" err="1">
                <a:solidFill>
                  <a:srgbClr val="000000"/>
                </a:solidFill>
                <a:cs typeface="Calibri"/>
              </a:rPr>
              <a:t>relationships</a:t>
            </a:r>
            <a:r>
              <a:rPr lang="pl-PL" b="1" i="1" dirty="0">
                <a:solidFill>
                  <a:srgbClr val="000000"/>
                </a:solidFill>
                <a:cs typeface="Calibri"/>
              </a:rPr>
              <a:t>, and anxiety </a:t>
            </a:r>
            <a:r>
              <a:rPr lang="pl-PL" b="1" i="1" dirty="0" err="1">
                <a:solidFill>
                  <a:srgbClr val="000000"/>
                </a:solidFill>
                <a:cs typeface="Calibri"/>
              </a:rPr>
              <a:t>if</a:t>
            </a:r>
            <a:r>
              <a:rPr lang="pl-PL" b="1" i="1" dirty="0">
                <a:solidFill>
                  <a:srgbClr val="000000"/>
                </a:solidFill>
                <a:cs typeface="Calibri"/>
              </a:rPr>
              <a:t> </a:t>
            </a:r>
            <a:r>
              <a:rPr lang="pl-PL" b="1" i="1" dirty="0" err="1">
                <a:solidFill>
                  <a:srgbClr val="000000"/>
                </a:solidFill>
                <a:cs typeface="Calibri"/>
              </a:rPr>
              <a:t>separated</a:t>
            </a:r>
            <a:r>
              <a:rPr lang="pl-PL" b="1" i="1" dirty="0">
                <a:solidFill>
                  <a:srgbClr val="000000"/>
                </a:solidFill>
                <a:cs typeface="Calibri"/>
              </a:rPr>
              <a:t> from a mobile </a:t>
            </a:r>
            <a:r>
              <a:rPr lang="pl-PL" b="1" i="1" dirty="0" err="1">
                <a:solidFill>
                  <a:srgbClr val="000000"/>
                </a:solidFill>
                <a:cs typeface="Calibri"/>
              </a:rPr>
              <a:t>phone</a:t>
            </a:r>
            <a:r>
              <a:rPr lang="pl-PL" b="1" i="1" dirty="0">
                <a:solidFill>
                  <a:srgbClr val="000000"/>
                </a:solidFill>
                <a:cs typeface="Calibri"/>
              </a:rPr>
              <a:t> </a:t>
            </a:r>
            <a:r>
              <a:rPr lang="pl-PL" b="1" i="1" dirty="0" err="1">
                <a:solidFill>
                  <a:srgbClr val="000000"/>
                </a:solidFill>
                <a:cs typeface="Calibri"/>
              </a:rPr>
              <a:t>or</a:t>
            </a:r>
            <a:r>
              <a:rPr lang="pl-PL" b="1" i="1" dirty="0">
                <a:solidFill>
                  <a:srgbClr val="000000"/>
                </a:solidFill>
                <a:cs typeface="Calibri"/>
              </a:rPr>
              <a:t> </a:t>
            </a:r>
            <a:r>
              <a:rPr lang="pl-PL" b="1" i="1" dirty="0" smtClean="0">
                <a:solidFill>
                  <a:srgbClr val="000000"/>
                </a:solidFill>
                <a:cs typeface="Calibri"/>
              </a:rPr>
              <a:t>a </a:t>
            </a:r>
            <a:r>
              <a:rPr lang="pl-PL" b="1" i="1" dirty="0" err="1" smtClean="0">
                <a:solidFill>
                  <a:srgbClr val="000000"/>
                </a:solidFill>
                <a:cs typeface="Calibri"/>
              </a:rPr>
              <a:t>sufficient</a:t>
            </a:r>
            <a:r>
              <a:rPr lang="pl-PL" b="1" i="1" dirty="0" smtClean="0">
                <a:solidFill>
                  <a:srgbClr val="000000"/>
                </a:solidFill>
                <a:cs typeface="Calibri"/>
              </a:rPr>
              <a:t> </a:t>
            </a:r>
            <a:r>
              <a:rPr lang="pl-PL" b="1" i="1" dirty="0" err="1">
                <a:solidFill>
                  <a:srgbClr val="000000"/>
                </a:solidFill>
                <a:cs typeface="Calibri"/>
              </a:rPr>
              <a:t>signal</a:t>
            </a:r>
            <a:r>
              <a:rPr lang="pl-PL" dirty="0">
                <a:solidFill>
                  <a:srgbClr val="000000"/>
                </a:solidFill>
                <a:cs typeface="Calibri"/>
              </a:rPr>
              <a:t>.</a:t>
            </a:r>
            <a:endParaRPr lang="pl-PL" dirty="0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3385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CE9BD3F-F0E7-408E-A734-BBD47EA95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491B619-9B3D-4B6C-BB3E-0BCAACBC6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440" y="1848774"/>
            <a:ext cx="10515600" cy="4351338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406121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46864AF-0188-49DA-AE04-B55AF7323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u="sng" dirty="0">
                <a:latin typeface="Times"/>
                <a:cs typeface="Times"/>
              </a:rPr>
              <a:t>Internet </a:t>
            </a:r>
            <a:r>
              <a:rPr lang="pl-PL" b="1" i="1" u="sng" dirty="0" err="1">
                <a:latin typeface="Times"/>
                <a:cs typeface="Times"/>
              </a:rPr>
              <a:t>addiction</a:t>
            </a:r>
            <a:r>
              <a:rPr lang="pl-PL" b="1" i="1" u="sng" dirty="0">
                <a:latin typeface="Times"/>
                <a:cs typeface="Times"/>
              </a:rPr>
              <a:t> </a:t>
            </a:r>
            <a:r>
              <a:rPr lang="pl-PL" b="1" i="1" u="sng" dirty="0" err="1">
                <a:latin typeface="Times"/>
                <a:cs typeface="Times"/>
              </a:rPr>
              <a:t>statistics</a:t>
            </a:r>
            <a:r>
              <a:rPr lang="pl-PL" b="1" i="1" u="sng" dirty="0">
                <a:latin typeface="Times"/>
                <a:cs typeface="Times"/>
              </a:rPr>
              <a:t> in 2017</a:t>
            </a:r>
          </a:p>
          <a:p>
            <a:endParaRPr lang="pl-PL" dirty="0"/>
          </a:p>
        </p:txBody>
      </p:sp>
      <p:pic>
        <p:nvPicPr>
          <p:cNvPr id="4" name="Obraz 4" descr="Obraz zawierający zrzut ekranu&#10;&#10;Opis wygenerowany przy bardzo wysokim poziomie pewności">
            <a:extLst>
              <a:ext uri="{FF2B5EF4-FFF2-40B4-BE49-F238E27FC236}">
                <a16:creationId xmlns:a16="http://schemas.microsoft.com/office/drawing/2014/main" xmlns="" id="{B0116F50-A611-446B-9793-50CC660682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03972" y="1390650"/>
            <a:ext cx="8010078" cy="612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9163861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4000" b="1" dirty="0" smtClean="0"/>
          </a:p>
          <a:p>
            <a:pPr algn="ctr">
              <a:buNone/>
            </a:pPr>
            <a:r>
              <a:rPr lang="pl-PL" sz="4000" b="1" dirty="0" err="1" smtClean="0"/>
              <a:t>Thank</a:t>
            </a:r>
            <a:r>
              <a:rPr lang="pl-PL" sz="4000" b="1" dirty="0" smtClean="0"/>
              <a:t> </a:t>
            </a:r>
            <a:r>
              <a:rPr lang="pl-PL" sz="4000" b="1" dirty="0" err="1" smtClean="0"/>
              <a:t>you</a:t>
            </a:r>
            <a:r>
              <a:rPr lang="pl-PL" sz="4000" b="1" dirty="0" smtClean="0"/>
              <a:t> for </a:t>
            </a:r>
            <a:r>
              <a:rPr lang="pl-PL" sz="4000" b="1" dirty="0" err="1" smtClean="0"/>
              <a:t>your</a:t>
            </a:r>
            <a:r>
              <a:rPr lang="pl-PL" sz="4000" b="1" dirty="0" smtClean="0"/>
              <a:t> </a:t>
            </a:r>
            <a:r>
              <a:rPr lang="pl-PL" sz="4000" b="1" dirty="0" err="1" smtClean="0"/>
              <a:t>attention</a:t>
            </a:r>
            <a:endParaRPr lang="pl-PL" sz="4000" b="1" dirty="0" smtClean="0"/>
          </a:p>
          <a:p>
            <a:pPr algn="ctr"/>
            <a:endParaRPr lang="pl-PL" sz="4000" b="1" dirty="0" smtClean="0"/>
          </a:p>
          <a:p>
            <a:pPr algn="ctr">
              <a:buNone/>
            </a:pPr>
            <a:r>
              <a:rPr lang="pl-PL" sz="4000" b="1" dirty="0" smtClean="0"/>
              <a:t>Aleksandra </a:t>
            </a:r>
            <a:r>
              <a:rPr lang="pl-PL" sz="4000" b="1" dirty="0" err="1" smtClean="0"/>
              <a:t>Bogutyn</a:t>
            </a:r>
            <a:endParaRPr lang="pl-PL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6B0F7D2-8E1B-463E-9092-F621B3D56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50" y="-38100"/>
            <a:ext cx="10515600" cy="1325563"/>
          </a:xfrm>
        </p:spPr>
        <p:txBody>
          <a:bodyPr>
            <a:normAutofit/>
          </a:bodyPr>
          <a:lstStyle/>
          <a:p>
            <a:r>
              <a:rPr lang="pl-PL" sz="6600" b="1" i="1" u="sng" dirty="0" err="1">
                <a:solidFill>
                  <a:srgbClr val="0C0C0C"/>
                </a:solidFill>
                <a:latin typeface="Times"/>
                <a:cs typeface="Times"/>
              </a:rPr>
              <a:t>Explanation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D788BBF-A3BE-4EC2-88EC-57889CA85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75" y="1504950"/>
            <a:ext cx="5663153" cy="3347792"/>
          </a:xfr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algn="just">
              <a:buNone/>
            </a:pPr>
            <a:r>
              <a:rPr lang="pl-PL" sz="4000" b="1" dirty="0" smtClean="0">
                <a:solidFill>
                  <a:srgbClr val="000000"/>
                </a:solidFill>
                <a:cs typeface="Calibri"/>
              </a:rPr>
              <a:t>   </a:t>
            </a:r>
            <a:r>
              <a:rPr lang="pl-PL" sz="4000" b="1" dirty="0" err="1" smtClean="0">
                <a:solidFill>
                  <a:srgbClr val="000000"/>
                </a:solidFill>
                <a:cs typeface="Calibri"/>
              </a:rPr>
              <a:t>Looking</a:t>
            </a:r>
            <a:r>
              <a:rPr lang="pl-PL" sz="4000" b="1" dirty="0" smtClean="0">
                <a:solidFill>
                  <a:srgbClr val="000000"/>
                </a:solidFill>
                <a:cs typeface="Calibri"/>
              </a:rPr>
              <a:t> </a:t>
            </a:r>
            <a:r>
              <a:rPr lang="pl-PL" sz="4000" b="1" dirty="0" err="1">
                <a:solidFill>
                  <a:srgbClr val="000000"/>
                </a:solidFill>
                <a:cs typeface="Calibri"/>
              </a:rPr>
              <a:t>at</a:t>
            </a:r>
            <a:r>
              <a:rPr lang="pl-PL" sz="4000" b="1" dirty="0">
                <a:solidFill>
                  <a:srgbClr val="000000"/>
                </a:solidFill>
                <a:cs typeface="Calibri"/>
              </a:rPr>
              <a:t> </a:t>
            </a:r>
            <a:r>
              <a:rPr lang="pl-PL" sz="4000" b="1" dirty="0" err="1">
                <a:solidFill>
                  <a:srgbClr val="000000"/>
                </a:solidFill>
                <a:cs typeface="Calibri"/>
              </a:rPr>
              <a:t>it</a:t>
            </a:r>
            <a:r>
              <a:rPr lang="pl-PL" sz="4000" b="1" dirty="0">
                <a:solidFill>
                  <a:srgbClr val="000000"/>
                </a:solidFill>
                <a:cs typeface="Calibri"/>
              </a:rPr>
              <a:t> from a </a:t>
            </a:r>
            <a:r>
              <a:rPr lang="pl-PL" sz="4000" b="1" dirty="0" err="1">
                <a:solidFill>
                  <a:srgbClr val="000000"/>
                </a:solidFill>
                <a:cs typeface="Calibri"/>
              </a:rPr>
              <a:t>psychological</a:t>
            </a:r>
            <a:r>
              <a:rPr lang="pl-PL" sz="4000" b="1" dirty="0">
                <a:solidFill>
                  <a:srgbClr val="000000"/>
                </a:solidFill>
                <a:cs typeface="Calibri"/>
              </a:rPr>
              <a:t> point of </a:t>
            </a:r>
            <a:r>
              <a:rPr lang="pl-PL" sz="4000" b="1" dirty="0" err="1">
                <a:solidFill>
                  <a:srgbClr val="000000"/>
                </a:solidFill>
                <a:cs typeface="Calibri"/>
              </a:rPr>
              <a:t>view</a:t>
            </a:r>
            <a:r>
              <a:rPr lang="pl-PL" sz="4000" b="1" dirty="0">
                <a:solidFill>
                  <a:srgbClr val="000000"/>
                </a:solidFill>
                <a:cs typeface="Calibri"/>
              </a:rPr>
              <a:t>, an </a:t>
            </a:r>
            <a:r>
              <a:rPr lang="pl-PL" sz="4000" b="1" dirty="0" err="1">
                <a:solidFill>
                  <a:srgbClr val="000000"/>
                </a:solidFill>
                <a:cs typeface="Calibri"/>
              </a:rPr>
              <a:t>addiction</a:t>
            </a:r>
            <a:r>
              <a:rPr lang="pl-PL" sz="4000" b="1" dirty="0">
                <a:solidFill>
                  <a:srgbClr val="000000"/>
                </a:solidFill>
                <a:cs typeface="Calibri"/>
              </a:rPr>
              <a:t> </a:t>
            </a:r>
            <a:r>
              <a:rPr lang="pl-PL" sz="4000" b="1" dirty="0" smtClean="0">
                <a:solidFill>
                  <a:srgbClr val="000000"/>
                </a:solidFill>
                <a:cs typeface="Calibri"/>
              </a:rPr>
              <a:t>to </a:t>
            </a:r>
            <a:r>
              <a:rPr lang="pl-PL" sz="4000" b="1" dirty="0" err="1">
                <a:solidFill>
                  <a:srgbClr val="000000"/>
                </a:solidFill>
                <a:cs typeface="Calibri"/>
              </a:rPr>
              <a:t>the</a:t>
            </a:r>
            <a:r>
              <a:rPr lang="pl-PL" sz="4000" b="1" dirty="0">
                <a:solidFill>
                  <a:srgbClr val="000000"/>
                </a:solidFill>
                <a:cs typeface="Calibri"/>
              </a:rPr>
              <a:t> </a:t>
            </a:r>
            <a:r>
              <a:rPr lang="pl-PL" sz="4000" b="1" dirty="0" err="1" smtClean="0">
                <a:solidFill>
                  <a:srgbClr val="000000"/>
                </a:solidFill>
                <a:cs typeface="Calibri"/>
              </a:rPr>
              <a:t>Internet’s</a:t>
            </a:r>
            <a:r>
              <a:rPr lang="pl-PL" sz="4000" b="1" dirty="0" smtClean="0">
                <a:solidFill>
                  <a:srgbClr val="000000"/>
                </a:solidFill>
                <a:cs typeface="Calibri"/>
              </a:rPr>
              <a:t> </a:t>
            </a:r>
            <a:r>
              <a:rPr lang="pl-PL" sz="4000" b="1" dirty="0">
                <a:solidFill>
                  <a:srgbClr val="000000"/>
                </a:solidFill>
                <a:cs typeface="Calibri"/>
              </a:rPr>
              <a:t>a </a:t>
            </a:r>
            <a:r>
              <a:rPr lang="pl-PL" sz="4000" b="1" dirty="0" err="1">
                <a:solidFill>
                  <a:srgbClr val="000000"/>
                </a:solidFill>
                <a:cs typeface="Calibri"/>
              </a:rPr>
              <a:t>new</a:t>
            </a:r>
            <a:r>
              <a:rPr lang="pl-PL" sz="4000" b="1" dirty="0">
                <a:solidFill>
                  <a:srgbClr val="000000"/>
                </a:solidFill>
                <a:cs typeface="Calibri"/>
              </a:rPr>
              <a:t> </a:t>
            </a:r>
            <a:r>
              <a:rPr lang="pl-PL" sz="4000" b="1" dirty="0" err="1">
                <a:solidFill>
                  <a:srgbClr val="000000"/>
                </a:solidFill>
                <a:cs typeface="Calibri"/>
              </a:rPr>
              <a:t>kind</a:t>
            </a:r>
            <a:r>
              <a:rPr lang="pl-PL" sz="4000" b="1" dirty="0">
                <a:solidFill>
                  <a:srgbClr val="000000"/>
                </a:solidFill>
                <a:cs typeface="Calibri"/>
              </a:rPr>
              <a:t> of </a:t>
            </a:r>
            <a:r>
              <a:rPr lang="pl-PL" sz="4000" b="1" dirty="0" err="1">
                <a:solidFill>
                  <a:srgbClr val="000000"/>
                </a:solidFill>
                <a:cs typeface="Calibri"/>
              </a:rPr>
              <a:t>addiction</a:t>
            </a:r>
            <a:r>
              <a:rPr lang="pl-PL" sz="4000" b="1" dirty="0">
                <a:solidFill>
                  <a:srgbClr val="000000"/>
                </a:solidFill>
                <a:cs typeface="Calibri"/>
              </a:rPr>
              <a:t>, </a:t>
            </a:r>
            <a:r>
              <a:rPr lang="pl-PL" sz="4000" b="1" dirty="0" err="1">
                <a:solidFill>
                  <a:srgbClr val="000000"/>
                </a:solidFill>
                <a:cs typeface="Calibri"/>
              </a:rPr>
              <a:t>it</a:t>
            </a:r>
            <a:r>
              <a:rPr lang="pl-PL" sz="4000" b="1" dirty="0">
                <a:solidFill>
                  <a:srgbClr val="000000"/>
                </a:solidFill>
                <a:cs typeface="Calibri"/>
              </a:rPr>
              <a:t> </a:t>
            </a:r>
            <a:r>
              <a:rPr lang="pl-PL" sz="4000" b="1" dirty="0" err="1">
                <a:solidFill>
                  <a:srgbClr val="000000"/>
                </a:solidFill>
                <a:cs typeface="Calibri"/>
              </a:rPr>
              <a:t>is</a:t>
            </a:r>
            <a:r>
              <a:rPr lang="pl-PL" sz="4000" b="1" dirty="0">
                <a:solidFill>
                  <a:srgbClr val="000000"/>
                </a:solidFill>
                <a:cs typeface="Calibri"/>
              </a:rPr>
              <a:t> </a:t>
            </a:r>
            <a:r>
              <a:rPr lang="pl-PL" sz="4000" b="1" dirty="0" err="1">
                <a:solidFill>
                  <a:srgbClr val="000000"/>
                </a:solidFill>
                <a:cs typeface="Calibri"/>
              </a:rPr>
              <a:t>spending</a:t>
            </a:r>
            <a:r>
              <a:rPr lang="pl-PL" sz="4000" b="1" dirty="0">
                <a:solidFill>
                  <a:srgbClr val="000000"/>
                </a:solidFill>
                <a:cs typeface="Calibri"/>
              </a:rPr>
              <a:t> </a:t>
            </a:r>
            <a:r>
              <a:rPr lang="pl-PL" sz="4000" b="1" dirty="0" err="1">
                <a:solidFill>
                  <a:srgbClr val="000000"/>
                </a:solidFill>
                <a:cs typeface="Calibri"/>
              </a:rPr>
              <a:t>your</a:t>
            </a:r>
            <a:r>
              <a:rPr lang="pl-PL" sz="4000" b="1" dirty="0">
                <a:solidFill>
                  <a:srgbClr val="000000"/>
                </a:solidFill>
                <a:cs typeface="Calibri"/>
              </a:rPr>
              <a:t> </a:t>
            </a:r>
            <a:r>
              <a:rPr lang="pl-PL" sz="4000" b="1" dirty="0" err="1">
                <a:solidFill>
                  <a:srgbClr val="000000"/>
                </a:solidFill>
                <a:cs typeface="Calibri"/>
              </a:rPr>
              <a:t>whole</a:t>
            </a:r>
            <a:r>
              <a:rPr lang="pl-PL" sz="4000" b="1" dirty="0">
                <a:solidFill>
                  <a:srgbClr val="000000"/>
                </a:solidFill>
                <a:cs typeface="Calibri"/>
              </a:rPr>
              <a:t> time on </a:t>
            </a:r>
            <a:r>
              <a:rPr lang="pl-PL" sz="4000" b="1" dirty="0" smtClean="0">
                <a:solidFill>
                  <a:srgbClr val="000000"/>
                </a:solidFill>
                <a:cs typeface="Calibri"/>
              </a:rPr>
              <a:t>surfing </a:t>
            </a:r>
            <a:r>
              <a:rPr lang="pl-PL" sz="4000" b="1" dirty="0" err="1">
                <a:solidFill>
                  <a:srgbClr val="000000"/>
                </a:solidFill>
                <a:cs typeface="Calibri"/>
              </a:rPr>
              <a:t>the</a:t>
            </a:r>
            <a:r>
              <a:rPr lang="pl-PL" sz="4000" b="1" dirty="0">
                <a:solidFill>
                  <a:srgbClr val="000000"/>
                </a:solidFill>
                <a:cs typeface="Calibri"/>
              </a:rPr>
              <a:t> </a:t>
            </a:r>
            <a:r>
              <a:rPr lang="pl-PL" sz="4000" b="1" dirty="0" smtClean="0">
                <a:solidFill>
                  <a:srgbClr val="000000"/>
                </a:solidFill>
                <a:cs typeface="Calibri"/>
              </a:rPr>
              <a:t>Internet </a:t>
            </a:r>
            <a:r>
              <a:rPr lang="pl-PL" sz="4000" b="1" dirty="0" err="1">
                <a:solidFill>
                  <a:srgbClr val="000000"/>
                </a:solidFill>
                <a:cs typeface="Calibri"/>
              </a:rPr>
              <a:t>or</a:t>
            </a:r>
            <a:r>
              <a:rPr lang="pl-PL" sz="4000" b="1" dirty="0">
                <a:solidFill>
                  <a:srgbClr val="000000"/>
                </a:solidFill>
                <a:cs typeface="Calibri"/>
              </a:rPr>
              <a:t> </a:t>
            </a:r>
            <a:r>
              <a:rPr lang="pl-PL" sz="4000" b="1" dirty="0" err="1">
                <a:solidFill>
                  <a:srgbClr val="000000"/>
                </a:solidFill>
                <a:cs typeface="Calibri"/>
              </a:rPr>
              <a:t>just</a:t>
            </a:r>
            <a:r>
              <a:rPr lang="pl-PL" sz="4000" b="1" dirty="0">
                <a:solidFill>
                  <a:srgbClr val="000000"/>
                </a:solidFill>
                <a:cs typeface="Calibri"/>
              </a:rPr>
              <a:t> </a:t>
            </a:r>
            <a:r>
              <a:rPr lang="pl-PL" sz="4000" b="1" dirty="0" err="1">
                <a:solidFill>
                  <a:srgbClr val="000000"/>
                </a:solidFill>
                <a:cs typeface="Calibri"/>
              </a:rPr>
              <a:t>doing</a:t>
            </a:r>
            <a:r>
              <a:rPr lang="pl-PL" sz="4000" b="1" dirty="0">
                <a:solidFill>
                  <a:srgbClr val="000000"/>
                </a:solidFill>
                <a:cs typeface="Calibri"/>
              </a:rPr>
              <a:t> </a:t>
            </a:r>
            <a:r>
              <a:rPr lang="pl-PL" sz="4000" b="1" dirty="0" err="1">
                <a:solidFill>
                  <a:srgbClr val="000000"/>
                </a:solidFill>
                <a:cs typeface="Calibri"/>
              </a:rPr>
              <a:t>anything</a:t>
            </a:r>
            <a:r>
              <a:rPr lang="pl-PL" sz="4000" b="1" dirty="0">
                <a:solidFill>
                  <a:srgbClr val="000000"/>
                </a:solidFill>
                <a:cs typeface="Calibri"/>
              </a:rPr>
              <a:t> on the computer. </a:t>
            </a:r>
            <a:endParaRPr lang="pl-PL" sz="4000" b="1" dirty="0" smtClean="0">
              <a:solidFill>
                <a:srgbClr val="000000"/>
              </a:solidFill>
              <a:cs typeface="Calibri"/>
            </a:endParaRPr>
          </a:p>
          <a:p>
            <a:pPr algn="just">
              <a:buNone/>
            </a:pPr>
            <a:r>
              <a:rPr lang="pl-PL" sz="4000" b="1" dirty="0" smtClean="0">
                <a:solidFill>
                  <a:srgbClr val="000000"/>
                </a:solidFill>
                <a:cs typeface="Calibri"/>
              </a:rPr>
              <a:t>   </a:t>
            </a:r>
            <a:r>
              <a:rPr lang="pl-PL" sz="5200" b="1" dirty="0" smtClean="0">
                <a:solidFill>
                  <a:srgbClr val="000000"/>
                </a:solidFill>
                <a:cs typeface="Calibri"/>
              </a:rPr>
              <a:t>An </a:t>
            </a:r>
            <a:r>
              <a:rPr lang="pl-PL" sz="5200" b="1" dirty="0" err="1">
                <a:solidFill>
                  <a:srgbClr val="000000"/>
                </a:solidFill>
                <a:cs typeface="Calibri"/>
              </a:rPr>
              <a:t>addicted</a:t>
            </a:r>
            <a:r>
              <a:rPr lang="pl-PL" sz="5200" b="1" dirty="0">
                <a:solidFill>
                  <a:srgbClr val="000000"/>
                </a:solidFill>
                <a:cs typeface="Calibri"/>
              </a:rPr>
              <a:t> person </a:t>
            </a:r>
            <a:endParaRPr lang="pl-PL" sz="5200" b="1" dirty="0" smtClean="0">
              <a:solidFill>
                <a:srgbClr val="000000"/>
              </a:solidFill>
              <a:cs typeface="Calibri"/>
            </a:endParaRPr>
          </a:p>
          <a:p>
            <a:pPr algn="just">
              <a:buNone/>
            </a:pPr>
            <a:r>
              <a:rPr lang="pl-PL" sz="5200" b="1" dirty="0" smtClean="0">
                <a:solidFill>
                  <a:srgbClr val="000000"/>
                </a:solidFill>
                <a:cs typeface="Calibri"/>
              </a:rPr>
              <a:t>  </a:t>
            </a:r>
            <a:r>
              <a:rPr lang="pl-PL" sz="5200" b="1" dirty="0" err="1" smtClean="0">
                <a:solidFill>
                  <a:srgbClr val="000000"/>
                </a:solidFill>
                <a:cs typeface="Calibri"/>
              </a:rPr>
              <a:t>"ha</a:t>
            </a:r>
            <a:r>
              <a:rPr lang="pl-PL" sz="5200" b="1" dirty="0" smtClean="0">
                <a:solidFill>
                  <a:srgbClr val="000000"/>
                </a:solidFill>
                <a:cs typeface="Calibri"/>
              </a:rPr>
              <a:t>s to do </a:t>
            </a:r>
            <a:r>
              <a:rPr lang="pl-PL" sz="5200" b="1" dirty="0" err="1" smtClean="0">
                <a:solidFill>
                  <a:srgbClr val="000000"/>
                </a:solidFill>
                <a:cs typeface="Calibri"/>
              </a:rPr>
              <a:t>it</a:t>
            </a:r>
            <a:r>
              <a:rPr lang="pl-PL" sz="5200" b="1" dirty="0" smtClean="0">
                <a:solidFill>
                  <a:srgbClr val="000000"/>
                </a:solidFill>
                <a:cs typeface="Calibri"/>
              </a:rPr>
              <a:t>”.</a:t>
            </a:r>
            <a:r>
              <a:rPr lang="pl-PL" sz="5200" b="1" dirty="0" smtClean="0">
                <a:solidFill>
                  <a:srgbClr val="FFFFFF"/>
                </a:solidFill>
                <a:cs typeface="Calibri"/>
              </a:rPr>
              <a:t>" </a:t>
            </a:r>
            <a:r>
              <a:rPr lang="pl-PL" sz="4000" b="1" dirty="0">
                <a:solidFill>
                  <a:srgbClr val="FFFFFF"/>
                </a:solidFill>
                <a:cs typeface="Calibri"/>
              </a:rPr>
              <a:t>be online</a:t>
            </a:r>
            <a:r>
              <a:rPr lang="pl-PL" sz="4000" dirty="0">
                <a:solidFill>
                  <a:srgbClr val="FFFFFF"/>
                </a:solidFill>
                <a:cs typeface="Calibri"/>
              </a:rPr>
              <a:t>.</a:t>
            </a:r>
            <a:endParaRPr lang="pl-PL" sz="4000" dirty="0">
              <a:solidFill>
                <a:srgbClr val="FFFFFF"/>
              </a:solidFill>
            </a:endParaRPr>
          </a:p>
        </p:txBody>
      </p:sp>
      <p:pic>
        <p:nvPicPr>
          <p:cNvPr id="6" name="Obraz 6">
            <a:extLst>
              <a:ext uri="{FF2B5EF4-FFF2-40B4-BE49-F238E27FC236}">
                <a16:creationId xmlns:a16="http://schemas.microsoft.com/office/drawing/2014/main" xmlns="" id="{38DE3C27-DEEB-494A-9D99-A18EAB36DB8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075" y="3631689"/>
            <a:ext cx="3910774" cy="2783399"/>
          </a:xfrm>
          <a:prstGeom prst="rect">
            <a:avLst/>
          </a:prstGeom>
        </p:spPr>
      </p:pic>
      <p:pic>
        <p:nvPicPr>
          <p:cNvPr id="8" name="Obraz 8" descr="Obraz zawierający osoba, mężczyzna, wewnątrz, podłoże&#10;&#10;Opis wygenerowany przy bardzo wysokim poziomie pewności">
            <a:extLst>
              <a:ext uri="{FF2B5EF4-FFF2-40B4-BE49-F238E27FC236}">
                <a16:creationId xmlns:a16="http://schemas.microsoft.com/office/drawing/2014/main" xmlns="" id="{BC5C9C3C-407E-4430-8299-A45DB83D28C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896350" y="4162425"/>
            <a:ext cx="2874660" cy="246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3477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53D707A-B796-4956-BD5C-6A0BB226D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25" y="714375"/>
            <a:ext cx="10515600" cy="1325563"/>
          </a:xfrm>
        </p:spPr>
        <p:txBody>
          <a:bodyPr>
            <a:normAutofit/>
          </a:bodyPr>
          <a:lstStyle/>
          <a:p>
            <a:r>
              <a:rPr lang="pl-PL" sz="5400" b="1" i="1" u="sng" dirty="0" err="1">
                <a:latin typeface="Times"/>
                <a:cs typeface="Times"/>
              </a:rPr>
              <a:t>Causes</a:t>
            </a:r>
          </a:p>
        </p:txBody>
      </p:sp>
      <p:pic>
        <p:nvPicPr>
          <p:cNvPr id="4" name="Obraz 4" descr="Obraz zawierający osoba, mężczyzna, zawody lekkoatletyczne, sport&#10;&#10;Opis wygenerowany przy bardzo wysokim poziomie pewności">
            <a:extLst>
              <a:ext uri="{FF2B5EF4-FFF2-40B4-BE49-F238E27FC236}">
                <a16:creationId xmlns:a16="http://schemas.microsoft.com/office/drawing/2014/main" xmlns="" id="{2E29A041-0FB3-42F6-AC49-CA411E85AD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6794" y="3712681"/>
            <a:ext cx="4209892" cy="2728631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54B46344-FE0F-4E57-99B9-E4D59CBC6073}"/>
              </a:ext>
            </a:extLst>
          </p:cNvPr>
          <p:cNvSpPr txBox="1"/>
          <p:nvPr/>
        </p:nvSpPr>
        <p:spPr>
          <a:xfrm>
            <a:off x="3183038" y="398780"/>
            <a:ext cx="8796759" cy="2554545"/>
          </a:xfrm>
          <a:prstGeom prst="rect">
            <a:avLst/>
          </a:prstGeom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ctr">
              <a:buFont typeface="Wingdings"/>
              <a:buChar char="Ø"/>
            </a:pPr>
            <a:r>
              <a:rPr lang="pl-PL" sz="3200" b="1" i="1" dirty="0" err="1">
                <a:cs typeface="Calibri"/>
              </a:rPr>
              <a:t>Escaping</a:t>
            </a:r>
            <a:r>
              <a:rPr lang="pl-PL" sz="3200" b="1" i="1" dirty="0">
                <a:cs typeface="Calibri"/>
              </a:rPr>
              <a:t> from real life</a:t>
            </a:r>
          </a:p>
          <a:p>
            <a:pPr marL="457200" indent="-457200" algn="ctr">
              <a:buFont typeface="Wingdings"/>
              <a:buChar char="Ø"/>
            </a:pPr>
            <a:r>
              <a:rPr lang="pl-PL" sz="3200" b="1" i="1" dirty="0" err="1">
                <a:cs typeface="Calibri"/>
              </a:rPr>
              <a:t>Kid's</a:t>
            </a:r>
            <a:r>
              <a:rPr lang="pl-PL" sz="3200" b="1" i="1" dirty="0">
                <a:cs typeface="Calibri"/>
              </a:rPr>
              <a:t> </a:t>
            </a:r>
            <a:r>
              <a:rPr lang="pl-PL" sz="3200" b="1" i="1" dirty="0" err="1">
                <a:cs typeface="Calibri"/>
              </a:rPr>
              <a:t>problems</a:t>
            </a:r>
            <a:r>
              <a:rPr lang="pl-PL" sz="3200" b="1" i="1" dirty="0">
                <a:cs typeface="Calibri"/>
              </a:rPr>
              <a:t> in the </a:t>
            </a:r>
            <a:r>
              <a:rPr lang="pl-PL" sz="3200" b="1" i="1" dirty="0" err="1">
                <a:cs typeface="Calibri"/>
              </a:rPr>
              <a:t>interpersonal</a:t>
            </a:r>
            <a:r>
              <a:rPr lang="pl-PL" sz="3200" b="1" i="1" dirty="0">
                <a:cs typeface="Calibri"/>
              </a:rPr>
              <a:t> </a:t>
            </a:r>
            <a:r>
              <a:rPr lang="pl-PL" sz="3200" b="1" i="1" dirty="0" err="1">
                <a:cs typeface="Calibri"/>
              </a:rPr>
              <a:t>contacts</a:t>
            </a:r>
            <a:endParaRPr lang="pl-PL" sz="3200" b="1" i="1" dirty="0">
              <a:cs typeface="Calibri"/>
            </a:endParaRPr>
          </a:p>
          <a:p>
            <a:pPr marL="457200" indent="-457200" algn="ctr">
              <a:buFont typeface="Wingdings"/>
              <a:buChar char="Ø"/>
            </a:pPr>
            <a:r>
              <a:rPr lang="pl-PL" sz="3200" b="1" i="1" dirty="0" err="1">
                <a:cs typeface="Calibri"/>
              </a:rPr>
              <a:t>Easy</a:t>
            </a:r>
            <a:r>
              <a:rPr lang="pl-PL" sz="3200" b="1" i="1" dirty="0">
                <a:cs typeface="Calibri"/>
              </a:rPr>
              <a:t> </a:t>
            </a:r>
            <a:r>
              <a:rPr lang="pl-PL" sz="3200" b="1" i="1" dirty="0" err="1" smtClean="0">
                <a:cs typeface="Calibri"/>
              </a:rPr>
              <a:t>access,popularity</a:t>
            </a:r>
            <a:r>
              <a:rPr lang="pl-PL" sz="3200" b="1" i="1" dirty="0" smtClean="0">
                <a:cs typeface="Calibri"/>
              </a:rPr>
              <a:t> </a:t>
            </a:r>
            <a:r>
              <a:rPr lang="pl-PL" sz="3200" b="1" i="1" dirty="0">
                <a:cs typeface="Calibri"/>
              </a:rPr>
              <a:t>of the media</a:t>
            </a:r>
          </a:p>
          <a:p>
            <a:pPr marL="457200" indent="-457200" algn="ctr">
              <a:buFont typeface="Wingdings"/>
              <a:buChar char="Ø"/>
            </a:pPr>
            <a:r>
              <a:rPr lang="pl-PL" sz="3200" b="1" i="1" dirty="0" err="1">
                <a:cs typeface="Calibri"/>
              </a:rPr>
              <a:t>You</a:t>
            </a:r>
            <a:r>
              <a:rPr lang="pl-PL" sz="3200" b="1" i="1" dirty="0">
                <a:cs typeface="Calibri"/>
              </a:rPr>
              <a:t> </a:t>
            </a:r>
            <a:r>
              <a:rPr lang="pl-PL" sz="3200" b="1" i="1" dirty="0" err="1">
                <a:cs typeface="Calibri"/>
              </a:rPr>
              <a:t>can</a:t>
            </a:r>
            <a:r>
              <a:rPr lang="pl-PL" sz="3200" b="1" i="1" dirty="0">
                <a:cs typeface="Calibri"/>
              </a:rPr>
              <a:t> be </a:t>
            </a:r>
            <a:r>
              <a:rPr lang="pl-PL" sz="3200" b="1" i="1" dirty="0" err="1" smtClean="0">
                <a:cs typeface="Calibri"/>
              </a:rPr>
              <a:t>anyone</a:t>
            </a:r>
            <a:r>
              <a:rPr lang="pl-PL" sz="3200" b="1" i="1" dirty="0" smtClean="0">
                <a:cs typeface="Calibri"/>
              </a:rPr>
              <a:t> </a:t>
            </a:r>
            <a:r>
              <a:rPr lang="pl-PL" sz="3200" b="1" i="1" dirty="0" err="1">
                <a:cs typeface="Calibri"/>
              </a:rPr>
              <a:t>you</a:t>
            </a:r>
            <a:r>
              <a:rPr lang="pl-PL" sz="3200" b="1" i="1" dirty="0">
                <a:cs typeface="Calibri"/>
              </a:rPr>
              <a:t> want to be </a:t>
            </a:r>
            <a:endParaRPr lang="pl-PL" sz="3200" b="1" i="1" dirty="0" smtClean="0">
              <a:cs typeface="Calibri"/>
            </a:endParaRPr>
          </a:p>
          <a:p>
            <a:pPr marL="457200" indent="-457200" algn="ctr"/>
            <a:r>
              <a:rPr lang="pl-PL" sz="3200" b="1" i="1" dirty="0" smtClean="0">
                <a:cs typeface="Calibri"/>
              </a:rPr>
              <a:t>on </a:t>
            </a:r>
            <a:r>
              <a:rPr lang="pl-PL" sz="3200" b="1" i="1" dirty="0" err="1">
                <a:cs typeface="Calibri"/>
              </a:rPr>
              <a:t>the</a:t>
            </a:r>
            <a:r>
              <a:rPr lang="pl-PL" sz="3200" b="1" i="1" dirty="0">
                <a:cs typeface="Calibri"/>
              </a:rPr>
              <a:t> I</a:t>
            </a:r>
            <a:r>
              <a:rPr lang="pl-PL" sz="3200" b="1" i="1" dirty="0" smtClean="0">
                <a:cs typeface="Calibri"/>
              </a:rPr>
              <a:t>nternet</a:t>
            </a:r>
            <a:endParaRPr lang="pl-PL" sz="3200" b="1" i="1" dirty="0">
              <a:cs typeface="Calibri"/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0AAC5BC0-1E56-4C69-AD01-E4ED73E2550E}"/>
              </a:ext>
            </a:extLst>
          </p:cNvPr>
          <p:cNvSpPr txBox="1"/>
          <p:nvPr/>
        </p:nvSpPr>
        <p:spPr>
          <a:xfrm>
            <a:off x="-3533775" y="3006305"/>
            <a:ext cx="2743200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pl-PL" dirty="0">
              <a:cs typeface="Calibri"/>
            </a:endParaRPr>
          </a:p>
        </p:txBody>
      </p:sp>
      <p:pic>
        <p:nvPicPr>
          <p:cNvPr id="3" name="Obraz 4" descr="Obraz zawierający osoba, podłoże, kobieta, osoby&#10;&#10;Opis wygenerowany przy bardzo wysokim poziomie pewności">
            <a:extLst>
              <a:ext uri="{FF2B5EF4-FFF2-40B4-BE49-F238E27FC236}">
                <a16:creationId xmlns:a16="http://schemas.microsoft.com/office/drawing/2014/main" xmlns="" id="{FBD8A894-DF8E-488A-997F-5A871D40201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629" y="3749233"/>
            <a:ext cx="4386852" cy="288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186600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575B704-7F35-43CB-8B2A-33F63870E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9275" y="-38100"/>
            <a:ext cx="10515600" cy="1325563"/>
          </a:xfrm>
        </p:spPr>
        <p:txBody>
          <a:bodyPr/>
          <a:lstStyle/>
          <a:p>
            <a:r>
              <a:rPr lang="pl-PL" sz="5400" b="1" i="1" u="sng" dirty="0" err="1">
                <a:solidFill>
                  <a:srgbClr val="FFFFFF"/>
                </a:solidFill>
                <a:latin typeface="Times"/>
                <a:cs typeface="Times"/>
              </a:rPr>
              <a:t>Effects</a:t>
            </a:r>
            <a:r>
              <a:rPr lang="pl-PL" sz="5400" b="1" i="1" u="sng" dirty="0">
                <a:solidFill>
                  <a:srgbClr val="FFFFFF"/>
                </a:solidFill>
                <a:latin typeface="Times"/>
                <a:cs typeface="Times"/>
              </a:rPr>
              <a:t> of Internet </a:t>
            </a:r>
            <a:r>
              <a:rPr lang="pl-PL" sz="5400" b="1" i="1" u="sng" dirty="0" err="1">
                <a:solidFill>
                  <a:srgbClr val="FFFFFF"/>
                </a:solidFill>
                <a:latin typeface="Times"/>
                <a:cs typeface="Times"/>
              </a:rPr>
              <a:t>addiction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719675B-0380-4819-A4BD-0C260B773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7698" y="977660"/>
            <a:ext cx="10987914" cy="588163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Wingdings" panose="020B0604020202020204" pitchFamily="34" charset="0"/>
              <a:buChar char="v"/>
            </a:pPr>
            <a:endParaRPr lang="pl-PL" dirty="0">
              <a:cs typeface="Calibri"/>
            </a:endParaRPr>
          </a:p>
          <a:p>
            <a:pPr>
              <a:buFont typeface="Wingdings" panose="020B0604020202020204" pitchFamily="34" charset="0"/>
              <a:buChar char="v"/>
            </a:pPr>
            <a:endParaRPr lang="pl-PL" dirty="0">
              <a:cs typeface="Calibri"/>
            </a:endParaRPr>
          </a:p>
          <a:p>
            <a:pPr>
              <a:buFont typeface="Wingdings" panose="020B0604020202020204" pitchFamily="34" charset="0"/>
              <a:buChar char="v"/>
            </a:pPr>
            <a:r>
              <a:rPr lang="pl-PL" sz="3200" b="1" dirty="0" err="1">
                <a:solidFill>
                  <a:srgbClr val="000000"/>
                </a:solidFill>
                <a:cs typeface="Calibri"/>
              </a:rPr>
              <a:t>Depression</a:t>
            </a:r>
            <a:endParaRPr lang="pl-PL" sz="3200" b="1" dirty="0">
              <a:solidFill>
                <a:srgbClr val="000000"/>
              </a:solidFill>
              <a:cs typeface="Calibri"/>
            </a:endParaRPr>
          </a:p>
          <a:p>
            <a:pPr>
              <a:buFont typeface="Wingdings" panose="020B0604020202020204" pitchFamily="34" charset="0"/>
              <a:buChar char="v"/>
            </a:pPr>
            <a:r>
              <a:rPr lang="pl-PL" sz="3200" b="1" dirty="0" err="1">
                <a:solidFill>
                  <a:srgbClr val="000000"/>
                </a:solidFill>
                <a:cs typeface="Calibri"/>
              </a:rPr>
              <a:t>Aggression</a:t>
            </a:r>
            <a:r>
              <a:rPr lang="pl-PL" sz="3200" b="1" dirty="0">
                <a:solidFill>
                  <a:srgbClr val="000000"/>
                </a:solidFill>
                <a:cs typeface="Calibri"/>
              </a:rPr>
              <a:t>, </a:t>
            </a:r>
            <a:r>
              <a:rPr lang="pl-PL" sz="3200" b="1" dirty="0" err="1">
                <a:solidFill>
                  <a:srgbClr val="000000"/>
                </a:solidFill>
                <a:cs typeface="Calibri"/>
              </a:rPr>
              <a:t>e</a:t>
            </a:r>
            <a:r>
              <a:rPr lang="pl-PL" sz="3200" b="1" dirty="0" err="1" smtClean="0">
                <a:solidFill>
                  <a:srgbClr val="000000"/>
                </a:solidFill>
                <a:cs typeface="Calibri"/>
              </a:rPr>
              <a:t>xasperation</a:t>
            </a:r>
            <a:endParaRPr lang="pl-PL" sz="3200" b="1" dirty="0">
              <a:solidFill>
                <a:srgbClr val="000000"/>
              </a:solidFill>
              <a:cs typeface="Calibri"/>
            </a:endParaRPr>
          </a:p>
          <a:p>
            <a:pPr>
              <a:buFont typeface="Wingdings" panose="020B0604020202020204" pitchFamily="34" charset="0"/>
              <a:buChar char="v"/>
            </a:pPr>
            <a:r>
              <a:rPr lang="pl-PL" sz="3200" b="1" dirty="0">
                <a:cs typeface="Calibri"/>
              </a:rPr>
              <a:t>Cyberbullying</a:t>
            </a:r>
          </a:p>
          <a:p>
            <a:pPr>
              <a:buFont typeface="Wingdings" panose="020B0604020202020204" pitchFamily="34" charset="0"/>
              <a:buChar char="v"/>
            </a:pPr>
            <a:r>
              <a:rPr lang="pl-PL" sz="3200" b="1" dirty="0" err="1">
                <a:cs typeface="Calibri"/>
              </a:rPr>
              <a:t>Conflicts</a:t>
            </a:r>
            <a:r>
              <a:rPr lang="pl-PL" sz="3200" b="1" dirty="0">
                <a:cs typeface="Calibri"/>
              </a:rPr>
              <a:t> with the </a:t>
            </a:r>
            <a:r>
              <a:rPr lang="pl-PL" sz="3200" b="1" dirty="0" err="1">
                <a:cs typeface="Calibri"/>
              </a:rPr>
              <a:t>closest</a:t>
            </a:r>
            <a:endParaRPr lang="pl-PL" sz="3200" b="1" dirty="0">
              <a:cs typeface="Calibri"/>
            </a:endParaRPr>
          </a:p>
          <a:p>
            <a:pPr>
              <a:buFont typeface="Wingdings" panose="020B0604020202020204" pitchFamily="34" charset="0"/>
              <a:buChar char="v"/>
            </a:pPr>
            <a:r>
              <a:rPr lang="pl-PL" sz="3200" b="1" dirty="0">
                <a:cs typeface="Calibri"/>
              </a:rPr>
              <a:t>A </a:t>
            </a:r>
            <a:r>
              <a:rPr lang="pl-PL" sz="3200" b="1" dirty="0" err="1">
                <a:cs typeface="Calibri"/>
              </a:rPr>
              <a:t>sense</a:t>
            </a:r>
            <a:r>
              <a:rPr lang="pl-PL" sz="3200" b="1" dirty="0">
                <a:cs typeface="Calibri"/>
              </a:rPr>
              <a:t> of </a:t>
            </a:r>
            <a:r>
              <a:rPr lang="pl-PL" sz="3200" b="1" dirty="0" err="1">
                <a:cs typeface="Calibri"/>
              </a:rPr>
              <a:t>loneliness</a:t>
            </a:r>
            <a:endParaRPr lang="pl-PL" sz="3200" b="1" dirty="0">
              <a:cs typeface="Calibri"/>
            </a:endParaRPr>
          </a:p>
          <a:p>
            <a:pPr marL="0" indent="0">
              <a:buNone/>
            </a:pPr>
            <a:endParaRPr lang="pl-PL" sz="3200" b="1" dirty="0">
              <a:cs typeface="Calibri"/>
            </a:endParaRPr>
          </a:p>
          <a:p>
            <a:pPr>
              <a:buFont typeface="Wingdings" panose="020B0604020202020204" pitchFamily="34" charset="0"/>
              <a:buChar char="v"/>
            </a:pPr>
            <a:endParaRPr lang="pl-PL" sz="4000" dirty="0">
              <a:cs typeface="Calibri"/>
            </a:endParaRPr>
          </a:p>
          <a:p>
            <a:pPr marL="0" indent="0">
              <a:buNone/>
            </a:pPr>
            <a:endParaRPr lang="pl-PL" sz="4000" dirty="0">
              <a:cs typeface="Calibri"/>
            </a:endParaRPr>
          </a:p>
          <a:p>
            <a:pPr>
              <a:buFont typeface="Wingdings" panose="020B0604020202020204" pitchFamily="34" charset="0"/>
              <a:buChar char="v"/>
            </a:pPr>
            <a:endParaRPr lang="pl-P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271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3D3A9CF-7BF3-418D-990A-686616C7C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6516"/>
          </a:xfrm>
        </p:spPr>
        <p:txBody>
          <a:bodyPr/>
          <a:lstStyle/>
          <a:p>
            <a:r>
              <a:rPr lang="pl-PL" i="1" u="sng" dirty="0" err="1" smtClean="0">
                <a:latin typeface="Times" pitchFamily="18" charset="0"/>
                <a:cs typeface="Times" pitchFamily="18" charset="0"/>
              </a:rPr>
              <a:t>Effects</a:t>
            </a:r>
            <a:r>
              <a:rPr lang="pl-PL" i="1" u="sng" dirty="0" smtClean="0">
                <a:latin typeface="Times" pitchFamily="18" charset="0"/>
                <a:cs typeface="Times" pitchFamily="18" charset="0"/>
              </a:rPr>
              <a:t> of </a:t>
            </a:r>
            <a:r>
              <a:rPr lang="pl-PL" i="1" u="sng" dirty="0" err="1" smtClean="0">
                <a:latin typeface="Times" pitchFamily="18" charset="0"/>
                <a:cs typeface="Times" pitchFamily="18" charset="0"/>
              </a:rPr>
              <a:t>addiction</a:t>
            </a:r>
            <a:endParaRPr lang="pl-PL" i="1" u="sng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EF3A108-9FAE-4B26-A98F-248784462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117157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pl-PL" b="1" dirty="0" smtClean="0">
              <a:cs typeface="Calibri"/>
            </a:endParaRPr>
          </a:p>
          <a:p>
            <a:r>
              <a:rPr lang="pl-PL" b="1" dirty="0" err="1" smtClean="0">
                <a:cs typeface="Calibri"/>
              </a:rPr>
              <a:t>Remissness</a:t>
            </a:r>
            <a:endParaRPr lang="pl-PL" dirty="0">
              <a:cs typeface="Calibri"/>
            </a:endParaRPr>
          </a:p>
          <a:p>
            <a:r>
              <a:rPr lang="pl-PL" b="1" dirty="0" err="1">
                <a:cs typeface="Calibri"/>
              </a:rPr>
              <a:t>Demotivation</a:t>
            </a:r>
            <a:endParaRPr lang="pl-PL" dirty="0" err="1">
              <a:cs typeface="Calibri"/>
            </a:endParaRPr>
          </a:p>
          <a:p>
            <a:r>
              <a:rPr lang="pl-PL" b="1" dirty="0">
                <a:cs typeface="Calibri"/>
              </a:rPr>
              <a:t>The </a:t>
            </a:r>
            <a:r>
              <a:rPr lang="pl-PL" b="1" dirty="0" err="1">
                <a:cs typeface="Calibri"/>
              </a:rPr>
              <a:t>disappearance</a:t>
            </a:r>
            <a:r>
              <a:rPr lang="pl-PL" b="1" dirty="0">
                <a:cs typeface="Calibri"/>
              </a:rPr>
              <a:t> of </a:t>
            </a:r>
            <a:r>
              <a:rPr lang="pl-PL" b="1" dirty="0" err="1">
                <a:cs typeface="Calibri"/>
              </a:rPr>
              <a:t>emotional</a:t>
            </a:r>
            <a:r>
              <a:rPr lang="pl-PL" b="1" dirty="0">
                <a:cs typeface="Calibri"/>
              </a:rPr>
              <a:t> </a:t>
            </a:r>
            <a:r>
              <a:rPr lang="pl-PL" b="1" dirty="0" err="1">
                <a:cs typeface="Calibri"/>
              </a:rPr>
              <a:t>ties</a:t>
            </a:r>
            <a:endParaRPr lang="pl-PL" dirty="0" err="1">
              <a:cs typeface="Calibri"/>
            </a:endParaRPr>
          </a:p>
          <a:p>
            <a:r>
              <a:rPr lang="pl-PL" b="1" dirty="0">
                <a:cs typeface="Calibri"/>
              </a:rPr>
              <a:t>Stop developing </a:t>
            </a:r>
            <a:r>
              <a:rPr lang="pl-PL" b="1" dirty="0" err="1">
                <a:cs typeface="Calibri"/>
              </a:rPr>
              <a:t>your</a:t>
            </a:r>
            <a:r>
              <a:rPr lang="pl-PL" b="1" dirty="0">
                <a:cs typeface="Calibri"/>
              </a:rPr>
              <a:t> </a:t>
            </a:r>
            <a:r>
              <a:rPr lang="pl-PL" b="1" dirty="0" err="1">
                <a:cs typeface="Calibri"/>
              </a:rPr>
              <a:t>interests</a:t>
            </a:r>
            <a:endParaRPr lang="pl-PL" dirty="0" err="1">
              <a:cs typeface="Calibri"/>
            </a:endParaRPr>
          </a:p>
          <a:p>
            <a:endParaRPr lang="pl-PL" dirty="0">
              <a:cs typeface="Calibri"/>
            </a:endParaRPr>
          </a:p>
        </p:txBody>
      </p:sp>
      <p:pic>
        <p:nvPicPr>
          <p:cNvPr id="6" name="Obraz 6" descr="Obraz zawierający samochód, podłoże, zewnętrzne, osoba&#10;&#10;Opis wygenerowany przy bardzo wysokim poziomie pewności">
            <a:extLst>
              <a:ext uri="{FF2B5EF4-FFF2-40B4-BE49-F238E27FC236}">
                <a16:creationId xmlns:a16="http://schemas.microsoft.com/office/drawing/2014/main" xmlns="" id="{69FFD25C-79DF-425F-9946-A452C6CFAAD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29475" y="981075"/>
            <a:ext cx="3911161" cy="4247126"/>
          </a:xfrm>
          <a:prstGeom prst="rect">
            <a:avLst/>
          </a:prstGeom>
        </p:spPr>
      </p:pic>
      <p:pic>
        <p:nvPicPr>
          <p:cNvPr id="8" name="Obraz 8" descr="Obraz zawierający osoba, komputer, wewnątrz, klawiatura&#10;&#10;Opis wygenerowany przy bardzo wysokim poziomie pewności">
            <a:extLst>
              <a:ext uri="{FF2B5EF4-FFF2-40B4-BE49-F238E27FC236}">
                <a16:creationId xmlns:a16="http://schemas.microsoft.com/office/drawing/2014/main" xmlns="" id="{1218FFB7-722D-4731-9F05-E564121028F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33525" y="3965392"/>
            <a:ext cx="4602357" cy="2394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949492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B78C8E2-9EAC-4506-819F-0D74146BE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" sz="5400" b="1" i="1" u="sng" dirty="0">
                <a:latin typeface="Times"/>
                <a:cs typeface="Times"/>
              </a:rPr>
              <a:t>Treatment</a:t>
            </a:r>
            <a:endParaRPr lang="pl-PL" sz="5400" b="1" i="1" u="sng" dirty="0">
              <a:latin typeface="Times"/>
              <a:cs typeface="Times"/>
            </a:endParaRPr>
          </a:p>
        </p:txBody>
      </p:sp>
      <p:pic>
        <p:nvPicPr>
          <p:cNvPr id="4" name="Obraz 4" descr="Obraz zawierający niebo, znak, osoba, kobieta&#10;&#10;Opis wygenerowany przy bardzo wysokim poziomie pewności">
            <a:extLst>
              <a:ext uri="{FF2B5EF4-FFF2-40B4-BE49-F238E27FC236}">
                <a16:creationId xmlns:a16="http://schemas.microsoft.com/office/drawing/2014/main" xmlns="" id="{E8282C43-DC0C-46F5-8272-FFEF5DE53D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43800" y="1371600"/>
            <a:ext cx="4380109" cy="4380109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E9BB357C-4D4A-41A6-AEBC-81B55ED9087C}"/>
              </a:ext>
            </a:extLst>
          </p:cNvPr>
          <p:cNvSpPr txBox="1"/>
          <p:nvPr/>
        </p:nvSpPr>
        <p:spPr>
          <a:xfrm>
            <a:off x="914400" y="1914525"/>
            <a:ext cx="5671980" cy="35394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l-PL" sz="2800" i="1" dirty="0" err="1">
                <a:cs typeface="Calibri"/>
              </a:rPr>
              <a:t>Unlike</a:t>
            </a:r>
            <a:r>
              <a:rPr lang="pl-PL" sz="2800" i="1" dirty="0">
                <a:cs typeface="Calibri"/>
              </a:rPr>
              <a:t> from the </a:t>
            </a:r>
            <a:r>
              <a:rPr lang="pl-PL" sz="2800" i="1" dirty="0" err="1">
                <a:cs typeface="Calibri"/>
              </a:rPr>
              <a:t>others</a:t>
            </a:r>
            <a:r>
              <a:rPr lang="pl-PL" sz="2800" i="1" dirty="0">
                <a:cs typeface="Calibri"/>
              </a:rPr>
              <a:t> </a:t>
            </a:r>
            <a:r>
              <a:rPr lang="pl-PL" sz="2800" i="1" dirty="0" err="1">
                <a:cs typeface="Calibri"/>
              </a:rPr>
              <a:t>addictions</a:t>
            </a:r>
            <a:r>
              <a:rPr lang="pl-PL" sz="2800" i="1" dirty="0">
                <a:cs typeface="Calibri"/>
              </a:rPr>
              <a:t>, in </a:t>
            </a:r>
            <a:r>
              <a:rPr lang="pl-PL" sz="2800" i="1" dirty="0" err="1">
                <a:cs typeface="Calibri"/>
              </a:rPr>
              <a:t>case</a:t>
            </a:r>
            <a:r>
              <a:rPr lang="pl-PL" sz="2800" i="1" dirty="0">
                <a:cs typeface="Calibri"/>
              </a:rPr>
              <a:t> of </a:t>
            </a:r>
            <a:r>
              <a:rPr lang="pl-PL" sz="2800" i="1" dirty="0" err="1">
                <a:cs typeface="Calibri"/>
              </a:rPr>
              <a:t>curing</a:t>
            </a:r>
            <a:r>
              <a:rPr lang="pl-PL" sz="2800" i="1" dirty="0">
                <a:cs typeface="Calibri"/>
              </a:rPr>
              <a:t> an I</a:t>
            </a:r>
            <a:r>
              <a:rPr lang="pl-PL" sz="2800" i="1" dirty="0" smtClean="0">
                <a:cs typeface="Calibri"/>
              </a:rPr>
              <a:t>nternet </a:t>
            </a:r>
            <a:r>
              <a:rPr lang="pl-PL" sz="2800" i="1" dirty="0" err="1">
                <a:cs typeface="Calibri"/>
              </a:rPr>
              <a:t>addiction</a:t>
            </a:r>
            <a:r>
              <a:rPr lang="pl-PL" sz="2800" i="1" dirty="0">
                <a:cs typeface="Calibri"/>
              </a:rPr>
              <a:t>, </a:t>
            </a:r>
            <a:r>
              <a:rPr lang="pl-PL" sz="2800" i="1" dirty="0" err="1">
                <a:cs typeface="Calibri"/>
              </a:rPr>
              <a:t>or</a:t>
            </a:r>
            <a:r>
              <a:rPr lang="pl-PL" sz="2800" i="1" dirty="0">
                <a:cs typeface="Calibri"/>
              </a:rPr>
              <a:t> computer </a:t>
            </a:r>
            <a:r>
              <a:rPr lang="pl-PL" sz="2800" i="1" dirty="0" err="1">
                <a:cs typeface="Calibri"/>
              </a:rPr>
              <a:t>addiction</a:t>
            </a:r>
            <a:r>
              <a:rPr lang="pl-PL" sz="2800" i="1" dirty="0">
                <a:cs typeface="Calibri"/>
              </a:rPr>
              <a:t>, </a:t>
            </a:r>
            <a:r>
              <a:rPr lang="pl-PL" sz="2800" i="1" dirty="0" err="1">
                <a:cs typeface="Calibri"/>
              </a:rPr>
              <a:t>there</a:t>
            </a:r>
            <a:r>
              <a:rPr lang="pl-PL" sz="2800" i="1" dirty="0">
                <a:cs typeface="Calibri"/>
              </a:rPr>
              <a:t> </a:t>
            </a:r>
            <a:r>
              <a:rPr lang="pl-PL" sz="2800" i="1" dirty="0" err="1">
                <a:cs typeface="Calibri"/>
              </a:rPr>
              <a:t>is</a:t>
            </a:r>
            <a:r>
              <a:rPr lang="pl-PL" sz="2800" i="1" dirty="0">
                <a:cs typeface="Calibri"/>
              </a:rPr>
              <a:t> </a:t>
            </a:r>
            <a:r>
              <a:rPr lang="pl-PL" sz="2800" i="1" dirty="0" smtClean="0">
                <a:cs typeface="Calibri"/>
              </a:rPr>
              <a:t>an </a:t>
            </a:r>
            <a:r>
              <a:rPr lang="pl-PL" sz="2800" i="1" dirty="0" err="1" smtClean="0">
                <a:cs typeface="Calibri"/>
              </a:rPr>
              <a:t>additional</a:t>
            </a:r>
            <a:r>
              <a:rPr lang="pl-PL" sz="2800" i="1" dirty="0" smtClean="0">
                <a:cs typeface="Calibri"/>
              </a:rPr>
              <a:t> problem. </a:t>
            </a:r>
            <a:r>
              <a:rPr lang="pl-PL" sz="2800" i="1" dirty="0" err="1" smtClean="0">
                <a:cs typeface="Calibri"/>
              </a:rPr>
              <a:t>People</a:t>
            </a:r>
            <a:r>
              <a:rPr lang="pl-PL" sz="2800" i="1" dirty="0" smtClean="0">
                <a:cs typeface="Calibri"/>
              </a:rPr>
              <a:t> </a:t>
            </a:r>
            <a:r>
              <a:rPr lang="pl-PL" sz="2800" i="1" dirty="0">
                <a:cs typeface="Calibri"/>
              </a:rPr>
              <a:t>with </a:t>
            </a:r>
            <a:r>
              <a:rPr lang="pl-PL" sz="2800" i="1" dirty="0" err="1">
                <a:cs typeface="Calibri"/>
              </a:rPr>
              <a:t>this</a:t>
            </a:r>
            <a:r>
              <a:rPr lang="pl-PL" sz="2800" i="1" dirty="0">
                <a:cs typeface="Calibri"/>
              </a:rPr>
              <a:t> </a:t>
            </a:r>
            <a:r>
              <a:rPr lang="pl-PL" sz="2800" i="1" dirty="0" err="1">
                <a:cs typeface="Calibri"/>
              </a:rPr>
              <a:t>addiction</a:t>
            </a:r>
            <a:r>
              <a:rPr lang="pl-PL" sz="2800" i="1" dirty="0">
                <a:cs typeface="Calibri"/>
              </a:rPr>
              <a:t> </a:t>
            </a:r>
            <a:r>
              <a:rPr lang="pl-PL" sz="2800" i="1" dirty="0" err="1">
                <a:cs typeface="Calibri"/>
              </a:rPr>
              <a:t>are</a:t>
            </a:r>
            <a:r>
              <a:rPr lang="pl-PL" sz="2800" i="1" dirty="0">
                <a:cs typeface="Calibri"/>
              </a:rPr>
              <a:t> hard to make </a:t>
            </a:r>
            <a:r>
              <a:rPr lang="pl-PL" sz="2800" i="1" dirty="0" err="1">
                <a:cs typeface="Calibri"/>
              </a:rPr>
              <a:t>them</a:t>
            </a:r>
            <a:r>
              <a:rPr lang="pl-PL" sz="2800" i="1" dirty="0">
                <a:cs typeface="Calibri"/>
              </a:rPr>
              <a:t> to talk "face to face" with the </a:t>
            </a:r>
            <a:r>
              <a:rPr lang="pl-PL" sz="2800" i="1" dirty="0" err="1">
                <a:cs typeface="Calibri"/>
              </a:rPr>
              <a:t>specialist</a:t>
            </a:r>
            <a:r>
              <a:rPr lang="pl-PL" sz="2800" i="1" dirty="0">
                <a:cs typeface="Calibri"/>
              </a:rPr>
              <a:t>, </a:t>
            </a:r>
            <a:r>
              <a:rPr lang="pl-PL" sz="2800" i="1" dirty="0" err="1">
                <a:cs typeface="Calibri"/>
              </a:rPr>
              <a:t>because</a:t>
            </a:r>
            <a:r>
              <a:rPr lang="pl-PL" sz="2800" i="1" dirty="0">
                <a:cs typeface="Calibri"/>
              </a:rPr>
              <a:t> </a:t>
            </a:r>
            <a:r>
              <a:rPr lang="pl-PL" sz="2800" i="1" dirty="0" err="1">
                <a:cs typeface="Calibri"/>
              </a:rPr>
              <a:t>they</a:t>
            </a:r>
            <a:r>
              <a:rPr lang="pl-PL" sz="2800" i="1" dirty="0">
                <a:cs typeface="Calibri"/>
              </a:rPr>
              <a:t> </a:t>
            </a:r>
            <a:r>
              <a:rPr lang="pl-PL" sz="2800" i="1" dirty="0" err="1">
                <a:cs typeface="Calibri"/>
              </a:rPr>
              <a:t>are</a:t>
            </a:r>
            <a:r>
              <a:rPr lang="pl-PL" sz="2800" i="1" dirty="0">
                <a:cs typeface="Calibri"/>
              </a:rPr>
              <a:t> </a:t>
            </a:r>
            <a:r>
              <a:rPr lang="pl-PL" sz="2800" i="1" dirty="0" err="1">
                <a:cs typeface="Calibri"/>
              </a:rPr>
              <a:t>used</a:t>
            </a:r>
            <a:r>
              <a:rPr lang="pl-PL" sz="2800" i="1" dirty="0">
                <a:cs typeface="Calibri"/>
              </a:rPr>
              <a:t> to </a:t>
            </a:r>
            <a:r>
              <a:rPr lang="pl-PL" sz="2800" i="1" dirty="0" err="1">
                <a:cs typeface="Calibri"/>
              </a:rPr>
              <a:t>communicate</a:t>
            </a:r>
            <a:r>
              <a:rPr lang="pl-PL" sz="2800" i="1" dirty="0">
                <a:cs typeface="Calibri"/>
              </a:rPr>
              <a:t> by </a:t>
            </a:r>
            <a:r>
              <a:rPr lang="pl-PL" sz="2800" i="1" dirty="0" err="1" smtClean="0">
                <a:cs typeface="Calibri"/>
              </a:rPr>
              <a:t>the</a:t>
            </a:r>
            <a:r>
              <a:rPr lang="pl-PL" sz="2800" i="1" dirty="0" smtClean="0">
                <a:cs typeface="Calibri"/>
              </a:rPr>
              <a:t> keyboard</a:t>
            </a:r>
            <a:r>
              <a:rPr lang="pl-PL" sz="2800" dirty="0">
                <a:cs typeface="Calibri"/>
              </a:rPr>
              <a:t>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xmlns="" val="6602553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13947A5-ADBA-4E17-9700-2FBEA9C07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50" y="-133350"/>
            <a:ext cx="10515600" cy="1325563"/>
          </a:xfrm>
        </p:spPr>
        <p:txBody>
          <a:bodyPr/>
          <a:lstStyle/>
          <a:p>
            <a:r>
              <a:rPr lang="pl-PL" b="1" i="1" u="sng" dirty="0" err="1">
                <a:solidFill>
                  <a:srgbClr val="FFFFFF"/>
                </a:solidFill>
                <a:latin typeface="Times"/>
                <a:cs typeface="Times"/>
              </a:rPr>
              <a:t>Pedophilia</a:t>
            </a:r>
            <a:r>
              <a:rPr lang="pl-PL" b="1" i="1" u="sng" dirty="0">
                <a:solidFill>
                  <a:srgbClr val="FFFFFF"/>
                </a:solidFill>
                <a:latin typeface="Times"/>
                <a:cs typeface="Times"/>
              </a:rPr>
              <a:t> on the </a:t>
            </a:r>
            <a:r>
              <a:rPr lang="pl-PL" b="1" i="1" u="sng" dirty="0" err="1">
                <a:solidFill>
                  <a:srgbClr val="FFFFFF"/>
                </a:solidFill>
                <a:latin typeface="Times"/>
                <a:cs typeface="Times"/>
              </a:rPr>
              <a:t>internet</a:t>
            </a:r>
            <a:endParaRPr lang="pl-PL" u="sng" dirty="0" err="1">
              <a:solidFill>
                <a:srgbClr val="FFFFFF"/>
              </a:solidFill>
              <a:latin typeface="Times"/>
              <a:cs typeface="Time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9D7FA7E-B107-4766-95E8-ADD6EE621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3550" y="981075"/>
            <a:ext cx="6113607" cy="4257663"/>
          </a:xfrm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  <a:prstDash val="solid"/>
          </a:ln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pl-PL" sz="3200" b="1" i="1" dirty="0">
                <a:solidFill>
                  <a:srgbClr val="FFFFFF"/>
                </a:solidFill>
              </a:rPr>
              <a:t>The </a:t>
            </a:r>
            <a:r>
              <a:rPr lang="pl-PL" sz="3200" b="1" i="1" dirty="0" err="1">
                <a:solidFill>
                  <a:srgbClr val="FFFFFF"/>
                </a:solidFill>
              </a:rPr>
              <a:t>biggest</a:t>
            </a:r>
            <a:r>
              <a:rPr lang="pl-PL" sz="3200" b="1" i="1" dirty="0">
                <a:solidFill>
                  <a:srgbClr val="FFFFFF"/>
                </a:solidFill>
              </a:rPr>
              <a:t> </a:t>
            </a:r>
            <a:r>
              <a:rPr lang="pl-PL" sz="3200" b="1" i="1" dirty="0" err="1">
                <a:solidFill>
                  <a:srgbClr val="FFFFFF"/>
                </a:solidFill>
              </a:rPr>
              <a:t>danger</a:t>
            </a:r>
            <a:r>
              <a:rPr lang="pl-PL" sz="3200" b="1" i="1" dirty="0">
                <a:solidFill>
                  <a:srgbClr val="FFFFFF"/>
                </a:solidFill>
              </a:rPr>
              <a:t> </a:t>
            </a:r>
            <a:r>
              <a:rPr lang="pl-PL" sz="3200" b="1" i="1" dirty="0" err="1">
                <a:solidFill>
                  <a:srgbClr val="FFFFFF"/>
                </a:solidFill>
              </a:rPr>
              <a:t>waiting</a:t>
            </a:r>
            <a:r>
              <a:rPr lang="pl-PL" sz="3200" b="1" i="1" dirty="0">
                <a:solidFill>
                  <a:srgbClr val="FFFFFF"/>
                </a:solidFill>
              </a:rPr>
              <a:t> on </a:t>
            </a:r>
            <a:r>
              <a:rPr lang="pl-PL" sz="3200" b="1" i="1" dirty="0" err="1">
                <a:solidFill>
                  <a:srgbClr val="FFFFFF"/>
                </a:solidFill>
              </a:rPr>
              <a:t>kids</a:t>
            </a:r>
            <a:r>
              <a:rPr lang="pl-PL" sz="3200" b="1" i="1" dirty="0">
                <a:solidFill>
                  <a:srgbClr val="FFFFFF"/>
                </a:solidFill>
              </a:rPr>
              <a:t> </a:t>
            </a:r>
            <a:r>
              <a:rPr lang="pl-PL" sz="3200" b="1" i="1" dirty="0" err="1">
                <a:solidFill>
                  <a:srgbClr val="FFFFFF"/>
                </a:solidFill>
              </a:rPr>
              <a:t>are</a:t>
            </a:r>
            <a:r>
              <a:rPr lang="pl-PL" sz="3200" b="1" i="1" dirty="0">
                <a:solidFill>
                  <a:srgbClr val="FFFFFF"/>
                </a:solidFill>
              </a:rPr>
              <a:t> </a:t>
            </a:r>
            <a:r>
              <a:rPr lang="pl-PL" sz="3200" b="1" i="1" dirty="0" err="1">
                <a:solidFill>
                  <a:srgbClr val="FFFFFF"/>
                </a:solidFill>
              </a:rPr>
              <a:t>pedophiles</a:t>
            </a:r>
            <a:r>
              <a:rPr lang="pl-PL" sz="3200" b="1" i="1" dirty="0">
                <a:solidFill>
                  <a:srgbClr val="FFFFFF"/>
                </a:solidFill>
              </a:rPr>
              <a:t>. </a:t>
            </a:r>
            <a:r>
              <a:rPr lang="pl-PL" sz="3200" b="1" i="1" dirty="0" err="1">
                <a:solidFill>
                  <a:srgbClr val="FFFFFF"/>
                </a:solidFill>
              </a:rPr>
              <a:t>Teenagers</a:t>
            </a:r>
            <a:r>
              <a:rPr lang="pl-PL" sz="3200" b="1" i="1" dirty="0">
                <a:solidFill>
                  <a:srgbClr val="FFFFFF"/>
                </a:solidFill>
              </a:rPr>
              <a:t> and </a:t>
            </a:r>
            <a:r>
              <a:rPr lang="pl-PL" sz="3200" b="1" i="1" dirty="0" err="1">
                <a:solidFill>
                  <a:srgbClr val="FFFFFF"/>
                </a:solidFill>
              </a:rPr>
              <a:t>kids</a:t>
            </a:r>
            <a:r>
              <a:rPr lang="pl-PL" sz="3200" b="1" i="1" dirty="0">
                <a:solidFill>
                  <a:srgbClr val="FFFFFF"/>
                </a:solidFill>
              </a:rPr>
              <a:t> </a:t>
            </a:r>
            <a:r>
              <a:rPr lang="pl-PL" sz="3200" b="1" i="1" dirty="0" smtClean="0">
                <a:solidFill>
                  <a:srgbClr val="FFFFFF"/>
                </a:solidFill>
              </a:rPr>
              <a:t> </a:t>
            </a:r>
            <a:r>
              <a:rPr lang="pl-PL" sz="3200" b="1" i="1" dirty="0" err="1">
                <a:solidFill>
                  <a:srgbClr val="FFFFFF"/>
                </a:solidFill>
              </a:rPr>
              <a:t>often</a:t>
            </a:r>
            <a:r>
              <a:rPr lang="pl-PL" sz="3200" b="1" i="1" dirty="0">
                <a:solidFill>
                  <a:srgbClr val="FFFFFF"/>
                </a:solidFill>
              </a:rPr>
              <a:t> </a:t>
            </a:r>
            <a:r>
              <a:rPr lang="pl-PL" sz="3200" b="1" i="1" dirty="0" err="1" smtClean="0">
                <a:solidFill>
                  <a:srgbClr val="FFFFFF"/>
                </a:solidFill>
              </a:rPr>
              <a:t>need</a:t>
            </a:r>
            <a:r>
              <a:rPr lang="pl-PL" sz="3200" b="1" i="1" dirty="0" smtClean="0">
                <a:solidFill>
                  <a:srgbClr val="FFFFFF"/>
                </a:solidFill>
              </a:rPr>
              <a:t> </a:t>
            </a:r>
            <a:r>
              <a:rPr lang="pl-PL" sz="3200" b="1" i="1" dirty="0">
                <a:solidFill>
                  <a:srgbClr val="FFFFFF"/>
                </a:solidFill>
              </a:rPr>
              <a:t>a person </a:t>
            </a:r>
            <a:r>
              <a:rPr lang="pl-PL" sz="3200" b="1" i="1" dirty="0" err="1">
                <a:solidFill>
                  <a:srgbClr val="FFFFFF"/>
                </a:solidFill>
              </a:rPr>
              <a:t>who</a:t>
            </a:r>
            <a:r>
              <a:rPr lang="pl-PL" sz="3200" b="1" i="1" dirty="0">
                <a:solidFill>
                  <a:srgbClr val="FFFFFF"/>
                </a:solidFill>
              </a:rPr>
              <a:t> will help, </a:t>
            </a:r>
            <a:r>
              <a:rPr lang="pl-PL" sz="3200" b="1" i="1" dirty="0" err="1">
                <a:solidFill>
                  <a:srgbClr val="FFFFFF"/>
                </a:solidFill>
              </a:rPr>
              <a:t>advise</a:t>
            </a:r>
            <a:r>
              <a:rPr lang="pl-PL" sz="3200" b="1" i="1" dirty="0">
                <a:solidFill>
                  <a:srgbClr val="FFFFFF"/>
                </a:solidFill>
              </a:rPr>
              <a:t>. </a:t>
            </a:r>
            <a:r>
              <a:rPr lang="pl-PL" sz="3200" b="1" i="1" dirty="0" err="1">
                <a:solidFill>
                  <a:srgbClr val="FFFFFF"/>
                </a:solidFill>
              </a:rPr>
              <a:t>Pedophiles</a:t>
            </a:r>
            <a:r>
              <a:rPr lang="pl-PL" sz="3200" b="1" i="1" dirty="0">
                <a:solidFill>
                  <a:srgbClr val="FFFFFF"/>
                </a:solidFill>
              </a:rPr>
              <a:t> </a:t>
            </a:r>
            <a:r>
              <a:rPr lang="pl-PL" sz="3200" b="1" i="1" dirty="0" err="1">
                <a:solidFill>
                  <a:srgbClr val="FFFFFF"/>
                </a:solidFill>
              </a:rPr>
              <a:t>are</a:t>
            </a:r>
            <a:r>
              <a:rPr lang="pl-PL" sz="3200" b="1" i="1" dirty="0">
                <a:solidFill>
                  <a:srgbClr val="FFFFFF"/>
                </a:solidFill>
              </a:rPr>
              <a:t> </a:t>
            </a:r>
            <a:r>
              <a:rPr lang="pl-PL" sz="3200" b="1" i="1" dirty="0" err="1">
                <a:solidFill>
                  <a:srgbClr val="FFFFFF"/>
                </a:solidFill>
              </a:rPr>
              <a:t>giving</a:t>
            </a:r>
            <a:r>
              <a:rPr lang="pl-PL" sz="3200" b="1" i="1" dirty="0">
                <a:solidFill>
                  <a:srgbClr val="FFFFFF"/>
                </a:solidFill>
              </a:rPr>
              <a:t> </a:t>
            </a:r>
            <a:r>
              <a:rPr lang="pl-PL" sz="3200" b="1" i="1" dirty="0" err="1">
                <a:solidFill>
                  <a:srgbClr val="FFFFFF"/>
                </a:solidFill>
              </a:rPr>
              <a:t>their</a:t>
            </a:r>
            <a:r>
              <a:rPr lang="pl-PL" sz="3200" b="1" i="1" dirty="0">
                <a:solidFill>
                  <a:srgbClr val="FFFFFF"/>
                </a:solidFill>
              </a:rPr>
              <a:t> </a:t>
            </a:r>
            <a:r>
              <a:rPr lang="pl-PL" sz="3200" b="1" i="1" dirty="0" err="1">
                <a:solidFill>
                  <a:srgbClr val="FFFFFF"/>
                </a:solidFill>
              </a:rPr>
              <a:t>kindness</a:t>
            </a:r>
            <a:r>
              <a:rPr lang="pl-PL" sz="3200" b="1" i="1" dirty="0">
                <a:solidFill>
                  <a:srgbClr val="FFFFFF"/>
                </a:solidFill>
              </a:rPr>
              <a:t>, </a:t>
            </a:r>
            <a:r>
              <a:rPr lang="pl-PL" sz="3200" b="1" i="1" dirty="0" err="1">
                <a:solidFill>
                  <a:srgbClr val="FFFFFF"/>
                </a:solidFill>
              </a:rPr>
              <a:t>attention</a:t>
            </a:r>
            <a:r>
              <a:rPr lang="pl-PL" sz="3200" b="1" i="1" dirty="0">
                <a:solidFill>
                  <a:srgbClr val="FFFFFF"/>
                </a:solidFill>
              </a:rPr>
              <a:t> and </a:t>
            </a:r>
            <a:r>
              <a:rPr lang="pl-PL" sz="3200" b="1" i="1" dirty="0" err="1">
                <a:solidFill>
                  <a:srgbClr val="FFFFFF"/>
                </a:solidFill>
              </a:rPr>
              <a:t>care</a:t>
            </a:r>
            <a:r>
              <a:rPr lang="pl-PL" sz="3200" b="1" i="1" dirty="0">
                <a:solidFill>
                  <a:srgbClr val="FFFFFF"/>
                </a:solidFill>
              </a:rPr>
              <a:t>. </a:t>
            </a:r>
            <a:r>
              <a:rPr lang="pl-PL" sz="3200" b="1" i="1" dirty="0" err="1">
                <a:solidFill>
                  <a:srgbClr val="FFFFFF"/>
                </a:solidFill>
              </a:rPr>
              <a:t>They</a:t>
            </a:r>
            <a:r>
              <a:rPr lang="pl-PL" sz="3200" b="1" i="1" dirty="0">
                <a:solidFill>
                  <a:srgbClr val="FFFFFF"/>
                </a:solidFill>
              </a:rPr>
              <a:t> </a:t>
            </a:r>
            <a:r>
              <a:rPr lang="pl-PL" sz="3200" b="1" i="1" dirty="0" err="1">
                <a:solidFill>
                  <a:srgbClr val="FFFFFF"/>
                </a:solidFill>
              </a:rPr>
              <a:t>can</a:t>
            </a:r>
            <a:r>
              <a:rPr lang="pl-PL" sz="3200" b="1" i="1" dirty="0">
                <a:solidFill>
                  <a:srgbClr val="FFFFFF"/>
                </a:solidFill>
              </a:rPr>
              <a:t> </a:t>
            </a:r>
            <a:r>
              <a:rPr lang="pl-PL" sz="3200" b="1" i="1" dirty="0" err="1">
                <a:solidFill>
                  <a:srgbClr val="FFFFFF"/>
                </a:solidFill>
              </a:rPr>
              <a:t>listen</a:t>
            </a:r>
            <a:r>
              <a:rPr lang="pl-PL" sz="3200" b="1" i="1" dirty="0">
                <a:solidFill>
                  <a:srgbClr val="FFFFFF"/>
                </a:solidFill>
              </a:rPr>
              <a:t>, </a:t>
            </a:r>
            <a:r>
              <a:rPr lang="pl-PL" sz="3200" b="1" i="1" dirty="0" err="1">
                <a:solidFill>
                  <a:srgbClr val="FFFFFF"/>
                </a:solidFill>
              </a:rPr>
              <a:t>they</a:t>
            </a:r>
            <a:r>
              <a:rPr lang="pl-PL" sz="3200" b="1" i="1" dirty="0">
                <a:solidFill>
                  <a:srgbClr val="FFFFFF"/>
                </a:solidFill>
              </a:rPr>
              <a:t> </a:t>
            </a:r>
            <a:r>
              <a:rPr lang="pl-PL" sz="3200" b="1" i="1" dirty="0" err="1">
                <a:solidFill>
                  <a:srgbClr val="FFFFFF"/>
                </a:solidFill>
              </a:rPr>
              <a:t>give</a:t>
            </a:r>
            <a:r>
              <a:rPr lang="pl-PL" sz="3200" b="1" i="1" dirty="0">
                <a:solidFill>
                  <a:srgbClr val="FFFFFF"/>
                </a:solidFill>
              </a:rPr>
              <a:t> </a:t>
            </a:r>
            <a:r>
              <a:rPr lang="pl-PL" sz="3200" b="1" i="1" dirty="0" err="1">
                <a:solidFill>
                  <a:srgbClr val="FFFFFF"/>
                </a:solidFill>
              </a:rPr>
              <a:t>you</a:t>
            </a:r>
            <a:r>
              <a:rPr lang="pl-PL" sz="3200" b="1" i="1" dirty="0">
                <a:solidFill>
                  <a:srgbClr val="FFFFFF"/>
                </a:solidFill>
              </a:rPr>
              <a:t> </a:t>
            </a:r>
            <a:r>
              <a:rPr lang="pl-PL" sz="3200" b="1" i="1" dirty="0" err="1">
                <a:solidFill>
                  <a:srgbClr val="FFFFFF"/>
                </a:solidFill>
              </a:rPr>
              <a:t>understanding</a:t>
            </a:r>
            <a:r>
              <a:rPr lang="pl-PL" sz="3200" b="1" i="1" dirty="0">
                <a:solidFill>
                  <a:srgbClr val="FFFFFF"/>
                </a:solidFill>
              </a:rPr>
              <a:t>. </a:t>
            </a:r>
            <a:r>
              <a:rPr lang="pl-PL" sz="3200" b="1" i="1" dirty="0" err="1">
                <a:solidFill>
                  <a:srgbClr val="FFFFFF"/>
                </a:solidFill>
              </a:rPr>
              <a:t>They</a:t>
            </a:r>
            <a:r>
              <a:rPr lang="pl-PL" sz="3200" b="1" i="1" dirty="0">
                <a:solidFill>
                  <a:srgbClr val="FFFFFF"/>
                </a:solidFill>
              </a:rPr>
              <a:t> </a:t>
            </a:r>
            <a:r>
              <a:rPr lang="pl-PL" sz="3200" b="1" i="1" dirty="0" err="1">
                <a:solidFill>
                  <a:srgbClr val="FFFFFF"/>
                </a:solidFill>
              </a:rPr>
              <a:t>act</a:t>
            </a:r>
            <a:r>
              <a:rPr lang="pl-PL" sz="3200" b="1" i="1" dirty="0">
                <a:solidFill>
                  <a:srgbClr val="FFFFFF"/>
                </a:solidFill>
              </a:rPr>
              <a:t> </a:t>
            </a:r>
            <a:r>
              <a:rPr lang="pl-PL" sz="3200" b="1" i="1" dirty="0" err="1">
                <a:solidFill>
                  <a:srgbClr val="FFFFFF"/>
                </a:solidFill>
              </a:rPr>
              <a:t>very</a:t>
            </a:r>
            <a:r>
              <a:rPr lang="pl-PL" sz="3200" b="1" i="1" dirty="0">
                <a:solidFill>
                  <a:srgbClr val="FFFFFF"/>
                </a:solidFill>
              </a:rPr>
              <a:t> fast. </a:t>
            </a:r>
            <a:r>
              <a:rPr lang="pl-PL" sz="3200" b="1" i="1" dirty="0" err="1">
                <a:solidFill>
                  <a:srgbClr val="FFFFFF"/>
                </a:solidFill>
              </a:rPr>
              <a:t>They</a:t>
            </a:r>
            <a:r>
              <a:rPr lang="pl-PL" sz="3200" b="1" i="1" dirty="0">
                <a:solidFill>
                  <a:srgbClr val="FFFFFF"/>
                </a:solidFill>
              </a:rPr>
              <a:t> start </a:t>
            </a:r>
            <a:r>
              <a:rPr lang="pl-PL" sz="3200" b="1" i="1" dirty="0" err="1">
                <a:solidFill>
                  <a:srgbClr val="FFFFFF"/>
                </a:solidFill>
              </a:rPr>
              <a:t>conversation</a:t>
            </a:r>
            <a:r>
              <a:rPr lang="pl-PL" sz="3200" b="1" i="1" dirty="0">
                <a:solidFill>
                  <a:srgbClr val="FFFFFF"/>
                </a:solidFill>
              </a:rPr>
              <a:t> with </a:t>
            </a:r>
            <a:r>
              <a:rPr lang="pl-PL" sz="3200" b="1" i="1" dirty="0" err="1">
                <a:solidFill>
                  <a:srgbClr val="FFFFFF"/>
                </a:solidFill>
              </a:rPr>
              <a:t>erotic</a:t>
            </a:r>
            <a:r>
              <a:rPr lang="pl-PL" sz="3200" b="1" i="1" dirty="0">
                <a:solidFill>
                  <a:srgbClr val="FFFFFF"/>
                </a:solidFill>
              </a:rPr>
              <a:t> </a:t>
            </a:r>
            <a:r>
              <a:rPr lang="pl-PL" sz="3200" b="1" i="1" dirty="0" err="1">
                <a:solidFill>
                  <a:srgbClr val="FFFFFF"/>
                </a:solidFill>
              </a:rPr>
              <a:t>personality</a:t>
            </a:r>
            <a:r>
              <a:rPr lang="pl-PL" sz="3200" b="1" i="1" dirty="0">
                <a:solidFill>
                  <a:srgbClr val="FFFFFF"/>
                </a:solidFill>
              </a:rPr>
              <a:t>. </a:t>
            </a:r>
            <a:r>
              <a:rPr lang="pl-PL" sz="3200" b="1" i="1" dirty="0" err="1">
                <a:solidFill>
                  <a:srgbClr val="FFFFFF"/>
                </a:solidFill>
              </a:rPr>
              <a:t>Endeavor</a:t>
            </a:r>
            <a:r>
              <a:rPr lang="pl-PL" sz="3200" b="1" i="1" dirty="0">
                <a:solidFill>
                  <a:srgbClr val="FFFFFF"/>
                </a:solidFill>
              </a:rPr>
              <a:t> to </a:t>
            </a:r>
            <a:r>
              <a:rPr lang="pl-PL" sz="3200" b="1" i="1" dirty="0" err="1">
                <a:solidFill>
                  <a:srgbClr val="FFFFFF"/>
                </a:solidFill>
              </a:rPr>
              <a:t>meeting</a:t>
            </a:r>
            <a:r>
              <a:rPr lang="pl-PL" sz="3200" b="1" i="1" dirty="0">
                <a:solidFill>
                  <a:srgbClr val="FFFFFF"/>
                </a:solidFill>
              </a:rPr>
              <a:t> "face to face</a:t>
            </a:r>
            <a:r>
              <a:rPr lang="pl-PL" sz="3200" b="1" i="1" dirty="0" smtClean="0">
                <a:solidFill>
                  <a:srgbClr val="FFFFFF"/>
                </a:solidFill>
              </a:rPr>
              <a:t>".</a:t>
            </a:r>
            <a:endParaRPr lang="pl-PL" sz="3200" b="1" i="1" dirty="0">
              <a:solidFill>
                <a:srgbClr val="FFFFFF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333879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68DEF1C-3881-49AC-832B-C21DC79EB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-57150"/>
            <a:ext cx="10515600" cy="1325563"/>
          </a:xfrm>
        </p:spPr>
        <p:txBody>
          <a:bodyPr/>
          <a:lstStyle/>
          <a:p>
            <a:r>
              <a:rPr lang="pl-PL" b="1" i="1" u="sng" dirty="0" err="1">
                <a:latin typeface="Times"/>
                <a:cs typeface="Times"/>
              </a:rPr>
              <a:t>There</a:t>
            </a:r>
            <a:r>
              <a:rPr lang="pl-PL" b="1" i="1" u="sng" dirty="0">
                <a:latin typeface="Times"/>
                <a:cs typeface="Times"/>
              </a:rPr>
              <a:t> </a:t>
            </a:r>
            <a:r>
              <a:rPr lang="pl-PL" b="1" i="1" u="sng" dirty="0" err="1">
                <a:latin typeface="Times"/>
                <a:cs typeface="Times"/>
              </a:rPr>
              <a:t>is</a:t>
            </a:r>
            <a:r>
              <a:rPr lang="pl-PL" b="1" i="1" u="sng" dirty="0">
                <a:latin typeface="Times"/>
                <a:cs typeface="Times"/>
              </a:rPr>
              <a:t> </a:t>
            </a:r>
            <a:r>
              <a:rPr lang="pl-PL" b="1" i="1" u="sng" dirty="0" err="1">
                <a:latin typeface="Times"/>
                <a:cs typeface="Times"/>
              </a:rPr>
              <a:t>also</a:t>
            </a:r>
            <a:r>
              <a:rPr lang="pl-PL" b="1" i="1" u="sng" dirty="0">
                <a:latin typeface="Times"/>
                <a:cs typeface="Times"/>
              </a:rPr>
              <a:t> on the </a:t>
            </a:r>
            <a:r>
              <a:rPr lang="pl-PL" b="1" i="1" u="sng" dirty="0" err="1">
                <a:latin typeface="Times"/>
                <a:cs typeface="Times"/>
              </a:rPr>
              <a:t>internet</a:t>
            </a:r>
            <a:r>
              <a:rPr lang="pl-PL" b="1" i="1" u="sng" dirty="0">
                <a:latin typeface="Times"/>
                <a:cs typeface="Times"/>
              </a:rPr>
              <a:t>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4CFD5B3-2F17-4434-BD68-FE42E895C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409575"/>
            <a:ext cx="6359237" cy="3161107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endParaRPr lang="pl-PL" sz="3200" b="1" i="1" dirty="0"/>
          </a:p>
          <a:p>
            <a:endParaRPr lang="pl-PL" sz="3200" b="1" i="1" dirty="0"/>
          </a:p>
          <a:p>
            <a:r>
              <a:rPr lang="pl-PL" sz="3200" b="1" i="1" dirty="0" err="1"/>
              <a:t>Cyberviolence</a:t>
            </a:r>
            <a:r>
              <a:rPr lang="pl-PL" sz="3200" b="1" i="1" dirty="0"/>
              <a:t> (electronic </a:t>
            </a:r>
            <a:r>
              <a:rPr lang="pl-PL" sz="3200" b="1" i="1" dirty="0" err="1"/>
              <a:t>violence</a:t>
            </a:r>
            <a:r>
              <a:rPr lang="pl-PL" sz="3200" b="1" i="1" dirty="0"/>
              <a:t>) - </a:t>
            </a:r>
            <a:r>
              <a:rPr lang="pl-PL" sz="3200" b="1" i="1" dirty="0" err="1"/>
              <a:t>using</a:t>
            </a:r>
            <a:r>
              <a:rPr lang="pl-PL" sz="3200" b="1" i="1" dirty="0"/>
              <a:t> </a:t>
            </a:r>
            <a:r>
              <a:rPr lang="pl-PL" sz="3200" b="1" i="1" dirty="0" err="1"/>
              <a:t>violence</a:t>
            </a:r>
            <a:r>
              <a:rPr lang="pl-PL" sz="3200" b="1" i="1" dirty="0"/>
              <a:t> by </a:t>
            </a:r>
            <a:r>
              <a:rPr lang="pl-PL" sz="3200" b="1" i="1" dirty="0" err="1"/>
              <a:t>bullying</a:t>
            </a:r>
            <a:r>
              <a:rPr lang="pl-PL" sz="3200" b="1" i="1" dirty="0"/>
              <a:t> </a:t>
            </a:r>
            <a:r>
              <a:rPr lang="pl-PL" sz="3200" b="1" i="1" dirty="0" err="1"/>
              <a:t>other</a:t>
            </a:r>
            <a:r>
              <a:rPr lang="pl-PL" sz="3200" b="1" i="1" dirty="0"/>
              <a:t> </a:t>
            </a:r>
            <a:r>
              <a:rPr lang="pl-PL" sz="3200" b="1" i="1" dirty="0" err="1"/>
              <a:t>people</a:t>
            </a:r>
            <a:r>
              <a:rPr lang="pl-PL" sz="3200" b="1" i="1" dirty="0"/>
              <a:t> by I</a:t>
            </a:r>
            <a:r>
              <a:rPr lang="pl-PL" sz="3200" b="1" i="1" dirty="0" smtClean="0"/>
              <a:t>nternet</a:t>
            </a:r>
            <a:r>
              <a:rPr lang="pl-PL" sz="3200" b="1" i="1" dirty="0"/>
              <a:t>, RTV, </a:t>
            </a:r>
            <a:r>
              <a:rPr lang="pl-PL" sz="3200" b="1" i="1" dirty="0" err="1"/>
              <a:t>text</a:t>
            </a:r>
            <a:r>
              <a:rPr lang="pl-PL" sz="3200" b="1" i="1" dirty="0"/>
              <a:t> </a:t>
            </a:r>
            <a:r>
              <a:rPr lang="pl-PL" sz="3200" b="1" i="1" dirty="0" err="1"/>
              <a:t>message</a:t>
            </a:r>
            <a:r>
              <a:rPr lang="pl-PL" sz="3200" b="1" i="1" dirty="0"/>
              <a:t>, e-mail, </a:t>
            </a:r>
            <a:r>
              <a:rPr lang="pl-PL" sz="3200" b="1" i="1" dirty="0" err="1"/>
              <a:t>discussion</a:t>
            </a:r>
            <a:r>
              <a:rPr lang="pl-PL" sz="3200" b="1" i="1" dirty="0"/>
              <a:t> </a:t>
            </a:r>
            <a:r>
              <a:rPr lang="pl-PL" sz="3200" b="1" i="1" dirty="0" err="1"/>
              <a:t>forums</a:t>
            </a:r>
            <a:r>
              <a:rPr lang="pl-PL" sz="3200" b="1" i="1" dirty="0"/>
              <a:t> </a:t>
            </a:r>
            <a:r>
              <a:rPr lang="pl-PL" sz="3200" b="1" i="1" dirty="0" err="1"/>
              <a:t>in</a:t>
            </a:r>
            <a:r>
              <a:rPr lang="pl-PL" sz="3200" b="1" i="1" dirty="0"/>
              <a:t> I</a:t>
            </a:r>
            <a:r>
              <a:rPr lang="pl-PL" sz="3200" b="1" i="1" dirty="0" smtClean="0"/>
              <a:t>nternet </a:t>
            </a:r>
            <a:r>
              <a:rPr lang="pl-PL" sz="3200" b="1" i="1" dirty="0"/>
              <a:t>and </a:t>
            </a:r>
            <a:r>
              <a:rPr lang="pl-PL" sz="3200" b="1" i="1" dirty="0" err="1"/>
              <a:t>others</a:t>
            </a:r>
            <a:r>
              <a:rPr lang="pl-PL" sz="3200" b="1" i="1" dirty="0"/>
              <a:t>. </a:t>
            </a:r>
            <a:r>
              <a:rPr lang="pl-PL" sz="3200" b="1" i="1" dirty="0" smtClean="0"/>
              <a:t>A person </a:t>
            </a:r>
            <a:r>
              <a:rPr lang="pl-PL" sz="3200" b="1" i="1" dirty="0" err="1"/>
              <a:t>who</a:t>
            </a:r>
            <a:r>
              <a:rPr lang="pl-PL" sz="3200" b="1" i="1" dirty="0"/>
              <a:t> </a:t>
            </a:r>
            <a:r>
              <a:rPr lang="pl-PL" sz="3200" b="1" i="1" dirty="0" err="1"/>
              <a:t>does</a:t>
            </a:r>
            <a:r>
              <a:rPr lang="pl-PL" sz="3200" b="1" i="1" dirty="0"/>
              <a:t> </a:t>
            </a:r>
            <a:r>
              <a:rPr lang="pl-PL" sz="3200" b="1" i="1" dirty="0" err="1"/>
              <a:t>those</a:t>
            </a:r>
            <a:r>
              <a:rPr lang="pl-PL" sz="3200" b="1" i="1" dirty="0"/>
              <a:t> </a:t>
            </a:r>
            <a:r>
              <a:rPr lang="pl-PL" sz="3200" b="1" i="1" dirty="0" err="1"/>
              <a:t>things</a:t>
            </a:r>
            <a:r>
              <a:rPr lang="pl-PL" sz="3200" b="1" i="1" dirty="0"/>
              <a:t> </a:t>
            </a:r>
            <a:r>
              <a:rPr lang="pl-PL" sz="3200" b="1" i="1" dirty="0" err="1"/>
              <a:t>is</a:t>
            </a:r>
            <a:r>
              <a:rPr lang="pl-PL" sz="3200" b="1" i="1" dirty="0"/>
              <a:t> </a:t>
            </a:r>
            <a:r>
              <a:rPr lang="pl-PL" sz="3200" b="1" i="1" dirty="0" err="1"/>
              <a:t>called</a:t>
            </a:r>
            <a:r>
              <a:rPr lang="pl-PL" sz="3200" b="1" i="1" dirty="0"/>
              <a:t> </a:t>
            </a:r>
            <a:r>
              <a:rPr lang="pl-PL" sz="3200" b="1" i="1" dirty="0" smtClean="0"/>
              <a:t>a </a:t>
            </a:r>
            <a:r>
              <a:rPr lang="pl-PL" sz="3200" b="1" i="1" dirty="0" err="1" smtClean="0"/>
              <a:t>stalker</a:t>
            </a:r>
            <a:r>
              <a:rPr lang="pl-PL" sz="3200" b="1" i="1" dirty="0"/>
              <a:t>.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0C2B8AF0-8593-4754-AE7C-F601BFF43E36}"/>
              </a:ext>
            </a:extLst>
          </p:cNvPr>
          <p:cNvSpPr txBox="1"/>
          <p:nvPr/>
        </p:nvSpPr>
        <p:spPr>
          <a:xfrm>
            <a:off x="7800975" y="1133475"/>
            <a:ext cx="3177728" cy="58477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l-PL" sz="3200" b="1" i="1" dirty="0" err="1">
                <a:latin typeface="Times"/>
                <a:cs typeface="Times"/>
              </a:rPr>
              <a:t>Cyberviolence</a:t>
            </a:r>
          </a:p>
        </p:txBody>
      </p:sp>
      <p:pic>
        <p:nvPicPr>
          <p:cNvPr id="5" name="Obraz 5" descr="Obraz zawierający wewnątrz, siedzi, sprzęt elektroniczny, wypchany&#10;&#10;Opis wygenerowany przy bardzo wysokim poziomie pewności">
            <a:extLst>
              <a:ext uri="{FF2B5EF4-FFF2-40B4-BE49-F238E27FC236}">
                <a16:creationId xmlns:a16="http://schemas.microsoft.com/office/drawing/2014/main" xmlns="" id="{13B1916D-F35D-4596-A9AE-0136AFCCC6A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67730" y="2247900"/>
            <a:ext cx="4643569" cy="3303364"/>
          </a:xfrm>
          <a:prstGeom prst="rect">
            <a:avLst/>
          </a:prstGeom>
        </p:spPr>
      </p:pic>
      <p:pic>
        <p:nvPicPr>
          <p:cNvPr id="7" name="Obraz 7">
            <a:extLst>
              <a:ext uri="{FF2B5EF4-FFF2-40B4-BE49-F238E27FC236}">
                <a16:creationId xmlns:a16="http://schemas.microsoft.com/office/drawing/2014/main" xmlns="" id="{2E2382FA-E93A-41F4-A553-FC2CB640D8A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638" y="3467100"/>
            <a:ext cx="4010221" cy="3186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404313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8169BC7-AB3B-4602-B3B7-3AF8B59EF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71450"/>
            <a:ext cx="10515600" cy="1325563"/>
          </a:xfrm>
        </p:spPr>
        <p:txBody>
          <a:bodyPr/>
          <a:lstStyle/>
          <a:p>
            <a:r>
              <a:rPr lang="pl-PL" b="1" i="1" u="sng" dirty="0" err="1">
                <a:latin typeface="Times"/>
                <a:cs typeface="Times"/>
              </a:rPr>
              <a:t>Addiction</a:t>
            </a:r>
            <a:r>
              <a:rPr lang="pl-PL" b="1" i="1" u="sng" dirty="0">
                <a:latin typeface="Times"/>
                <a:cs typeface="Times"/>
              </a:rPr>
              <a:t> to the </a:t>
            </a:r>
            <a:r>
              <a:rPr lang="pl-PL" b="1" i="1" u="sng" dirty="0" err="1">
                <a:latin typeface="Times"/>
                <a:cs typeface="Times"/>
              </a:rPr>
              <a:t>phone</a:t>
            </a:r>
            <a:r>
              <a:rPr lang="pl-PL" dirty="0">
                <a:latin typeface="Times"/>
                <a:cs typeface="Times"/>
              </a:rPr>
              <a:t> 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B108399-A224-4B67-A68F-3AC4B659C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8775" y="1543050"/>
            <a:ext cx="6793766" cy="391681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buNone/>
            </a:pPr>
            <a:r>
              <a:rPr lang="pl-PL" sz="3600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Mobile </a:t>
            </a:r>
            <a:r>
              <a:rPr lang="pl-PL" sz="36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phone</a:t>
            </a:r>
            <a:r>
              <a:rPr lang="pl-PL" sz="3600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 </a:t>
            </a:r>
            <a:r>
              <a:rPr lang="pl-PL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overuse</a:t>
            </a:r>
            <a:r>
              <a:rPr lang="pl-PL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 </a:t>
            </a:r>
          </a:p>
          <a:p>
            <a:pPr>
              <a:buNone/>
            </a:pPr>
            <a:r>
              <a:rPr lang="pl-PL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  </a:t>
            </a:r>
            <a:r>
              <a:rPr lang="pl-PL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is</a:t>
            </a:r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 </a:t>
            </a: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a </a:t>
            </a:r>
            <a:r>
              <a:rPr lang="pl-PL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dependence</a:t>
            </a: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 </a:t>
            </a:r>
            <a:r>
              <a:rPr lang="pl-PL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syndrome</a:t>
            </a:r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 </a:t>
            </a:r>
            <a:r>
              <a:rPr lang="pl-PL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seen</a:t>
            </a:r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 </a:t>
            </a:r>
            <a:r>
              <a:rPr lang="pl-PL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among</a:t>
            </a: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 </a:t>
            </a:r>
            <a:r>
              <a:rPr lang="pl-PL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certain</a:t>
            </a: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 mobile phone </a:t>
            </a:r>
            <a:r>
              <a:rPr lang="pl-PL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users</a:t>
            </a: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. </a:t>
            </a:r>
            <a:r>
              <a:rPr lang="pl-PL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Some</a:t>
            </a: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 mobile </a:t>
            </a:r>
            <a:r>
              <a:rPr lang="pl-PL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phone</a:t>
            </a: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 </a:t>
            </a:r>
            <a:r>
              <a:rPr lang="pl-PL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users</a:t>
            </a: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 </a:t>
            </a:r>
            <a:r>
              <a:rPr lang="pl-PL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exhibit</a:t>
            </a: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 </a:t>
            </a:r>
            <a:r>
              <a:rPr lang="pl-PL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problematic</a:t>
            </a: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 </a:t>
            </a:r>
            <a:r>
              <a:rPr lang="pl-PL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behaviors</a:t>
            </a: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 </a:t>
            </a:r>
            <a:r>
              <a:rPr lang="pl-PL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related</a:t>
            </a: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 to substance use disorders. </a:t>
            </a:r>
            <a:r>
              <a:rPr lang="pl-PL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These</a:t>
            </a: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 </a:t>
            </a:r>
            <a:r>
              <a:rPr lang="pl-PL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behaviors</a:t>
            </a: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 </a:t>
            </a:r>
            <a:r>
              <a:rPr lang="pl-PL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can</a:t>
            </a: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 </a:t>
            </a:r>
            <a:r>
              <a:rPr lang="pl-PL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include</a:t>
            </a: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 </a:t>
            </a:r>
            <a:r>
              <a:rPr lang="pl-PL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preoccupation</a:t>
            </a: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 with mobile </a:t>
            </a:r>
            <a:r>
              <a:rPr lang="pl-PL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communication</a:t>
            </a: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, </a:t>
            </a:r>
            <a:r>
              <a:rPr lang="pl-PL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excessive</a:t>
            </a: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 </a:t>
            </a:r>
            <a:r>
              <a:rPr lang="pl-PL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money</a:t>
            </a: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 </a:t>
            </a:r>
            <a:r>
              <a:rPr lang="pl-PL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or</a:t>
            </a: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 time </a:t>
            </a:r>
            <a:r>
              <a:rPr lang="pl-PL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spent</a:t>
            </a: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 on mobile </a:t>
            </a:r>
            <a:r>
              <a:rPr lang="pl-PL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phones</a:t>
            </a: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, </a:t>
            </a:r>
            <a:r>
              <a:rPr lang="pl-PL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use</a:t>
            </a: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 of mobile </a:t>
            </a:r>
            <a:r>
              <a:rPr lang="pl-PL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phones</a:t>
            </a: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 in </a:t>
            </a:r>
            <a:r>
              <a:rPr lang="pl-PL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socially</a:t>
            </a: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 </a:t>
            </a:r>
            <a:r>
              <a:rPr lang="pl-PL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or</a:t>
            </a: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 </a:t>
            </a:r>
            <a:r>
              <a:rPr lang="pl-PL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physically</a:t>
            </a: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 </a:t>
            </a:r>
            <a:r>
              <a:rPr lang="pl-PL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inappropriate</a:t>
            </a: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 </a:t>
            </a:r>
            <a:r>
              <a:rPr lang="pl-PL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situations</a:t>
            </a: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 </a:t>
            </a:r>
            <a:r>
              <a:rPr lang="pl-PL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such</a:t>
            </a: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 as </a:t>
            </a:r>
            <a:r>
              <a:rPr lang="pl-PL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driving</a:t>
            </a: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 </a:t>
            </a:r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a </a:t>
            </a:r>
            <a:r>
              <a:rPr lang="pl-PL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vehicle</a:t>
            </a:r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.</a:t>
            </a:r>
            <a:endParaRPr lang="pl-PL" b="1" dirty="0">
              <a:solidFill>
                <a:schemeClr val="tx1">
                  <a:lumMod val="95000"/>
                  <a:lumOff val="5000"/>
                </a:schemeClr>
              </a:solidFill>
              <a:cs typeface="Calibri"/>
            </a:endParaRPr>
          </a:p>
        </p:txBody>
      </p:sp>
      <p:pic>
        <p:nvPicPr>
          <p:cNvPr id="4" name="Obraz 4" descr="Obraz zawierający tekst, książka&#10;&#10;Opis wygenerowany przy bardzo wysokim poziomie pewności">
            <a:extLst>
              <a:ext uri="{FF2B5EF4-FFF2-40B4-BE49-F238E27FC236}">
                <a16:creationId xmlns:a16="http://schemas.microsoft.com/office/drawing/2014/main" xmlns="" id="{BAA8942F-BE55-4E5F-AE82-6837C11B100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1950" y="1647825"/>
            <a:ext cx="4763313" cy="4059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293746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315</Words>
  <Application>Microsoft Office PowerPoint</Application>
  <PresentationFormat>Niestandardowy</PresentationFormat>
  <Paragraphs>49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  Internet addiction  </vt:lpstr>
      <vt:lpstr>Explanation</vt:lpstr>
      <vt:lpstr>Causes</vt:lpstr>
      <vt:lpstr>Effects of Internet addiction</vt:lpstr>
      <vt:lpstr>Effects of addiction</vt:lpstr>
      <vt:lpstr>Treatment</vt:lpstr>
      <vt:lpstr>Pedophilia on the internet</vt:lpstr>
      <vt:lpstr>There is also on the internet:</vt:lpstr>
      <vt:lpstr>Addiction to the phone </vt:lpstr>
      <vt:lpstr>   Addiction to the phone </vt:lpstr>
      <vt:lpstr>Slajd 11</vt:lpstr>
      <vt:lpstr>Internet addiction statistics in 2017 </vt:lpstr>
      <vt:lpstr>Slajd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Internet addiction  </dc:title>
  <dc:creator/>
  <cp:lastModifiedBy>Maggies</cp:lastModifiedBy>
  <cp:revision>19</cp:revision>
  <dcterms:created xsi:type="dcterms:W3CDTF">2012-08-15T16:54:36Z</dcterms:created>
  <dcterms:modified xsi:type="dcterms:W3CDTF">2018-03-08T12:31:37Z</dcterms:modified>
</cp:coreProperties>
</file>