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3" r:id="rId8"/>
    <p:sldId id="264" r:id="rId9"/>
    <p:sldId id="265" r:id="rId10"/>
    <p:sldId id="266" r:id="rId11"/>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3333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445" y="-7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CB874899-2D60-4F54-B3CF-48201AEF36EE}" type="datetimeFigureOut">
              <a:rPr lang="it-IT" smtClean="0"/>
              <a:pPr/>
              <a:t>31/03/2019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A80D5AE-8BDC-4EC0-94B8-0F276DF27308}" type="slidenum">
              <a:rPr lang="it-IT" smtClean="0"/>
              <a:pPr/>
              <a:t>‹#›</a:t>
            </a:fld>
            <a:endParaRPr lang="it-IT"/>
          </a:p>
        </p:txBody>
      </p:sp>
    </p:spTree>
    <p:extLst>
      <p:ext uri="{BB962C8B-B14F-4D97-AF65-F5344CB8AC3E}">
        <p14:creationId xmlns:p14="http://schemas.microsoft.com/office/powerpoint/2010/main" xmlns="" val="2728666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B874899-2D60-4F54-B3CF-48201AEF36EE}" type="datetimeFigureOut">
              <a:rPr lang="it-IT" smtClean="0"/>
              <a:pPr/>
              <a:t>31/03/2019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A80D5AE-8BDC-4EC0-94B8-0F276DF27308}" type="slidenum">
              <a:rPr lang="it-IT" smtClean="0"/>
              <a:pPr/>
              <a:t>‹#›</a:t>
            </a:fld>
            <a:endParaRPr lang="it-IT"/>
          </a:p>
        </p:txBody>
      </p:sp>
    </p:spTree>
    <p:extLst>
      <p:ext uri="{BB962C8B-B14F-4D97-AF65-F5344CB8AC3E}">
        <p14:creationId xmlns:p14="http://schemas.microsoft.com/office/powerpoint/2010/main" xmlns="" val="2961497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B874899-2D60-4F54-B3CF-48201AEF36EE}" type="datetimeFigureOut">
              <a:rPr lang="it-IT" smtClean="0"/>
              <a:pPr/>
              <a:t>31/03/2019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A80D5AE-8BDC-4EC0-94B8-0F276DF27308}" type="slidenum">
              <a:rPr lang="it-IT" smtClean="0"/>
              <a:pPr/>
              <a:t>‹#›</a:t>
            </a:fld>
            <a:endParaRPr lang="it-IT"/>
          </a:p>
        </p:txBody>
      </p:sp>
    </p:spTree>
    <p:extLst>
      <p:ext uri="{BB962C8B-B14F-4D97-AF65-F5344CB8AC3E}">
        <p14:creationId xmlns:p14="http://schemas.microsoft.com/office/powerpoint/2010/main" xmlns="" val="3945709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B874899-2D60-4F54-B3CF-48201AEF36EE}" type="datetimeFigureOut">
              <a:rPr lang="it-IT" smtClean="0"/>
              <a:pPr/>
              <a:t>31/03/2019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A80D5AE-8BDC-4EC0-94B8-0F276DF27308}" type="slidenum">
              <a:rPr lang="it-IT" smtClean="0"/>
              <a:pPr/>
              <a:t>‹#›</a:t>
            </a:fld>
            <a:endParaRPr lang="it-IT"/>
          </a:p>
        </p:txBody>
      </p:sp>
    </p:spTree>
    <p:extLst>
      <p:ext uri="{BB962C8B-B14F-4D97-AF65-F5344CB8AC3E}">
        <p14:creationId xmlns:p14="http://schemas.microsoft.com/office/powerpoint/2010/main" xmlns="" val="1187843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CB874899-2D60-4F54-B3CF-48201AEF36EE}" type="datetimeFigureOut">
              <a:rPr lang="it-IT" smtClean="0"/>
              <a:pPr/>
              <a:t>31/03/2019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A80D5AE-8BDC-4EC0-94B8-0F276DF27308}" type="slidenum">
              <a:rPr lang="it-IT" smtClean="0"/>
              <a:pPr/>
              <a:t>‹#›</a:t>
            </a:fld>
            <a:endParaRPr lang="it-IT"/>
          </a:p>
        </p:txBody>
      </p:sp>
    </p:spTree>
    <p:extLst>
      <p:ext uri="{BB962C8B-B14F-4D97-AF65-F5344CB8AC3E}">
        <p14:creationId xmlns:p14="http://schemas.microsoft.com/office/powerpoint/2010/main" xmlns="" val="785164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CB874899-2D60-4F54-B3CF-48201AEF36EE}" type="datetimeFigureOut">
              <a:rPr lang="it-IT" smtClean="0"/>
              <a:pPr/>
              <a:t>31/03/2019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A80D5AE-8BDC-4EC0-94B8-0F276DF27308}" type="slidenum">
              <a:rPr lang="it-IT" smtClean="0"/>
              <a:pPr/>
              <a:t>‹#›</a:t>
            </a:fld>
            <a:endParaRPr lang="it-IT"/>
          </a:p>
        </p:txBody>
      </p:sp>
    </p:spTree>
    <p:extLst>
      <p:ext uri="{BB962C8B-B14F-4D97-AF65-F5344CB8AC3E}">
        <p14:creationId xmlns:p14="http://schemas.microsoft.com/office/powerpoint/2010/main" xmlns="" val="1339180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CB874899-2D60-4F54-B3CF-48201AEF36EE}" type="datetimeFigureOut">
              <a:rPr lang="it-IT" smtClean="0"/>
              <a:pPr/>
              <a:t>31/03/2019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CA80D5AE-8BDC-4EC0-94B8-0F276DF27308}" type="slidenum">
              <a:rPr lang="it-IT" smtClean="0"/>
              <a:pPr/>
              <a:t>‹#›</a:t>
            </a:fld>
            <a:endParaRPr lang="it-IT"/>
          </a:p>
        </p:txBody>
      </p:sp>
    </p:spTree>
    <p:extLst>
      <p:ext uri="{BB962C8B-B14F-4D97-AF65-F5344CB8AC3E}">
        <p14:creationId xmlns:p14="http://schemas.microsoft.com/office/powerpoint/2010/main" xmlns="" val="3827388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CB874899-2D60-4F54-B3CF-48201AEF36EE}" type="datetimeFigureOut">
              <a:rPr lang="it-IT" smtClean="0"/>
              <a:pPr/>
              <a:t>31/03/2019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CA80D5AE-8BDC-4EC0-94B8-0F276DF27308}" type="slidenum">
              <a:rPr lang="it-IT" smtClean="0"/>
              <a:pPr/>
              <a:t>‹#›</a:t>
            </a:fld>
            <a:endParaRPr lang="it-IT"/>
          </a:p>
        </p:txBody>
      </p:sp>
    </p:spTree>
    <p:extLst>
      <p:ext uri="{BB962C8B-B14F-4D97-AF65-F5344CB8AC3E}">
        <p14:creationId xmlns:p14="http://schemas.microsoft.com/office/powerpoint/2010/main" xmlns="" val="3173117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CB874899-2D60-4F54-B3CF-48201AEF36EE}" type="datetimeFigureOut">
              <a:rPr lang="it-IT" smtClean="0"/>
              <a:pPr/>
              <a:t>31/03/2019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CA80D5AE-8BDC-4EC0-94B8-0F276DF27308}" type="slidenum">
              <a:rPr lang="it-IT" smtClean="0"/>
              <a:pPr/>
              <a:t>‹#›</a:t>
            </a:fld>
            <a:endParaRPr lang="it-IT"/>
          </a:p>
        </p:txBody>
      </p:sp>
    </p:spTree>
    <p:extLst>
      <p:ext uri="{BB962C8B-B14F-4D97-AF65-F5344CB8AC3E}">
        <p14:creationId xmlns:p14="http://schemas.microsoft.com/office/powerpoint/2010/main" xmlns="" val="3971774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CB874899-2D60-4F54-B3CF-48201AEF36EE}" type="datetimeFigureOut">
              <a:rPr lang="it-IT" smtClean="0"/>
              <a:pPr/>
              <a:t>31/03/2019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A80D5AE-8BDC-4EC0-94B8-0F276DF27308}" type="slidenum">
              <a:rPr lang="it-IT" smtClean="0"/>
              <a:pPr/>
              <a:t>‹#›</a:t>
            </a:fld>
            <a:endParaRPr lang="it-IT"/>
          </a:p>
        </p:txBody>
      </p:sp>
    </p:spTree>
    <p:extLst>
      <p:ext uri="{BB962C8B-B14F-4D97-AF65-F5344CB8AC3E}">
        <p14:creationId xmlns:p14="http://schemas.microsoft.com/office/powerpoint/2010/main" xmlns="" val="728244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CB874899-2D60-4F54-B3CF-48201AEF36EE}" type="datetimeFigureOut">
              <a:rPr lang="it-IT" smtClean="0"/>
              <a:pPr/>
              <a:t>31/03/2019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A80D5AE-8BDC-4EC0-94B8-0F276DF27308}" type="slidenum">
              <a:rPr lang="it-IT" smtClean="0"/>
              <a:pPr/>
              <a:t>‹#›</a:t>
            </a:fld>
            <a:endParaRPr lang="it-IT"/>
          </a:p>
        </p:txBody>
      </p:sp>
    </p:spTree>
    <p:extLst>
      <p:ext uri="{BB962C8B-B14F-4D97-AF65-F5344CB8AC3E}">
        <p14:creationId xmlns:p14="http://schemas.microsoft.com/office/powerpoint/2010/main" xmlns="" val="1246390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874899-2D60-4F54-B3CF-48201AEF36EE}" type="datetimeFigureOut">
              <a:rPr lang="it-IT" smtClean="0"/>
              <a:pPr/>
              <a:t>31/03/2019</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80D5AE-8BDC-4EC0-94B8-0F276DF27308}" type="slidenum">
              <a:rPr lang="it-IT" smtClean="0"/>
              <a:pPr/>
              <a:t>‹#›</a:t>
            </a:fld>
            <a:endParaRPr lang="it-IT"/>
          </a:p>
        </p:txBody>
      </p:sp>
    </p:spTree>
    <p:extLst>
      <p:ext uri="{BB962C8B-B14F-4D97-AF65-F5344CB8AC3E}">
        <p14:creationId xmlns:p14="http://schemas.microsoft.com/office/powerpoint/2010/main" xmlns="" val="34557519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642194"/>
          </a:xfrm>
        </p:spPr>
        <p:txBody>
          <a:bodyPr>
            <a:normAutofit fontScale="90000"/>
          </a:bodyPr>
          <a:lstStyle/>
          <a:p>
            <a:pPr algn="just"/>
            <a:r>
              <a:rPr lang="it-IT" sz="2800" b="1" dirty="0" smtClean="0">
                <a:solidFill>
                  <a:srgbClr val="000000"/>
                </a:solidFill>
                <a:latin typeface="Times New Roman"/>
              </a:rPr>
              <a:t>ERASMUS+KA2</a:t>
            </a:r>
            <a:br>
              <a:rPr lang="it-IT" sz="2800" b="1" dirty="0" smtClean="0">
                <a:solidFill>
                  <a:srgbClr val="000000"/>
                </a:solidFill>
                <a:latin typeface="Times New Roman"/>
              </a:rPr>
            </a:br>
            <a:r>
              <a:rPr lang="it-IT" sz="2800" b="1" dirty="0" smtClean="0">
                <a:solidFill>
                  <a:srgbClr val="000000"/>
                </a:solidFill>
                <a:latin typeface="Times New Roman"/>
              </a:rPr>
              <a:t>                                 MOVING2HEALTH </a:t>
            </a:r>
            <a:r>
              <a:rPr lang="it-IT" b="0" i="0" u="none" strike="noStrike" dirty="0" smtClean="0">
                <a:solidFill>
                  <a:srgbClr val="000000"/>
                </a:solidFill>
                <a:effectLst/>
                <a:latin typeface="Times New Roman"/>
              </a:rPr>
              <a:t> </a:t>
            </a:r>
            <a:r>
              <a:rPr lang="it-IT" dirty="0" smtClean="0"/>
              <a:t/>
            </a:r>
            <a:br>
              <a:rPr lang="it-IT" dirty="0" smtClean="0"/>
            </a:br>
            <a:r>
              <a:rPr lang="it-IT" dirty="0" smtClean="0"/>
              <a:t> </a:t>
            </a:r>
            <a:endParaRPr lang="it-IT" dirty="0"/>
          </a:p>
        </p:txBody>
      </p:sp>
      <p:sp>
        <p:nvSpPr>
          <p:cNvPr id="5" name="Segnaposto contenuto 4"/>
          <p:cNvSpPr>
            <a:spLocks noGrp="1"/>
          </p:cNvSpPr>
          <p:nvPr>
            <p:ph sz="half" idx="1"/>
          </p:nvPr>
        </p:nvSpPr>
        <p:spPr/>
        <p:txBody>
          <a:bodyPr/>
          <a:lstStyle/>
          <a:p>
            <a:pPr marL="0" indent="0">
              <a:buNone/>
            </a:pPr>
            <a:r>
              <a:rPr lang="it-IT" dirty="0" smtClean="0"/>
              <a:t> </a:t>
            </a:r>
            <a:r>
              <a:rPr lang="it-IT" dirty="0"/>
              <a:t> </a:t>
            </a:r>
            <a:r>
              <a:rPr lang="it-IT" dirty="0" smtClean="0"/>
              <a:t/>
            </a:r>
            <a:br>
              <a:rPr lang="it-IT" dirty="0" smtClean="0"/>
            </a:br>
            <a:r>
              <a:rPr lang="it-IT" b="0" i="0" u="none" strike="noStrike" dirty="0" smtClean="0">
                <a:solidFill>
                  <a:srgbClr val="000000"/>
                </a:solidFill>
                <a:effectLst/>
                <a:latin typeface="Times New Roman"/>
              </a:rPr>
              <a:t> </a:t>
            </a:r>
          </a:p>
          <a:p>
            <a:pPr marL="0" indent="0">
              <a:buNone/>
            </a:pPr>
            <a:endParaRPr lang="it-IT" dirty="0">
              <a:solidFill>
                <a:srgbClr val="000000"/>
              </a:solidFill>
              <a:latin typeface="Times New Roman"/>
            </a:endParaRPr>
          </a:p>
          <a:p>
            <a:pPr marL="0" indent="0">
              <a:buNone/>
            </a:pPr>
            <a:r>
              <a:rPr lang="it-IT" b="1" dirty="0" smtClean="0">
                <a:solidFill>
                  <a:srgbClr val="000000"/>
                </a:solidFill>
                <a:latin typeface="Times New Roman"/>
              </a:rPr>
              <a:t>      </a:t>
            </a:r>
            <a:r>
              <a:rPr lang="it-IT" b="1" dirty="0" smtClean="0">
                <a:solidFill>
                  <a:srgbClr val="FF0000"/>
                </a:solidFill>
              </a:rPr>
              <a:t>LABELLING IN ITALY </a:t>
            </a:r>
            <a:r>
              <a:rPr lang="it-IT" b="1" i="0" u="none" strike="noStrike" dirty="0" smtClean="0">
                <a:solidFill>
                  <a:srgbClr val="FF0000"/>
                </a:solidFill>
                <a:effectLst/>
                <a:latin typeface="Times New Roman"/>
              </a:rPr>
              <a:t> </a:t>
            </a:r>
            <a:r>
              <a:rPr lang="it-IT" dirty="0" smtClean="0"/>
              <a:t/>
            </a:r>
            <a:br>
              <a:rPr lang="it-IT" dirty="0" smtClean="0"/>
            </a:br>
            <a:r>
              <a:rPr lang="it-IT" dirty="0" smtClean="0"/>
              <a:t> </a:t>
            </a:r>
            <a:endParaRPr lang="it-IT" dirty="0"/>
          </a:p>
        </p:txBody>
      </p:sp>
      <p:sp>
        <p:nvSpPr>
          <p:cNvPr id="6" name="Segnaposto testo 5"/>
          <p:cNvSpPr>
            <a:spLocks noGrp="1"/>
          </p:cNvSpPr>
          <p:nvPr>
            <p:ph sz="half" idx="2"/>
          </p:nvPr>
        </p:nvSpPr>
        <p:spPr/>
        <p:txBody>
          <a:bodyPr/>
          <a:lstStyle/>
          <a:p>
            <a:pPr marL="0" indent="0">
              <a:buNone/>
            </a:pPr>
            <a:endParaRPr lang="it-IT" dirty="0"/>
          </a:p>
        </p:txBody>
      </p:sp>
      <p:sp>
        <p:nvSpPr>
          <p:cNvPr id="4" name="Rettangolo 3"/>
          <p:cNvSpPr/>
          <p:nvPr/>
        </p:nvSpPr>
        <p:spPr>
          <a:xfrm>
            <a:off x="2286000" y="3105835"/>
            <a:ext cx="4572000" cy="646331"/>
          </a:xfrm>
          <a:prstGeom prst="rect">
            <a:avLst/>
          </a:prstGeom>
        </p:spPr>
        <p:txBody>
          <a:bodyPr>
            <a:spAutoFit/>
          </a:bodyPr>
          <a:lstStyle/>
          <a:p>
            <a:r>
              <a:rPr lang="it-IT" dirty="0"/>
              <a:t> </a:t>
            </a:r>
            <a:r>
              <a:rPr lang="it-IT" dirty="0" smtClean="0"/>
              <a:t/>
            </a:r>
            <a:br>
              <a:rPr lang="it-IT" dirty="0" smtClean="0"/>
            </a:br>
            <a:endParaRPr lang="it-IT"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195338" y="1504855"/>
            <a:ext cx="4511898" cy="36410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1560" y="404664"/>
            <a:ext cx="585787" cy="811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764236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ctrTitle"/>
          </p:nvPr>
        </p:nvSpPr>
        <p:spPr/>
        <p:txBody>
          <a:bodyPr/>
          <a:lstStyle/>
          <a:p>
            <a:r>
              <a:rPr lang="it-IT" dirty="0" smtClean="0"/>
              <a:t>THANKS FOR YOUR ATTENTION </a:t>
            </a:r>
            <a:endParaRPr lang="it-IT" dirty="0"/>
          </a:p>
        </p:txBody>
      </p:sp>
      <p:sp>
        <p:nvSpPr>
          <p:cNvPr id="5" name="Sottotitolo 4"/>
          <p:cNvSpPr>
            <a:spLocks noGrp="1"/>
          </p:cNvSpPr>
          <p:nvPr>
            <p:ph type="subTitle" idx="1"/>
          </p:nvPr>
        </p:nvSpPr>
        <p:spPr>
          <a:xfrm>
            <a:off x="1547664" y="3789040"/>
            <a:ext cx="6400800" cy="1752600"/>
          </a:xfrm>
        </p:spPr>
        <p:txBody>
          <a:bodyPr>
            <a:normAutofit fontScale="92500" lnSpcReduction="20000"/>
          </a:bodyPr>
          <a:lstStyle/>
          <a:p>
            <a:r>
              <a:rPr lang="it-IT" dirty="0" smtClean="0"/>
              <a:t>Antonio Calabrese</a:t>
            </a:r>
          </a:p>
          <a:p>
            <a:r>
              <a:rPr lang="it-IT" dirty="0" smtClean="0"/>
              <a:t>Michele Fanelli </a:t>
            </a:r>
          </a:p>
          <a:p>
            <a:r>
              <a:rPr lang="it-IT" dirty="0" smtClean="0"/>
              <a:t>LICEO SCIENTIFICO G.GALILEI – POTENZA </a:t>
            </a:r>
            <a:endParaRPr lang="it-IT"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164288" y="836712"/>
            <a:ext cx="585787" cy="811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845214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normAutofit fontScale="90000"/>
          </a:bodyPr>
          <a:lstStyle/>
          <a:p>
            <a:r>
              <a:rPr lang="en-US" sz="4000" b="1" dirty="0" smtClean="0"/>
              <a:t>COMPULSORY ELEMENTS FOR LABELLING </a:t>
            </a:r>
            <a:r>
              <a:rPr lang="en-US" dirty="0" smtClean="0"/>
              <a:t/>
            </a:r>
            <a:br>
              <a:rPr lang="en-US" dirty="0" smtClean="0"/>
            </a:br>
            <a:endParaRPr lang="it-IT" dirty="0"/>
          </a:p>
        </p:txBody>
      </p:sp>
      <p:sp>
        <p:nvSpPr>
          <p:cNvPr id="6" name="Segnaposto contenuto 5"/>
          <p:cNvSpPr>
            <a:spLocks noGrp="1"/>
          </p:cNvSpPr>
          <p:nvPr>
            <p:ph idx="1"/>
          </p:nvPr>
        </p:nvSpPr>
        <p:spPr>
          <a:xfrm>
            <a:off x="539552" y="1268760"/>
            <a:ext cx="8229600" cy="4929411"/>
          </a:xfrm>
        </p:spPr>
        <p:txBody>
          <a:bodyPr/>
          <a:lstStyle/>
          <a:p>
            <a:pPr marL="0" indent="0" fontAlgn="base">
              <a:buNone/>
            </a:pPr>
            <a:r>
              <a:rPr lang="en-US" dirty="0" smtClean="0">
                <a:latin typeface="Calibri Light" panose="020F0302020204030204" pitchFamily="34" charset="0"/>
                <a:cs typeface="Calibri Light" panose="020F0302020204030204" pitchFamily="34" charset="0"/>
              </a:rPr>
              <a:t/>
            </a:r>
            <a:br>
              <a:rPr lang="en-US" dirty="0" smtClean="0">
                <a:latin typeface="Calibri Light" panose="020F0302020204030204" pitchFamily="34" charset="0"/>
                <a:cs typeface="Calibri Light" panose="020F0302020204030204" pitchFamily="34" charset="0"/>
              </a:rPr>
            </a:br>
            <a:r>
              <a:rPr lang="en-US" sz="2800" b="1" dirty="0" smtClean="0">
                <a:latin typeface="Calibri Light" panose="020F0302020204030204" pitchFamily="34" charset="0"/>
                <a:cs typeface="Calibri Light" panose="020F0302020204030204" pitchFamily="34" charset="0"/>
              </a:rPr>
              <a:t>NAMES OF NUTRITIVE SUBSTANCES PRESENT IN THE PRODUCT AND RECOMMENDED </a:t>
            </a:r>
            <a:r>
              <a:rPr lang="en-US" sz="2800" b="1" dirty="0">
                <a:latin typeface="Calibri Light" panose="020F0302020204030204" pitchFamily="34" charset="0"/>
                <a:cs typeface="Calibri Light" panose="020F0302020204030204" pitchFamily="34" charset="0"/>
              </a:rPr>
              <a:t>DOSES FOR DAILY </a:t>
            </a:r>
            <a:r>
              <a:rPr lang="en-US" sz="2800" b="1" dirty="0" smtClean="0">
                <a:latin typeface="Calibri Light" panose="020F0302020204030204" pitchFamily="34" charset="0"/>
                <a:cs typeface="Calibri Light" panose="020F0302020204030204" pitchFamily="34" charset="0"/>
              </a:rPr>
              <a:t>CONSUMPTION (GDA)</a:t>
            </a:r>
          </a:p>
          <a:p>
            <a:pPr marL="0" indent="0" fontAlgn="base">
              <a:buNone/>
            </a:pPr>
            <a:endParaRPr lang="en-US" dirty="0" smtClean="0">
              <a:latin typeface="Calibri Light" panose="020F0302020204030204" pitchFamily="34" charset="0"/>
              <a:cs typeface="Calibri Light" panose="020F0302020204030204" pitchFamily="34" charset="0"/>
            </a:endParaRPr>
          </a:p>
          <a:p>
            <a:pPr marL="0" indent="0" fontAlgn="base">
              <a:buNone/>
            </a:pPr>
            <a:endParaRPr lang="it-IT" dirty="0">
              <a:latin typeface="Calibri Light" panose="020F0302020204030204" pitchFamily="34" charset="0"/>
              <a:cs typeface="Calibri Light" panose="020F0302020204030204" pitchFamily="34"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55976" y="3068960"/>
            <a:ext cx="3420219" cy="346623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1821732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908720"/>
            <a:ext cx="8229600" cy="1143000"/>
          </a:xfrm>
        </p:spPr>
        <p:txBody>
          <a:bodyPr>
            <a:normAutofit fontScale="90000"/>
          </a:bodyPr>
          <a:lstStyle/>
          <a:p>
            <a:r>
              <a:rPr lang="en-US" dirty="0" smtClean="0"/>
              <a:t/>
            </a:r>
            <a:br>
              <a:rPr lang="en-US" dirty="0" smtClean="0"/>
            </a:br>
            <a:r>
              <a:rPr lang="en-US" dirty="0" smtClean="0"/>
              <a:t>COUNTRY OF ORIGIN OF THE PRODUCTS </a:t>
            </a:r>
            <a:endParaRPr lang="it-IT" dirty="0"/>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tretch>
            <a:fillRect/>
          </a:stretch>
        </p:blipFill>
        <p:spPr bwMode="auto">
          <a:xfrm>
            <a:off x="5076056" y="3068960"/>
            <a:ext cx="3672408" cy="27363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3568" y="3068960"/>
            <a:ext cx="3168352" cy="25667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428388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a:bodyPr>
          <a:lstStyle/>
          <a:p>
            <a:pPr algn="ctr"/>
            <a:r>
              <a:rPr lang="it-IT" sz="3200" dirty="0" err="1" smtClean="0"/>
              <a:t>Labelling</a:t>
            </a:r>
            <a:r>
              <a:rPr lang="it-IT" sz="3200" dirty="0" smtClean="0"/>
              <a:t> </a:t>
            </a:r>
            <a:endParaRPr lang="it-IT" sz="3200" dirty="0"/>
          </a:p>
        </p:txBody>
      </p:sp>
      <p:sp>
        <p:nvSpPr>
          <p:cNvPr id="5" name="Segnaposto contenuto 4"/>
          <p:cNvSpPr>
            <a:spLocks noGrp="1"/>
          </p:cNvSpPr>
          <p:nvPr>
            <p:ph idx="1"/>
          </p:nvPr>
        </p:nvSpPr>
        <p:spPr/>
        <p:txBody>
          <a:bodyPr/>
          <a:lstStyle/>
          <a:p>
            <a:pPr marL="0" indent="0">
              <a:buNone/>
            </a:pPr>
            <a:r>
              <a:rPr lang="it-IT" dirty="0" smtClean="0"/>
              <a:t/>
            </a:r>
            <a:br>
              <a:rPr lang="it-IT" dirty="0" smtClean="0"/>
            </a:br>
            <a:endParaRPr lang="it-IT" dirty="0"/>
          </a:p>
        </p:txBody>
      </p:sp>
      <p:sp>
        <p:nvSpPr>
          <p:cNvPr id="6" name="Segnaposto testo 5"/>
          <p:cNvSpPr>
            <a:spLocks noGrp="1"/>
          </p:cNvSpPr>
          <p:nvPr>
            <p:ph type="body" sz="half" idx="2"/>
          </p:nvPr>
        </p:nvSpPr>
        <p:spPr/>
        <p:txBody>
          <a:bodyPr>
            <a:normAutofit fontScale="77500" lnSpcReduction="20000"/>
          </a:bodyPr>
          <a:lstStyle/>
          <a:p>
            <a:r>
              <a:rPr lang="en-US" dirty="0" smtClean="0"/>
              <a:t/>
            </a:r>
            <a:br>
              <a:rPr lang="en-US" dirty="0" smtClean="0"/>
            </a:br>
            <a:r>
              <a:rPr lang="en-US" sz="1700" dirty="0"/>
              <a:t>The label is an obligation for the seller who sells a food product, but also represents an instrument for communicating commercial information to the consumer.</a:t>
            </a:r>
          </a:p>
          <a:p>
            <a:endParaRPr lang="en-US" sz="1700" dirty="0"/>
          </a:p>
          <a:p>
            <a:r>
              <a:rPr lang="en-US" sz="1700" dirty="0"/>
              <a:t>According to the Italian Law ,labels are  produced transparently and  give important information for the consumer</a:t>
            </a:r>
          </a:p>
          <a:p>
            <a:r>
              <a:rPr lang="en-US" sz="1700" dirty="0"/>
              <a:t>Ingredients that could cause allergies  must be reported as substances defined as allergens with a distinctly character from the others(for example wheat, gluten carrier, eggs, butter because it is a carrier of milk, nuts, etc.)</a:t>
            </a:r>
          </a:p>
          <a:p>
            <a:endParaRPr lang="en-US" sz="1700" dirty="0"/>
          </a:p>
          <a:p>
            <a:endParaRPr lang="en-US" sz="1700" dirty="0"/>
          </a:p>
          <a:p>
            <a:r>
              <a:rPr lang="en-US" sz="1700" dirty="0"/>
              <a:t>The nutritional label became  mandatory starting from December 13th 2016 regarding the declaration of the caloric content (energy), fats, saturated fats, carbohydrates with specific reference to sugars and salt, expressed as quantity per 100g or per 100 ml or per portion.</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88024" y="1268760"/>
            <a:ext cx="2880320" cy="45867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589695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err="1" smtClean="0"/>
              <a:t>Labelling</a:t>
            </a:r>
            <a:r>
              <a:rPr lang="it-IT" dirty="0" smtClean="0"/>
              <a:t> </a:t>
            </a:r>
            <a:endParaRPr lang="it-IT" dirty="0"/>
          </a:p>
        </p:txBody>
      </p:sp>
      <p:sp>
        <p:nvSpPr>
          <p:cNvPr id="6" name="Segnaposto testo 5"/>
          <p:cNvSpPr>
            <a:spLocks noGrp="1"/>
          </p:cNvSpPr>
          <p:nvPr>
            <p:ph type="body" sz="half" idx="2"/>
          </p:nvPr>
        </p:nvSpPr>
        <p:spPr/>
        <p:txBody>
          <a:bodyPr>
            <a:normAutofit fontScale="92500" lnSpcReduction="20000"/>
          </a:bodyPr>
          <a:lstStyle/>
          <a:p>
            <a:r>
              <a:rPr lang="en-US" dirty="0" smtClean="0"/>
              <a:t/>
            </a:r>
            <a:br>
              <a:rPr lang="en-US" dirty="0" smtClean="0"/>
            </a:br>
            <a:r>
              <a:rPr lang="en-US" dirty="0"/>
              <a:t>The focus here is on the nutritional information given on the label  and on the expiry date. </a:t>
            </a:r>
          </a:p>
          <a:p>
            <a:r>
              <a:rPr lang="en-US" dirty="0"/>
              <a:t> nutritional information   refer both to the single portion (1 biscuit, 1 slice) and to a standard amount of 100 grams. </a:t>
            </a:r>
          </a:p>
          <a:p>
            <a:r>
              <a:rPr lang="en-US" dirty="0"/>
              <a:t>The percentage of saturated fatty acids is also expressed in the label. This is important  because these fats could be  very harmful to our health. </a:t>
            </a:r>
          </a:p>
          <a:p>
            <a:r>
              <a:rPr lang="en-US" dirty="0"/>
              <a:t> The expiry date on the label in the picture, indicates that the product  could be preferably  consumed within the  written date beyond which the product does not become a danger to our health if consumed, but perhaps loses some of the characteristics or for example the crunchiness, the perfume, the taste.</a:t>
            </a:r>
          </a:p>
          <a:p>
            <a:r>
              <a:rPr lang="en-US" dirty="0"/>
              <a:t> On some products we can read "to be consumed within", in this case the product consumed after the indicated date ,could cause problems.</a:t>
            </a:r>
          </a:p>
          <a:p>
            <a:r>
              <a:rPr lang="en-US" dirty="0"/>
              <a:t> The code after  L indicates instead the production lot, which identifies the  product </a:t>
            </a:r>
          </a:p>
          <a:p>
            <a:endParaRPr lang="it-IT" dirty="0"/>
          </a:p>
        </p:txBody>
      </p:sp>
      <p:pic>
        <p:nvPicPr>
          <p:cNvPr id="5122"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932040" y="1196752"/>
            <a:ext cx="2882126" cy="4608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144882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err="1" smtClean="0"/>
              <a:t>Biological</a:t>
            </a:r>
            <a:r>
              <a:rPr lang="it-IT" dirty="0" smtClean="0"/>
              <a:t> </a:t>
            </a:r>
            <a:r>
              <a:rPr lang="it-IT" dirty="0" err="1" smtClean="0"/>
              <a:t>product</a:t>
            </a:r>
            <a:r>
              <a:rPr lang="it-IT" dirty="0" smtClean="0"/>
              <a:t> </a:t>
            </a:r>
            <a:r>
              <a:rPr lang="it-IT" dirty="0" err="1" smtClean="0"/>
              <a:t>labelling</a:t>
            </a:r>
            <a:r>
              <a:rPr lang="it-IT" dirty="0" smtClean="0"/>
              <a:t> </a:t>
            </a:r>
            <a:endParaRPr lang="it-IT" dirty="0"/>
          </a:p>
        </p:txBody>
      </p:sp>
      <p:sp>
        <p:nvSpPr>
          <p:cNvPr id="6" name="Segnaposto testo 5"/>
          <p:cNvSpPr>
            <a:spLocks noGrp="1"/>
          </p:cNvSpPr>
          <p:nvPr>
            <p:ph type="body" sz="half" idx="2"/>
          </p:nvPr>
        </p:nvSpPr>
        <p:spPr/>
        <p:txBody>
          <a:bodyPr/>
          <a:lstStyle/>
          <a:p>
            <a:r>
              <a:rPr lang="en-US" dirty="0"/>
              <a:t>This label refers to a biological product.</a:t>
            </a:r>
          </a:p>
          <a:p>
            <a:r>
              <a:rPr lang="en-US" dirty="0" smtClean="0"/>
              <a:t/>
            </a:r>
            <a:br>
              <a:rPr lang="en-US" dirty="0" smtClean="0"/>
            </a:br>
            <a:r>
              <a:rPr lang="en-US" dirty="0" smtClean="0"/>
              <a:t/>
            </a:r>
            <a:br>
              <a:rPr lang="en-US" dirty="0" smtClean="0"/>
            </a:br>
            <a:r>
              <a:rPr lang="en-US" dirty="0"/>
              <a:t>The symbol "℮", inserted after the indication of the quantity on the label of a product, indicates that the producer fulfills the law n.690/78 for "prepackaged packaging C.E.E" (DM451 / 1976).</a:t>
            </a:r>
          </a:p>
          <a:p>
            <a:r>
              <a:rPr lang="en-US" dirty="0" smtClean="0"/>
              <a:t/>
            </a:r>
            <a:br>
              <a:rPr lang="en-US" dirty="0" smtClean="0"/>
            </a:br>
            <a:r>
              <a:rPr lang="en-US" dirty="0" smtClean="0"/>
              <a:t/>
            </a:r>
            <a:br>
              <a:rPr lang="en-US" dirty="0" smtClean="0"/>
            </a:br>
            <a:r>
              <a:rPr lang="en-US" dirty="0"/>
              <a:t>The conversion in ounces is probably a product also destined to foreign markets, as we find the translation of the list of ingredients.</a:t>
            </a:r>
          </a:p>
          <a:p>
            <a:r>
              <a:rPr lang="en-US" dirty="0" smtClean="0"/>
              <a:t/>
            </a:r>
            <a:br>
              <a:rPr lang="en-US" dirty="0" smtClean="0"/>
            </a:br>
            <a:endParaRPr lang="it-IT" dirty="0"/>
          </a:p>
        </p:txBody>
      </p:sp>
      <p:pic>
        <p:nvPicPr>
          <p:cNvPr id="7170"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64088" y="1268760"/>
            <a:ext cx="3168352" cy="4320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778695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Autofit/>
          </a:bodyPr>
          <a:lstStyle/>
          <a:p>
            <a:r>
              <a:rPr lang="it-IT" sz="2400" dirty="0" smtClean="0"/>
              <a:t>BIOLOGICAL PRODUCT LABELLING </a:t>
            </a:r>
            <a:endParaRPr lang="it-IT" sz="2400" dirty="0"/>
          </a:p>
        </p:txBody>
      </p:sp>
      <p:sp>
        <p:nvSpPr>
          <p:cNvPr id="6" name="Segnaposto testo 5"/>
          <p:cNvSpPr>
            <a:spLocks noGrp="1"/>
          </p:cNvSpPr>
          <p:nvPr>
            <p:ph type="body" sz="half" idx="2"/>
          </p:nvPr>
        </p:nvSpPr>
        <p:spPr>
          <a:xfrm>
            <a:off x="457200" y="1700808"/>
            <a:ext cx="3008313" cy="4968552"/>
          </a:xfrm>
        </p:spPr>
        <p:txBody>
          <a:bodyPr>
            <a:normAutofit fontScale="92500" lnSpcReduction="10000"/>
          </a:bodyPr>
          <a:lstStyle/>
          <a:p>
            <a:endParaRPr lang="en-US" dirty="0" smtClean="0"/>
          </a:p>
          <a:p>
            <a:endParaRPr lang="en-US" dirty="0"/>
          </a:p>
          <a:p>
            <a:r>
              <a:rPr lang="en-US" sz="1800" dirty="0" smtClean="0"/>
              <a:t>This </a:t>
            </a:r>
            <a:r>
              <a:rPr lang="en-US" sz="1800" dirty="0"/>
              <a:t>label clearly shows the correct indication of an organic product, recognized by the Italian Ministry for Agriculture.</a:t>
            </a:r>
          </a:p>
          <a:p>
            <a:endParaRPr lang="en-US" dirty="0" smtClean="0"/>
          </a:p>
          <a:p>
            <a:r>
              <a:rPr lang="en-US" i="1" dirty="0" smtClean="0"/>
              <a:t/>
            </a:r>
            <a:br>
              <a:rPr lang="en-US" i="1" dirty="0" smtClean="0"/>
            </a:br>
            <a:r>
              <a:rPr lang="en-US" sz="1800" dirty="0"/>
              <a:t>The logo that we can see, is nothing more than the official logo of organic farming in the European Union, and aims to make easily recognizable to the consumer a product derived from a biological process, certified by a third body officially recognized for its </a:t>
            </a:r>
            <a:r>
              <a:rPr lang="en-US" sz="1800" dirty="0" smtClean="0"/>
              <a:t>function</a:t>
            </a:r>
            <a:endParaRPr lang="en-US" sz="1800" dirty="0"/>
          </a:p>
          <a:p>
            <a:r>
              <a:rPr lang="en-US" dirty="0" smtClean="0"/>
              <a:t/>
            </a:r>
            <a:br>
              <a:rPr lang="en-US" dirty="0" smtClean="0"/>
            </a:br>
            <a:endParaRPr lang="it-IT" dirty="0"/>
          </a:p>
        </p:txBody>
      </p:sp>
      <p:pic>
        <p:nvPicPr>
          <p:cNvPr id="6146"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932040" y="1556792"/>
            <a:ext cx="3061147" cy="40539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788767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a:bodyPr>
          <a:lstStyle/>
          <a:p>
            <a:r>
              <a:rPr lang="it-IT" sz="2800" dirty="0" err="1" smtClean="0"/>
              <a:t>Transparent</a:t>
            </a:r>
            <a:r>
              <a:rPr lang="it-IT" sz="2800" dirty="0" smtClean="0"/>
              <a:t> </a:t>
            </a:r>
            <a:r>
              <a:rPr lang="it-IT" sz="2800" dirty="0" err="1" smtClean="0"/>
              <a:t>label</a:t>
            </a:r>
            <a:r>
              <a:rPr lang="it-IT" sz="2800" dirty="0" smtClean="0"/>
              <a:t> </a:t>
            </a:r>
            <a:endParaRPr lang="it-IT" sz="2800" dirty="0"/>
          </a:p>
        </p:txBody>
      </p:sp>
      <p:sp>
        <p:nvSpPr>
          <p:cNvPr id="6" name="Segnaposto testo 5"/>
          <p:cNvSpPr>
            <a:spLocks noGrp="1"/>
          </p:cNvSpPr>
          <p:nvPr>
            <p:ph type="body" sz="half" idx="2"/>
          </p:nvPr>
        </p:nvSpPr>
        <p:spPr>
          <a:xfrm>
            <a:off x="457200" y="1484784"/>
            <a:ext cx="3826768" cy="4641379"/>
          </a:xfrm>
        </p:spPr>
        <p:txBody>
          <a:bodyPr/>
          <a:lstStyle/>
          <a:p>
            <a:endParaRPr lang="en-US" dirty="0" smtClean="0"/>
          </a:p>
          <a:p>
            <a:r>
              <a:rPr lang="en-US" dirty="0" smtClean="0"/>
              <a:t/>
            </a:r>
            <a:br>
              <a:rPr lang="en-US" dirty="0" smtClean="0"/>
            </a:br>
            <a:r>
              <a:rPr lang="en-US" sz="1800" dirty="0"/>
              <a:t>The "</a:t>
            </a:r>
            <a:r>
              <a:rPr lang="en-US" sz="1800" dirty="0" err="1"/>
              <a:t>Riso</a:t>
            </a:r>
            <a:r>
              <a:rPr lang="en-US" sz="1800" dirty="0"/>
              <a:t> </a:t>
            </a:r>
            <a:r>
              <a:rPr lang="en-US" sz="1800" dirty="0" err="1"/>
              <a:t>Semintegrale</a:t>
            </a:r>
            <a:r>
              <a:rPr lang="en-US" sz="1800" dirty="0"/>
              <a:t> Chinese </a:t>
            </a:r>
            <a:r>
              <a:rPr lang="en-US" sz="1800" dirty="0" err="1"/>
              <a:t>Originario</a:t>
            </a:r>
            <a:r>
              <a:rPr lang="en-US" sz="1800" dirty="0"/>
              <a:t>" is an old variety of rice that in Italy began to spread around 1904, it was also called "abundance" because it was very productive.</a:t>
            </a:r>
          </a:p>
          <a:p>
            <a:endParaRPr lang="en-US" sz="1800" dirty="0"/>
          </a:p>
          <a:p>
            <a:r>
              <a:rPr lang="en-US" sz="1800" dirty="0"/>
              <a:t>With the advent of chemistry and intensive cultivation, this variety was abandoned because it did not adapt to the needs of extreme agriculture. </a:t>
            </a:r>
          </a:p>
          <a:p>
            <a:endParaRPr lang="en-US" sz="1800" dirty="0"/>
          </a:p>
          <a:p>
            <a:r>
              <a:rPr lang="en-US" sz="1800" dirty="0"/>
              <a:t>But today this type of rice is produced again with a unique transparent label </a:t>
            </a:r>
          </a:p>
          <a:p>
            <a:endParaRPr lang="it-IT" dirty="0"/>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64088" y="1268760"/>
            <a:ext cx="3003576" cy="40324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844013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a:bodyPr>
          <a:lstStyle/>
          <a:p>
            <a:r>
              <a:rPr lang="it-IT" sz="2800" dirty="0" err="1" smtClean="0"/>
              <a:t>Transparent</a:t>
            </a:r>
            <a:r>
              <a:rPr lang="it-IT" sz="2800" dirty="0" smtClean="0"/>
              <a:t> </a:t>
            </a:r>
            <a:r>
              <a:rPr lang="it-IT" sz="2800" dirty="0" err="1" smtClean="0"/>
              <a:t>label</a:t>
            </a:r>
            <a:r>
              <a:rPr lang="it-IT" sz="2800" dirty="0" smtClean="0"/>
              <a:t> </a:t>
            </a:r>
            <a:endParaRPr lang="it-IT" sz="2800" dirty="0"/>
          </a:p>
        </p:txBody>
      </p:sp>
      <p:sp>
        <p:nvSpPr>
          <p:cNvPr id="5" name="Segnaposto contenuto 4"/>
          <p:cNvSpPr>
            <a:spLocks noGrp="1"/>
          </p:cNvSpPr>
          <p:nvPr>
            <p:ph idx="1"/>
          </p:nvPr>
        </p:nvSpPr>
        <p:spPr/>
        <p:txBody>
          <a:bodyPr>
            <a:normAutofit/>
          </a:bodyPr>
          <a:lstStyle/>
          <a:p>
            <a:pPr marL="0" indent="0">
              <a:buNone/>
            </a:pPr>
            <a:r>
              <a:rPr lang="en-US" sz="2100" dirty="0" smtClean="0"/>
              <a:t>This </a:t>
            </a:r>
            <a:r>
              <a:rPr lang="en-US" sz="2100" dirty="0"/>
              <a:t>is the only  product in Italy with a transparent   flat label which takes its  name after  Mario </a:t>
            </a:r>
            <a:r>
              <a:rPr lang="en-US" sz="2100" dirty="0" err="1"/>
              <a:t>Pianesi</a:t>
            </a:r>
            <a:r>
              <a:rPr lang="en-US" sz="2100" dirty="0"/>
              <a:t>.( </a:t>
            </a:r>
            <a:r>
              <a:rPr lang="en-US" sz="2100" dirty="0" err="1"/>
              <a:t>Etichetta</a:t>
            </a:r>
            <a:r>
              <a:rPr lang="en-US" sz="2100" dirty="0"/>
              <a:t> </a:t>
            </a:r>
            <a:r>
              <a:rPr lang="en-US" sz="2100" dirty="0" err="1"/>
              <a:t>Pianesiana</a:t>
            </a:r>
            <a:r>
              <a:rPr lang="en-US" sz="2100" dirty="0"/>
              <a:t>) </a:t>
            </a:r>
          </a:p>
          <a:p>
            <a:pPr marL="0" indent="0">
              <a:buNone/>
            </a:pPr>
            <a:endParaRPr lang="en-US" sz="2100" dirty="0"/>
          </a:p>
          <a:p>
            <a:pPr marL="0" indent="0">
              <a:buNone/>
            </a:pPr>
            <a:r>
              <a:rPr lang="en-US" sz="2100" dirty="0"/>
              <a:t>This kind of  label, developed as early as the 1980s, is a definitive tool for the protection of consumers and the environment.</a:t>
            </a:r>
          </a:p>
          <a:p>
            <a:pPr marL="0" indent="0">
              <a:buNone/>
            </a:pPr>
            <a:endParaRPr lang="en-US" sz="2100" dirty="0"/>
          </a:p>
          <a:p>
            <a:pPr marL="0" indent="0">
              <a:buNone/>
            </a:pPr>
            <a:r>
              <a:rPr lang="en-US" sz="2100" dirty="0"/>
              <a:t>Every product with this type of label allows to track the presence of harmful compounds in food. It is an instrument of prevention and guarantee for a healthy and certified diet. </a:t>
            </a:r>
          </a:p>
          <a:p>
            <a:pPr marL="0" indent="0">
              <a:buNone/>
            </a:pPr>
            <a:r>
              <a:rPr lang="en-US" sz="2100" dirty="0"/>
              <a:t>It concerns anyone who wants to eat more consciously. But it is essential in the daily management of patients with diabetes and related diseases</a:t>
            </a:r>
            <a:r>
              <a:rPr lang="en-US" sz="2600" dirty="0"/>
              <a:t>.</a:t>
            </a:r>
          </a:p>
          <a:p>
            <a:pPr marL="0" indent="0">
              <a:buNone/>
            </a:pPr>
            <a:endParaRPr lang="it-IT" dirty="0"/>
          </a:p>
        </p:txBody>
      </p:sp>
      <p:sp>
        <p:nvSpPr>
          <p:cNvPr id="6" name="Segnaposto testo 5"/>
          <p:cNvSpPr>
            <a:spLocks noGrp="1"/>
          </p:cNvSpPr>
          <p:nvPr>
            <p:ph type="body" sz="half" idx="2"/>
          </p:nvPr>
        </p:nvSpPr>
        <p:spPr/>
        <p:txBody>
          <a:bodyPr/>
          <a:lstStyle/>
          <a:p>
            <a:endParaRPr lang="it-IT"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03714" y="1484784"/>
            <a:ext cx="3016158" cy="47525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9780560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TotalTime>
  <Words>166</Words>
  <Application>Microsoft Office PowerPoint</Application>
  <PresentationFormat>Pokaz na ekranie (4:3)</PresentationFormat>
  <Paragraphs>54</Paragraphs>
  <Slides>10</Slides>
  <Notes>0</Notes>
  <HiddenSlides>0</HiddenSlides>
  <MMClips>0</MMClips>
  <ScaleCrop>false</ScaleCrop>
  <HeadingPairs>
    <vt:vector size="4" baseType="variant">
      <vt:variant>
        <vt:lpstr>Motyw</vt:lpstr>
      </vt:variant>
      <vt:variant>
        <vt:i4>1</vt:i4>
      </vt:variant>
      <vt:variant>
        <vt:lpstr>Tytuły slajdów</vt:lpstr>
      </vt:variant>
      <vt:variant>
        <vt:i4>10</vt:i4>
      </vt:variant>
    </vt:vector>
  </HeadingPairs>
  <TitlesOfParts>
    <vt:vector size="11" baseType="lpstr">
      <vt:lpstr>Tema di Office</vt:lpstr>
      <vt:lpstr>ERASMUS+KA2                                  MOVING2HEALTH    </vt:lpstr>
      <vt:lpstr>COMPULSORY ELEMENTS FOR LABELLING  </vt:lpstr>
      <vt:lpstr> COUNTRY OF ORIGIN OF THE PRODUCTS </vt:lpstr>
      <vt:lpstr>Labelling </vt:lpstr>
      <vt:lpstr>Labelling </vt:lpstr>
      <vt:lpstr>Biological product labelling </vt:lpstr>
      <vt:lpstr>BIOLOGICAL PRODUCT LABELLING </vt:lpstr>
      <vt:lpstr>Transparent label </vt:lpstr>
      <vt:lpstr>Transparent label </vt:lpstr>
      <vt:lpstr>THANKS FOR YOUR ATTENTION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Erasmus+ KA2  Moving2Health</dc:title>
  <dc:creator>pc</dc:creator>
  <cp:lastModifiedBy>Michalina Mądryk</cp:lastModifiedBy>
  <cp:revision>11</cp:revision>
  <dcterms:created xsi:type="dcterms:W3CDTF">2018-11-02T15:41:02Z</dcterms:created>
  <dcterms:modified xsi:type="dcterms:W3CDTF">2019-03-31T16:29:13Z</dcterms:modified>
</cp:coreProperties>
</file>