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CE67B-886F-4EFB-9F39-0A66649E5309}" type="datetimeFigureOut">
              <a:rPr lang="pl-PL" smtClean="0"/>
              <a:pPr/>
              <a:t>2018-05-21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7DF1C-3625-4474-BC84-EB0000AB486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887DF1C-3625-4474-BC84-EB0000AB486B}" type="slidenum">
              <a:rPr lang="pl-PL" smtClean="0"/>
              <a:pPr/>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3A3B5E6-D21D-44C4-9B72-A02C23E10E1D}" type="datetimeFigureOut">
              <a:rPr lang="pl-PL" smtClean="0"/>
              <a:pPr/>
              <a:t>2018-05-21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71E4F0-A6B6-4EC1-8276-56096A510BB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chemeClr val="accent5">
                <a:lumMod val="60000"/>
                <a:lumOff val="40000"/>
              </a:schemeClr>
            </a:gs>
            <a:gs pos="82001">
              <a:schemeClr val="accent4">
                <a:lumMod val="60000"/>
                <a:lumOff val="40000"/>
              </a:schemeClr>
            </a:gs>
            <a:gs pos="100000">
              <a:schemeClr val="accent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3B5E6-D21D-44C4-9B72-A02C23E10E1D}" type="datetimeFigureOut">
              <a:rPr lang="pl-PL" smtClean="0"/>
              <a:pPr/>
              <a:t>2018-05-21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1E4F0-A6B6-4EC1-8276-56096A510BB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28596" y="214290"/>
            <a:ext cx="8365623" cy="923330"/>
          </a:xfrm>
          <a:prstGeom prst="rect">
            <a:avLst/>
          </a:prstGeom>
          <a:noFill/>
        </p:spPr>
        <p:txBody>
          <a:bodyPr wrap="none" lIns="91440" tIns="45720" rIns="91440" bIns="45720">
            <a:spAutoFit/>
          </a:bodyPr>
          <a:lstStyle/>
          <a:p>
            <a:pPr algn="ctr"/>
            <a:r>
              <a:rPr lang="pl-PL"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Mental</a:t>
            </a:r>
            <a:r>
              <a:rPr lang="pl-P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health </a:t>
            </a:r>
            <a:r>
              <a:rPr lang="pl-PL"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through</a:t>
            </a:r>
            <a:r>
              <a:rPr lang="pl-P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sport</a:t>
            </a:r>
          </a:p>
        </p:txBody>
      </p:sp>
      <p:pic>
        <p:nvPicPr>
          <p:cNvPr id="10242" name="Picture 2" descr="Znalezione obrazy dla zapytania Mental health through sport"/>
          <p:cNvPicPr>
            <a:picLocks noChangeAspect="1" noChangeArrowheads="1"/>
          </p:cNvPicPr>
          <p:nvPr/>
        </p:nvPicPr>
        <p:blipFill>
          <a:blip r:embed="rId2" cstate="print"/>
          <a:srcRect/>
          <a:stretch>
            <a:fillRect/>
          </a:stretch>
        </p:blipFill>
        <p:spPr bwMode="auto">
          <a:xfrm rot="21021475">
            <a:off x="150662" y="1411467"/>
            <a:ext cx="4387790" cy="2169105"/>
          </a:xfrm>
          <a:prstGeom prst="rect">
            <a:avLst/>
          </a:prstGeom>
          <a:ln>
            <a:noFill/>
          </a:ln>
          <a:effectLst>
            <a:softEdge rad="112500"/>
          </a:effectLst>
        </p:spPr>
      </p:pic>
      <p:pic>
        <p:nvPicPr>
          <p:cNvPr id="10244" name="Picture 4" descr="Znalezione obrazy dla zapytania Mental health through sport"/>
          <p:cNvPicPr>
            <a:picLocks noChangeAspect="1" noChangeArrowheads="1"/>
          </p:cNvPicPr>
          <p:nvPr/>
        </p:nvPicPr>
        <p:blipFill>
          <a:blip r:embed="rId3" cstate="print"/>
          <a:srcRect/>
          <a:stretch>
            <a:fillRect/>
          </a:stretch>
        </p:blipFill>
        <p:spPr bwMode="auto">
          <a:xfrm>
            <a:off x="857224" y="4143380"/>
            <a:ext cx="4429156" cy="2483258"/>
          </a:xfrm>
          <a:prstGeom prst="rect">
            <a:avLst/>
          </a:prstGeom>
          <a:ln>
            <a:noFill/>
          </a:ln>
          <a:effectLst>
            <a:softEdge rad="112500"/>
          </a:effectLst>
        </p:spPr>
      </p:pic>
      <p:pic>
        <p:nvPicPr>
          <p:cNvPr id="10246" name="Picture 6" descr="Podobny obraz"/>
          <p:cNvPicPr>
            <a:picLocks noChangeAspect="1" noChangeArrowheads="1"/>
          </p:cNvPicPr>
          <p:nvPr/>
        </p:nvPicPr>
        <p:blipFill>
          <a:blip r:embed="rId4" cstate="print"/>
          <a:srcRect/>
          <a:stretch>
            <a:fillRect/>
          </a:stretch>
        </p:blipFill>
        <p:spPr bwMode="auto">
          <a:xfrm>
            <a:off x="5929322" y="2071678"/>
            <a:ext cx="2857500" cy="2409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6000" b="1" dirty="0"/>
              <a:t>What to keep in mind</a:t>
            </a:r>
            <a:r>
              <a:rPr lang="en-US" b="1" dirty="0"/>
              <a:t/>
            </a:r>
            <a:br>
              <a:rPr lang="en-US" b="1" dirty="0"/>
            </a:br>
            <a:endParaRPr lang="pl-PL" dirty="0"/>
          </a:p>
        </p:txBody>
      </p:sp>
      <p:sp>
        <p:nvSpPr>
          <p:cNvPr id="3" name="Symbol zastępczy zawartości 2"/>
          <p:cNvSpPr>
            <a:spLocks noGrp="1"/>
          </p:cNvSpPr>
          <p:nvPr>
            <p:ph idx="1"/>
          </p:nvPr>
        </p:nvSpPr>
        <p:spPr>
          <a:xfrm>
            <a:off x="107504" y="1071546"/>
            <a:ext cx="8784976" cy="3186122"/>
          </a:xfrm>
        </p:spPr>
        <p:txBody>
          <a:bodyPr>
            <a:normAutofit fontScale="92500" lnSpcReduction="20000"/>
          </a:bodyPr>
          <a:lstStyle/>
          <a:p>
            <a:pPr>
              <a:buNone/>
            </a:pPr>
            <a:r>
              <a:rPr lang="pl-PL" dirty="0" smtClean="0"/>
              <a:t>    </a:t>
            </a:r>
            <a:r>
              <a:rPr lang="en-US" dirty="0" smtClean="0"/>
              <a:t>Some </a:t>
            </a:r>
            <a:r>
              <a:rPr lang="en-US" dirty="0"/>
              <a:t>popular team sports, including American football and ice hockey, commonly result in injuries. Frequently reported sports injuries include sprains, contusions, and broken limbs. Most sports injuries will result in a complete recovery if there is proper medical attention. However, some injuries, such as brain trauma and concussion, can cause permanent, lifelong damage to the athlete. </a:t>
            </a:r>
            <a:endParaRPr lang="pl-PL" dirty="0"/>
          </a:p>
        </p:txBody>
      </p:sp>
      <p:pic>
        <p:nvPicPr>
          <p:cNvPr id="1026" name="Picture 2" descr="Znalezione obrazy dla zapytania kontuzje sportowe"/>
          <p:cNvPicPr>
            <a:picLocks noChangeAspect="1" noChangeArrowheads="1"/>
          </p:cNvPicPr>
          <p:nvPr/>
        </p:nvPicPr>
        <p:blipFill>
          <a:blip r:embed="rId2" cstate="print"/>
          <a:srcRect/>
          <a:stretch>
            <a:fillRect/>
          </a:stretch>
        </p:blipFill>
        <p:spPr bwMode="auto">
          <a:xfrm>
            <a:off x="3143240" y="4005064"/>
            <a:ext cx="5786446" cy="2674349"/>
          </a:xfrm>
          <a:prstGeom prst="rect">
            <a:avLst/>
          </a:prstGeom>
          <a:ln>
            <a:noFill/>
          </a:ln>
          <a:effectLst>
            <a:softEdge rad="112500"/>
          </a:effectLst>
        </p:spPr>
      </p:pic>
      <p:pic>
        <p:nvPicPr>
          <p:cNvPr id="1028" name="Picture 4" descr="Znalezione obrazy dla zapytania kontuzje sportowe"/>
          <p:cNvPicPr>
            <a:picLocks noChangeAspect="1" noChangeArrowheads="1"/>
          </p:cNvPicPr>
          <p:nvPr/>
        </p:nvPicPr>
        <p:blipFill>
          <a:blip r:embed="rId3" cstate="print"/>
          <a:srcRect/>
          <a:stretch>
            <a:fillRect/>
          </a:stretch>
        </p:blipFill>
        <p:spPr bwMode="auto">
          <a:xfrm>
            <a:off x="357158" y="4071942"/>
            <a:ext cx="2571744" cy="25717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285860"/>
            <a:ext cx="8658196" cy="1428752"/>
          </a:xfrm>
        </p:spPr>
        <p:txBody>
          <a:bodyPr>
            <a:normAutofit/>
          </a:bodyPr>
          <a:lstStyle/>
          <a:p>
            <a:r>
              <a:rPr lang="pl-PL" sz="5400" b="1" i="1" dirty="0">
                <a:solidFill>
                  <a:srgbClr val="FF0000"/>
                </a:solidFill>
              </a:rPr>
              <a:t>THANKS FOR WATCHING</a:t>
            </a:r>
          </a:p>
        </p:txBody>
      </p:sp>
      <p:pic>
        <p:nvPicPr>
          <p:cNvPr id="3" name="Obraz 2" descr="Erasmuslogobitmap 1.png"/>
          <p:cNvPicPr>
            <a:picLocks noChangeAspect="1"/>
          </p:cNvPicPr>
          <p:nvPr/>
        </p:nvPicPr>
        <p:blipFill>
          <a:blip r:embed="rId2" cstate="print"/>
          <a:stretch>
            <a:fillRect/>
          </a:stretch>
        </p:blipFill>
        <p:spPr>
          <a:xfrm>
            <a:off x="2699792" y="5733256"/>
            <a:ext cx="4259895" cy="989242"/>
          </a:xfrm>
          <a:prstGeom prst="rect">
            <a:avLst/>
          </a:prstGeom>
        </p:spPr>
      </p:pic>
      <p:pic>
        <p:nvPicPr>
          <p:cNvPr id="1026" name="Picture 2" descr="G:\erasmus\Logo_M2H.png"/>
          <p:cNvPicPr>
            <a:picLocks noChangeAspect="1" noChangeArrowheads="1"/>
          </p:cNvPicPr>
          <p:nvPr/>
        </p:nvPicPr>
        <p:blipFill>
          <a:blip r:embed="rId3" cstate="print"/>
          <a:srcRect/>
          <a:stretch>
            <a:fillRect/>
          </a:stretch>
        </p:blipFill>
        <p:spPr bwMode="auto">
          <a:xfrm>
            <a:off x="3779912" y="2780928"/>
            <a:ext cx="1730673" cy="24305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285728"/>
            <a:ext cx="7715304" cy="928694"/>
          </a:xfrm>
        </p:spPr>
        <p:txBody>
          <a:bodyPr>
            <a:noAutofit/>
          </a:bodyPr>
          <a:lstStyle/>
          <a:p>
            <a:r>
              <a:rPr lang="en-US" sz="5400" b="1" dirty="0">
                <a:solidFill>
                  <a:srgbClr val="7030A0"/>
                </a:solidFill>
              </a:rPr>
              <a:t>How sport affects mental health</a:t>
            </a:r>
            <a:r>
              <a:rPr lang="pl-PL" sz="5400" b="1" dirty="0">
                <a:solidFill>
                  <a:srgbClr val="7030A0"/>
                </a:solidFill>
              </a:rPr>
              <a:t>?</a:t>
            </a:r>
          </a:p>
        </p:txBody>
      </p:sp>
      <p:sp>
        <p:nvSpPr>
          <p:cNvPr id="3" name="Symbol zastępczy zawartości 2"/>
          <p:cNvSpPr>
            <a:spLocks noGrp="1"/>
          </p:cNvSpPr>
          <p:nvPr>
            <p:ph idx="1"/>
          </p:nvPr>
        </p:nvSpPr>
        <p:spPr>
          <a:xfrm>
            <a:off x="-214346" y="1857364"/>
            <a:ext cx="8229600" cy="4525963"/>
          </a:xfrm>
        </p:spPr>
        <p:txBody>
          <a:bodyPr>
            <a:normAutofit/>
          </a:bodyPr>
          <a:lstStyle/>
          <a:p>
            <a:pPr>
              <a:buNone/>
            </a:pPr>
            <a:r>
              <a:rPr lang="pl-PL" dirty="0"/>
              <a:t>     </a:t>
            </a:r>
            <a:r>
              <a:rPr lang="en-US" dirty="0"/>
              <a:t>1. Sports improve your mood</a:t>
            </a:r>
          </a:p>
          <a:p>
            <a:pPr>
              <a:buNone/>
            </a:pPr>
            <a:r>
              <a:rPr lang="pl-PL" dirty="0"/>
              <a:t>    </a:t>
            </a:r>
            <a:r>
              <a:rPr lang="en-US" sz="2400" dirty="0" smtClean="0"/>
              <a:t>Want </a:t>
            </a:r>
            <a:r>
              <a:rPr lang="en-US" sz="2400" dirty="0"/>
              <a:t>a burst of happiness and relaxation? Get involved in a physical activity. Whether you are playing sports, working out at a gym, or taking a brisk walk, physical activity triggers brain chemicals that make you feel happier and more relaxed. </a:t>
            </a:r>
          </a:p>
          <a:p>
            <a:pPr>
              <a:buNone/>
            </a:pPr>
            <a:endParaRPr lang="pl-PL" dirty="0"/>
          </a:p>
        </p:txBody>
      </p:sp>
      <p:pic>
        <p:nvPicPr>
          <p:cNvPr id="1026" name="Picture 2" descr="Znalezione obrazy dla zapytania sport"/>
          <p:cNvPicPr>
            <a:picLocks noChangeAspect="1" noChangeArrowheads="1"/>
          </p:cNvPicPr>
          <p:nvPr/>
        </p:nvPicPr>
        <p:blipFill>
          <a:blip r:embed="rId2" cstate="print"/>
          <a:srcRect/>
          <a:stretch>
            <a:fillRect/>
          </a:stretch>
        </p:blipFill>
        <p:spPr bwMode="auto">
          <a:xfrm>
            <a:off x="214282" y="4429132"/>
            <a:ext cx="3857652" cy="2209841"/>
          </a:xfrm>
          <a:prstGeom prst="rect">
            <a:avLst/>
          </a:prstGeom>
          <a:ln>
            <a:noFill/>
          </a:ln>
          <a:effectLst>
            <a:softEdge rad="112500"/>
          </a:effectLst>
        </p:spPr>
      </p:pic>
      <p:pic>
        <p:nvPicPr>
          <p:cNvPr id="1028" name="Picture 4" descr="Znalezione obrazy dla zapytania sport"/>
          <p:cNvPicPr>
            <a:picLocks noChangeAspect="1" noChangeArrowheads="1"/>
          </p:cNvPicPr>
          <p:nvPr/>
        </p:nvPicPr>
        <p:blipFill>
          <a:blip r:embed="rId3" cstate="print"/>
          <a:srcRect/>
          <a:stretch>
            <a:fillRect/>
          </a:stretch>
        </p:blipFill>
        <p:spPr bwMode="auto">
          <a:xfrm>
            <a:off x="4714876" y="4143380"/>
            <a:ext cx="4000490" cy="25003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642918"/>
            <a:ext cx="8229600" cy="4525963"/>
          </a:xfrm>
        </p:spPr>
        <p:txBody>
          <a:bodyPr>
            <a:normAutofit/>
          </a:bodyPr>
          <a:lstStyle/>
          <a:p>
            <a:pPr>
              <a:buNone/>
            </a:pPr>
            <a:r>
              <a:rPr lang="en-US" b="1" dirty="0"/>
              <a:t>2. Sports improve your concentration</a:t>
            </a:r>
          </a:p>
          <a:p>
            <a:pPr>
              <a:buNone/>
            </a:pPr>
            <a:r>
              <a:rPr lang="pl-PL" sz="2600" dirty="0"/>
              <a:t>     </a:t>
            </a:r>
            <a:r>
              <a:rPr lang="en-US" sz="2600" dirty="0"/>
              <a:t>Regular physical activity helps keep your key mental skills sharp as you age. This includes critical thinking, learning, and using good judgment. </a:t>
            </a:r>
            <a:r>
              <a:rPr lang="pl-PL" sz="2600" dirty="0" err="1"/>
              <a:t>Research</a:t>
            </a:r>
            <a:r>
              <a:rPr lang="en-US" sz="2600" dirty="0"/>
              <a:t> has shown that doing a mix of aerobic and muscle-strengthening activities is especially helpful. </a:t>
            </a:r>
            <a:endParaRPr lang="pl-PL" sz="2600" dirty="0"/>
          </a:p>
        </p:txBody>
      </p:sp>
      <p:pic>
        <p:nvPicPr>
          <p:cNvPr id="8194" name="Picture 2" descr="Znalezione obrazy dla zapytania Sports improve your concentration"/>
          <p:cNvPicPr>
            <a:picLocks noChangeAspect="1" noChangeArrowheads="1"/>
          </p:cNvPicPr>
          <p:nvPr/>
        </p:nvPicPr>
        <p:blipFill>
          <a:blip r:embed="rId2" cstate="print"/>
          <a:srcRect/>
          <a:stretch>
            <a:fillRect/>
          </a:stretch>
        </p:blipFill>
        <p:spPr bwMode="auto">
          <a:xfrm>
            <a:off x="285720" y="4000504"/>
            <a:ext cx="3786214" cy="2568598"/>
          </a:xfrm>
          <a:prstGeom prst="rect">
            <a:avLst/>
          </a:prstGeom>
          <a:ln>
            <a:noFill/>
          </a:ln>
          <a:effectLst>
            <a:softEdge rad="112500"/>
          </a:effectLst>
        </p:spPr>
      </p:pic>
      <p:pic>
        <p:nvPicPr>
          <p:cNvPr id="8198" name="Picture 6" descr="Znalezione obrazy dla zapytania Sports improve your concentration"/>
          <p:cNvPicPr>
            <a:picLocks noChangeAspect="1" noChangeArrowheads="1"/>
          </p:cNvPicPr>
          <p:nvPr/>
        </p:nvPicPr>
        <p:blipFill>
          <a:blip r:embed="rId3" cstate="print"/>
          <a:srcRect/>
          <a:stretch>
            <a:fillRect/>
          </a:stretch>
        </p:blipFill>
        <p:spPr bwMode="auto">
          <a:xfrm>
            <a:off x="4286248" y="3309938"/>
            <a:ext cx="4286280" cy="2857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428604"/>
            <a:ext cx="8229600" cy="4525963"/>
          </a:xfrm>
        </p:spPr>
        <p:txBody>
          <a:bodyPr>
            <a:normAutofit/>
          </a:bodyPr>
          <a:lstStyle/>
          <a:p>
            <a:pPr>
              <a:buNone/>
            </a:pPr>
            <a:r>
              <a:rPr lang="en-US" b="1" dirty="0"/>
              <a:t>3. Sports reduce stress and depression</a:t>
            </a:r>
            <a:endParaRPr lang="pl-PL" b="1" dirty="0"/>
          </a:p>
          <a:p>
            <a:pPr>
              <a:buNone/>
            </a:pPr>
            <a:r>
              <a:rPr lang="pl-PL" sz="2600" dirty="0" smtClean="0"/>
              <a:t>    </a:t>
            </a:r>
            <a:r>
              <a:rPr lang="en-US" sz="2600" dirty="0" smtClean="0"/>
              <a:t>When </a:t>
            </a:r>
            <a:r>
              <a:rPr lang="en-US" sz="2600" dirty="0"/>
              <a:t>you are physically active, your mind is distracted from daily stressors. This can help you avoid getting bogged down by negative thoughts. Exercise reduces the levels of stress hormones in your body. At the same time, it stimulates production of endorphins. These are natural mood lifters that can keep stress and depression at bay.</a:t>
            </a:r>
          </a:p>
          <a:p>
            <a:pPr>
              <a:buNone/>
            </a:pPr>
            <a:endParaRPr lang="pl-PL" dirty="0"/>
          </a:p>
        </p:txBody>
      </p:sp>
      <p:pic>
        <p:nvPicPr>
          <p:cNvPr id="7170" name="Picture 2" descr="Znalezione obrazy dla zapytania Sports reduce stress and depression"/>
          <p:cNvPicPr>
            <a:picLocks noChangeAspect="1" noChangeArrowheads="1"/>
          </p:cNvPicPr>
          <p:nvPr/>
        </p:nvPicPr>
        <p:blipFill>
          <a:blip r:embed="rId2" cstate="print"/>
          <a:srcRect/>
          <a:stretch>
            <a:fillRect/>
          </a:stretch>
        </p:blipFill>
        <p:spPr bwMode="auto">
          <a:xfrm>
            <a:off x="285720" y="3857628"/>
            <a:ext cx="4429124" cy="2481377"/>
          </a:xfrm>
          <a:prstGeom prst="rect">
            <a:avLst/>
          </a:prstGeom>
          <a:ln>
            <a:noFill/>
          </a:ln>
          <a:effectLst>
            <a:softEdge rad="112500"/>
          </a:effectLst>
        </p:spPr>
      </p:pic>
      <p:pic>
        <p:nvPicPr>
          <p:cNvPr id="7172" name="Picture 4" descr="Znalezione obrazy dla zapytania Sports reduce stress and depression"/>
          <p:cNvPicPr>
            <a:picLocks noChangeAspect="1" noChangeArrowheads="1"/>
          </p:cNvPicPr>
          <p:nvPr/>
        </p:nvPicPr>
        <p:blipFill>
          <a:blip r:embed="rId3" cstate="print"/>
          <a:srcRect/>
          <a:stretch>
            <a:fillRect/>
          </a:stretch>
        </p:blipFill>
        <p:spPr bwMode="auto">
          <a:xfrm>
            <a:off x="5072066" y="3643314"/>
            <a:ext cx="38100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8726" y="285728"/>
            <a:ext cx="8229600" cy="1143000"/>
          </a:xfrm>
        </p:spPr>
        <p:txBody>
          <a:bodyPr>
            <a:normAutofit/>
          </a:bodyPr>
          <a:lstStyle/>
          <a:p>
            <a:r>
              <a:rPr lang="pl-PL" sz="3200" b="1" dirty="0"/>
              <a:t>4. </a:t>
            </a:r>
            <a:r>
              <a:rPr lang="pl-PL" sz="3200" b="1" dirty="0" err="1"/>
              <a:t>Sports</a:t>
            </a:r>
            <a:r>
              <a:rPr lang="pl-PL" sz="3200" b="1" dirty="0"/>
              <a:t> </a:t>
            </a:r>
            <a:r>
              <a:rPr lang="pl-PL" sz="3200" b="1" dirty="0" err="1"/>
              <a:t>improve</a:t>
            </a:r>
            <a:r>
              <a:rPr lang="pl-PL" sz="3200" b="1" dirty="0"/>
              <a:t> </a:t>
            </a:r>
            <a:r>
              <a:rPr lang="pl-PL" sz="3200" b="1" dirty="0" smtClean="0"/>
              <a:t>sleeping </a:t>
            </a:r>
            <a:r>
              <a:rPr lang="pl-PL" sz="3200" b="1" dirty="0" err="1"/>
              <a:t>habits</a:t>
            </a:r>
            <a:r>
              <a:rPr lang="pl-PL" sz="3200" b="1" dirty="0"/>
              <a:t/>
            </a:r>
            <a:br>
              <a:rPr lang="pl-PL" sz="3200" b="1" dirty="0"/>
            </a:br>
            <a:endParaRPr lang="pl-PL" sz="3200" dirty="0"/>
          </a:p>
        </p:txBody>
      </p:sp>
      <p:sp>
        <p:nvSpPr>
          <p:cNvPr id="3" name="Symbol zastępczy zawartości 2"/>
          <p:cNvSpPr>
            <a:spLocks noGrp="1"/>
          </p:cNvSpPr>
          <p:nvPr>
            <p:ph idx="1"/>
          </p:nvPr>
        </p:nvSpPr>
        <p:spPr>
          <a:xfrm>
            <a:off x="214282" y="1071546"/>
            <a:ext cx="7901014" cy="2471741"/>
          </a:xfrm>
        </p:spPr>
        <p:txBody>
          <a:bodyPr>
            <a:normAutofit/>
          </a:bodyPr>
          <a:lstStyle/>
          <a:p>
            <a:pPr>
              <a:buNone/>
            </a:pPr>
            <a:r>
              <a:rPr lang="pl-PL" sz="2600" dirty="0" smtClean="0"/>
              <a:t>    </a:t>
            </a:r>
            <a:r>
              <a:rPr lang="en-US" sz="2600" dirty="0" smtClean="0"/>
              <a:t>Sports </a:t>
            </a:r>
            <a:r>
              <a:rPr lang="en-US" sz="2600" dirty="0"/>
              <a:t>and other forms of physical activity improve the quality of sleep. They do this by helping you fall asleep faster and deepening your sleep. Sleeping better can improve your mental outlook the next day, as well as improve your mood. </a:t>
            </a:r>
            <a:endParaRPr lang="pl-PL" sz="2600" dirty="0"/>
          </a:p>
        </p:txBody>
      </p:sp>
      <p:pic>
        <p:nvPicPr>
          <p:cNvPr id="6146" name="Picture 2" descr="Znalezione obrazy dla zapytania Sports improve sleep habits"/>
          <p:cNvPicPr>
            <a:picLocks noChangeAspect="1" noChangeArrowheads="1"/>
          </p:cNvPicPr>
          <p:nvPr/>
        </p:nvPicPr>
        <p:blipFill>
          <a:blip r:embed="rId2" cstate="print"/>
          <a:srcRect/>
          <a:stretch>
            <a:fillRect/>
          </a:stretch>
        </p:blipFill>
        <p:spPr bwMode="auto">
          <a:xfrm>
            <a:off x="285720" y="4000504"/>
            <a:ext cx="5014805" cy="2143140"/>
          </a:xfrm>
          <a:prstGeom prst="rect">
            <a:avLst/>
          </a:prstGeom>
          <a:ln>
            <a:noFill/>
          </a:ln>
          <a:effectLst>
            <a:softEdge rad="112500"/>
          </a:effectLst>
        </p:spPr>
      </p:pic>
      <p:pic>
        <p:nvPicPr>
          <p:cNvPr id="6148" name="Picture 4" descr="Znalezione obrazy dla zapytania Sports improve sleep habits"/>
          <p:cNvPicPr>
            <a:picLocks noChangeAspect="1" noChangeArrowheads="1"/>
          </p:cNvPicPr>
          <p:nvPr/>
        </p:nvPicPr>
        <p:blipFill>
          <a:blip r:embed="rId3" cstate="print"/>
          <a:srcRect/>
          <a:stretch>
            <a:fillRect/>
          </a:stretch>
        </p:blipFill>
        <p:spPr bwMode="auto">
          <a:xfrm>
            <a:off x="5357818" y="3143248"/>
            <a:ext cx="3566715"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84" y="285728"/>
            <a:ext cx="8229600" cy="1143000"/>
          </a:xfrm>
        </p:spPr>
        <p:txBody>
          <a:bodyPr>
            <a:normAutofit fontScale="90000"/>
          </a:bodyPr>
          <a:lstStyle/>
          <a:p>
            <a:r>
              <a:rPr lang="en-US" b="1" dirty="0"/>
              <a:t>5. </a:t>
            </a:r>
            <a:r>
              <a:rPr lang="en-US" sz="4000" b="1" dirty="0"/>
              <a:t>Sports help you maintain </a:t>
            </a:r>
            <a:r>
              <a:rPr lang="pl-PL" sz="4000" b="1" dirty="0" smtClean="0"/>
              <a:t/>
            </a:r>
            <a:br>
              <a:rPr lang="pl-PL" sz="4000" b="1" dirty="0" smtClean="0"/>
            </a:br>
            <a:r>
              <a:rPr lang="en-US" sz="4000" b="1" dirty="0" smtClean="0"/>
              <a:t>a </a:t>
            </a:r>
            <a:r>
              <a:rPr lang="en-US" sz="4000" b="1" dirty="0"/>
              <a:t>healthy weight</a:t>
            </a:r>
            <a:r>
              <a:rPr lang="en-US" b="1" dirty="0"/>
              <a:t/>
            </a:r>
            <a:br>
              <a:rPr lang="en-US" b="1" dirty="0"/>
            </a:br>
            <a:endParaRPr lang="pl-PL" dirty="0"/>
          </a:p>
        </p:txBody>
      </p:sp>
      <p:sp>
        <p:nvSpPr>
          <p:cNvPr id="3" name="Symbol zastępczy zawartości 2"/>
          <p:cNvSpPr>
            <a:spLocks noGrp="1"/>
          </p:cNvSpPr>
          <p:nvPr>
            <p:ph idx="1"/>
          </p:nvPr>
        </p:nvSpPr>
        <p:spPr>
          <a:xfrm>
            <a:off x="0" y="1285860"/>
            <a:ext cx="8286776" cy="2286015"/>
          </a:xfrm>
        </p:spPr>
        <p:txBody>
          <a:bodyPr>
            <a:normAutofit fontScale="92500" lnSpcReduction="20000"/>
          </a:bodyPr>
          <a:lstStyle/>
          <a:p>
            <a:pPr>
              <a:buNone/>
            </a:pPr>
            <a:r>
              <a:rPr lang="pl-PL" dirty="0" smtClean="0"/>
              <a:t>    </a:t>
            </a:r>
            <a:r>
              <a:rPr lang="en-US" dirty="0" smtClean="0"/>
              <a:t>The </a:t>
            </a:r>
            <a:r>
              <a:rPr lang="en-US" dirty="0"/>
              <a:t>Centers for Disease Control and Prevention (CDC)</a:t>
            </a:r>
            <a:r>
              <a:rPr lang="pl-PL" dirty="0"/>
              <a:t> </a:t>
            </a:r>
            <a:r>
              <a:rPr lang="pl-PL" dirty="0" err="1"/>
              <a:t>recommend</a:t>
            </a:r>
            <a:r>
              <a:rPr lang="pl-PL" dirty="0"/>
              <a:t> </a:t>
            </a:r>
            <a:r>
              <a:rPr lang="pl-PL" dirty="0" err="1"/>
              <a:t>sports</a:t>
            </a:r>
            <a:r>
              <a:rPr lang="en-US" dirty="0"/>
              <a:t> </a:t>
            </a:r>
            <a:r>
              <a:rPr lang="pl-PL" dirty="0" err="1"/>
              <a:t>participation</a:t>
            </a:r>
            <a:r>
              <a:rPr lang="pl-PL" dirty="0"/>
              <a:t> </a:t>
            </a:r>
            <a:r>
              <a:rPr lang="en-US" dirty="0"/>
              <a:t>as a healthy way to maintain weight. Individual sports, such as running, cycling, and weightlifting, are all particularly effective ways to burn calories and/or build muscle. </a:t>
            </a:r>
            <a:endParaRPr lang="pl-PL" dirty="0"/>
          </a:p>
        </p:txBody>
      </p:sp>
      <p:pic>
        <p:nvPicPr>
          <p:cNvPr id="5122" name="Picture 2" descr="Znalezione obrazy dla zapytania Sports help you maintain a healthy weight"/>
          <p:cNvPicPr>
            <a:picLocks noChangeAspect="1" noChangeArrowheads="1"/>
          </p:cNvPicPr>
          <p:nvPr/>
        </p:nvPicPr>
        <p:blipFill>
          <a:blip r:embed="rId3" cstate="print"/>
          <a:srcRect/>
          <a:stretch>
            <a:fillRect/>
          </a:stretch>
        </p:blipFill>
        <p:spPr bwMode="auto">
          <a:xfrm>
            <a:off x="0" y="3714752"/>
            <a:ext cx="4572000" cy="2244225"/>
          </a:xfrm>
          <a:prstGeom prst="rect">
            <a:avLst/>
          </a:prstGeom>
          <a:ln>
            <a:noFill/>
          </a:ln>
          <a:effectLst>
            <a:softEdge rad="112500"/>
          </a:effectLst>
        </p:spPr>
      </p:pic>
      <p:pic>
        <p:nvPicPr>
          <p:cNvPr id="5124" name="Picture 4" descr="Znalezione obrazy dla zapytania Sports help you maintain a healthy weight"/>
          <p:cNvPicPr>
            <a:picLocks noChangeAspect="1" noChangeArrowheads="1"/>
          </p:cNvPicPr>
          <p:nvPr/>
        </p:nvPicPr>
        <p:blipFill>
          <a:blip r:embed="rId4" cstate="print"/>
          <a:srcRect/>
          <a:stretch>
            <a:fillRect/>
          </a:stretch>
        </p:blipFill>
        <p:spPr bwMode="auto">
          <a:xfrm>
            <a:off x="4643438" y="3714752"/>
            <a:ext cx="4500562" cy="2286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6. Sports boost your self-confidence</a:t>
            </a:r>
            <a:br>
              <a:rPr lang="en-US" b="1" dirty="0"/>
            </a:br>
            <a:endParaRPr lang="pl-PL" dirty="0"/>
          </a:p>
        </p:txBody>
      </p:sp>
      <p:sp>
        <p:nvSpPr>
          <p:cNvPr id="3" name="Symbol zastępczy zawartości 2"/>
          <p:cNvSpPr>
            <a:spLocks noGrp="1"/>
          </p:cNvSpPr>
          <p:nvPr>
            <p:ph idx="1"/>
          </p:nvPr>
        </p:nvSpPr>
        <p:spPr>
          <a:xfrm>
            <a:off x="285720" y="1142984"/>
            <a:ext cx="7972452" cy="2328865"/>
          </a:xfrm>
        </p:spPr>
        <p:txBody>
          <a:bodyPr>
            <a:normAutofit lnSpcReduction="10000"/>
          </a:bodyPr>
          <a:lstStyle/>
          <a:p>
            <a:pPr>
              <a:buNone/>
            </a:pPr>
            <a:r>
              <a:rPr lang="pl-PL" dirty="0" smtClean="0"/>
              <a:t>   </a:t>
            </a:r>
            <a:r>
              <a:rPr lang="en-US" dirty="0" smtClean="0"/>
              <a:t>The </a:t>
            </a:r>
            <a:r>
              <a:rPr lang="en-US" dirty="0"/>
              <a:t>regular exercise that comes with playing sports can boost your confidence and improve your self-esteem. As your strength, skills, and stamina increase through playing sports, your self-image will improve as well. </a:t>
            </a:r>
            <a:endParaRPr lang="pl-PL" dirty="0"/>
          </a:p>
        </p:txBody>
      </p:sp>
      <p:pic>
        <p:nvPicPr>
          <p:cNvPr id="4098" name="Picture 2" descr="Znalezione obrazy dla zapytania Sports boost your self-confidence"/>
          <p:cNvPicPr>
            <a:picLocks noChangeAspect="1" noChangeArrowheads="1"/>
          </p:cNvPicPr>
          <p:nvPr/>
        </p:nvPicPr>
        <p:blipFill>
          <a:blip r:embed="rId2" cstate="print"/>
          <a:srcRect/>
          <a:stretch>
            <a:fillRect/>
          </a:stretch>
        </p:blipFill>
        <p:spPr bwMode="auto">
          <a:xfrm>
            <a:off x="428596" y="3437421"/>
            <a:ext cx="2571768" cy="3420579"/>
          </a:xfrm>
          <a:prstGeom prst="rect">
            <a:avLst/>
          </a:prstGeom>
          <a:ln>
            <a:noFill/>
          </a:ln>
          <a:effectLst>
            <a:softEdge rad="112500"/>
          </a:effectLst>
        </p:spPr>
      </p:pic>
      <p:pic>
        <p:nvPicPr>
          <p:cNvPr id="4100" name="Picture 4" descr="Znalezione obrazy dla zapytania Sports boost your self-confidence"/>
          <p:cNvPicPr>
            <a:picLocks noChangeAspect="1" noChangeArrowheads="1"/>
          </p:cNvPicPr>
          <p:nvPr/>
        </p:nvPicPr>
        <p:blipFill>
          <a:blip r:embed="rId3" cstate="print"/>
          <a:srcRect/>
          <a:stretch>
            <a:fillRect/>
          </a:stretch>
        </p:blipFill>
        <p:spPr bwMode="auto">
          <a:xfrm>
            <a:off x="3714744" y="3571876"/>
            <a:ext cx="4610095" cy="3067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28604"/>
            <a:ext cx="8229600" cy="1143000"/>
          </a:xfrm>
        </p:spPr>
        <p:txBody>
          <a:bodyPr>
            <a:normAutofit fontScale="90000"/>
          </a:bodyPr>
          <a:lstStyle/>
          <a:p>
            <a:r>
              <a:rPr lang="en-US" sz="4000" b="1" dirty="0"/>
              <a:t>7. Sports have been linked </a:t>
            </a:r>
            <a:r>
              <a:rPr lang="pl-PL" sz="4000" b="1" dirty="0" smtClean="0"/>
              <a:t/>
            </a:r>
            <a:br>
              <a:rPr lang="pl-PL" sz="4000" b="1" dirty="0" smtClean="0"/>
            </a:br>
            <a:r>
              <a:rPr lang="en-US" sz="4000" b="1" dirty="0" smtClean="0"/>
              <a:t>to </a:t>
            </a:r>
            <a:r>
              <a:rPr lang="en-US" sz="4000" b="1" dirty="0"/>
              <a:t>leadership traits</a:t>
            </a:r>
            <a:r>
              <a:rPr lang="en-US" b="1" dirty="0"/>
              <a:t/>
            </a:r>
            <a:br>
              <a:rPr lang="en-US" b="1" dirty="0"/>
            </a:br>
            <a:endParaRPr lang="pl-PL" dirty="0"/>
          </a:p>
        </p:txBody>
      </p:sp>
      <p:sp>
        <p:nvSpPr>
          <p:cNvPr id="3" name="Symbol zastępczy zawartości 2"/>
          <p:cNvSpPr>
            <a:spLocks noGrp="1"/>
          </p:cNvSpPr>
          <p:nvPr>
            <p:ph idx="1"/>
          </p:nvPr>
        </p:nvSpPr>
        <p:spPr>
          <a:xfrm>
            <a:off x="214282" y="1285860"/>
            <a:ext cx="7758138" cy="2686055"/>
          </a:xfrm>
        </p:spPr>
        <p:txBody>
          <a:bodyPr>
            <a:normAutofit fontScale="92500" lnSpcReduction="10000"/>
          </a:bodyPr>
          <a:lstStyle/>
          <a:p>
            <a:pPr>
              <a:buNone/>
            </a:pPr>
            <a:r>
              <a:rPr lang="pl-PL" dirty="0" smtClean="0"/>
              <a:t>   </a:t>
            </a:r>
            <a:r>
              <a:rPr lang="en-US" dirty="0" smtClean="0"/>
              <a:t>Team </a:t>
            </a:r>
            <a:r>
              <a:rPr lang="en-US" dirty="0"/>
              <a:t>sports such as soccer, baseball, and basketball are breeding grounds for leadership traits. Studies done in high schools reveal a correlation between sports participation and leadership </a:t>
            </a:r>
            <a:r>
              <a:rPr lang="en-US" dirty="0" smtClean="0"/>
              <a:t>qualities. </a:t>
            </a:r>
            <a:r>
              <a:rPr lang="en-US" dirty="0"/>
              <a:t>The team mindset leads to strong leadership qualities over time.</a:t>
            </a:r>
            <a:endParaRPr lang="pl-PL" dirty="0"/>
          </a:p>
        </p:txBody>
      </p:sp>
      <p:pic>
        <p:nvPicPr>
          <p:cNvPr id="3074" name="Picture 2" descr="Znalezione obrazy dla zapytania 7. Sports have been linked to leadership traits"/>
          <p:cNvPicPr>
            <a:picLocks noChangeAspect="1" noChangeArrowheads="1"/>
          </p:cNvPicPr>
          <p:nvPr/>
        </p:nvPicPr>
        <p:blipFill>
          <a:blip r:embed="rId2" cstate="print"/>
          <a:srcRect/>
          <a:stretch>
            <a:fillRect/>
          </a:stretch>
        </p:blipFill>
        <p:spPr bwMode="auto">
          <a:xfrm>
            <a:off x="1214414" y="3844873"/>
            <a:ext cx="6496042" cy="30131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222" y="0"/>
            <a:ext cx="9758402" cy="1439850"/>
          </a:xfrm>
        </p:spPr>
        <p:txBody>
          <a:bodyPr>
            <a:normAutofit/>
          </a:bodyPr>
          <a:lstStyle/>
          <a:p>
            <a:r>
              <a:rPr lang="pl-PL" b="1" dirty="0" err="1"/>
              <a:t>Benefits</a:t>
            </a:r>
            <a:r>
              <a:rPr lang="pl-PL" b="1" dirty="0"/>
              <a:t> for </a:t>
            </a:r>
            <a:r>
              <a:rPr lang="pl-PL" b="1" dirty="0" err="1"/>
              <a:t>children</a:t>
            </a:r>
            <a:r>
              <a:rPr lang="pl-PL" b="1" dirty="0"/>
              <a:t/>
            </a:r>
            <a:br>
              <a:rPr lang="pl-PL" b="1" dirty="0"/>
            </a:br>
            <a:endParaRPr lang="pl-PL" dirty="0"/>
          </a:p>
        </p:txBody>
      </p:sp>
      <p:sp>
        <p:nvSpPr>
          <p:cNvPr id="3" name="Symbol zastępczy zawartości 2"/>
          <p:cNvSpPr>
            <a:spLocks noGrp="1"/>
          </p:cNvSpPr>
          <p:nvPr>
            <p:ph idx="1"/>
          </p:nvPr>
        </p:nvSpPr>
        <p:spPr>
          <a:xfrm>
            <a:off x="214282" y="857232"/>
            <a:ext cx="7829576" cy="2471741"/>
          </a:xfrm>
        </p:spPr>
        <p:txBody>
          <a:bodyPr>
            <a:normAutofit fontScale="92500" lnSpcReduction="20000"/>
          </a:bodyPr>
          <a:lstStyle/>
          <a:p>
            <a:pPr>
              <a:buNone/>
            </a:pPr>
            <a:r>
              <a:rPr lang="pl-PL" dirty="0" smtClean="0"/>
              <a:t>    </a:t>
            </a:r>
            <a:r>
              <a:rPr lang="en-US" dirty="0" smtClean="0"/>
              <a:t>Sports </a:t>
            </a:r>
            <a:r>
              <a:rPr lang="en-US" dirty="0"/>
              <a:t>can benefit children in many of the same ways that they benefit adults. The biggest difference is that</a:t>
            </a:r>
            <a:r>
              <a:rPr lang="pl-PL" dirty="0"/>
              <a:t> </a:t>
            </a:r>
            <a:r>
              <a:rPr lang="pl-PL" dirty="0" err="1"/>
              <a:t>when</a:t>
            </a:r>
            <a:r>
              <a:rPr lang="pl-PL" dirty="0"/>
              <a:t> </a:t>
            </a:r>
            <a:r>
              <a:rPr lang="pl-PL" dirty="0" err="1"/>
              <a:t>children</a:t>
            </a:r>
            <a:r>
              <a:rPr lang="pl-PL" dirty="0"/>
              <a:t> start </a:t>
            </a:r>
            <a:r>
              <a:rPr lang="pl-PL" dirty="0" err="1"/>
              <a:t>participating</a:t>
            </a:r>
            <a:r>
              <a:rPr lang="en-US" dirty="0"/>
              <a:t> in sp</a:t>
            </a:r>
            <a:r>
              <a:rPr lang="pl-PL" dirty="0" err="1"/>
              <a:t>orts</a:t>
            </a:r>
            <a:r>
              <a:rPr lang="pl-PL" dirty="0"/>
              <a:t> </a:t>
            </a:r>
            <a:r>
              <a:rPr lang="en-US" dirty="0"/>
              <a:t>at a young age, they are far more likely to stay active as they grow older.</a:t>
            </a:r>
            <a:endParaRPr lang="pl-PL" dirty="0"/>
          </a:p>
        </p:txBody>
      </p:sp>
      <p:sp>
        <p:nvSpPr>
          <p:cNvPr id="2050" name="AutoShape 2" descr="Znalezione obrazy dla zapytania Sports can benefit children"/>
          <p:cNvSpPr>
            <a:spLocks noChangeAspect="1" noChangeArrowheads="1"/>
          </p:cNvSpPr>
          <p:nvPr/>
        </p:nvSpPr>
        <p:spPr bwMode="auto">
          <a:xfrm>
            <a:off x="155575" y="-1698625"/>
            <a:ext cx="5114925" cy="35433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2" name="Picture 4" descr="Znalezione obrazy dla zapytania Sports can benefit children"/>
          <p:cNvPicPr>
            <a:picLocks noChangeAspect="1" noChangeArrowheads="1"/>
          </p:cNvPicPr>
          <p:nvPr/>
        </p:nvPicPr>
        <p:blipFill>
          <a:blip r:embed="rId2" cstate="print"/>
          <a:srcRect/>
          <a:stretch>
            <a:fillRect/>
          </a:stretch>
        </p:blipFill>
        <p:spPr bwMode="auto">
          <a:xfrm>
            <a:off x="357158" y="3429000"/>
            <a:ext cx="3900479" cy="2702008"/>
          </a:xfrm>
          <a:prstGeom prst="rect">
            <a:avLst/>
          </a:prstGeom>
          <a:ln>
            <a:noFill/>
          </a:ln>
          <a:effectLst>
            <a:softEdge rad="112500"/>
          </a:effectLst>
        </p:spPr>
      </p:pic>
      <p:pic>
        <p:nvPicPr>
          <p:cNvPr id="2054" name="Picture 6" descr="Znalezione obrazy dla zapytania Sports can benefit children"/>
          <p:cNvPicPr>
            <a:picLocks noChangeAspect="1" noChangeArrowheads="1"/>
          </p:cNvPicPr>
          <p:nvPr/>
        </p:nvPicPr>
        <p:blipFill>
          <a:blip r:embed="rId3" cstate="print"/>
          <a:srcRect/>
          <a:stretch>
            <a:fillRect/>
          </a:stretch>
        </p:blipFill>
        <p:spPr bwMode="auto">
          <a:xfrm>
            <a:off x="4500562" y="3357562"/>
            <a:ext cx="42672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509</Words>
  <Application>Microsoft Office PowerPoint</Application>
  <PresentationFormat>Pokaz na ekranie (4:3)</PresentationFormat>
  <Paragraphs>22</Paragraphs>
  <Slides>11</Slides>
  <Notes>1</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Slajd 1</vt:lpstr>
      <vt:lpstr>How sport affects mental health?</vt:lpstr>
      <vt:lpstr>Slajd 3</vt:lpstr>
      <vt:lpstr>Slajd 4</vt:lpstr>
      <vt:lpstr>4. Sports improve sleeping habits </vt:lpstr>
      <vt:lpstr>5. Sports help you maintain  a healthy weight </vt:lpstr>
      <vt:lpstr>6. Sports boost your self-confidence </vt:lpstr>
      <vt:lpstr>7. Sports have been linked  to leadership traits </vt:lpstr>
      <vt:lpstr>Benefits for children </vt:lpstr>
      <vt:lpstr>What to keep in mind </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zs</dc:creator>
  <cp:lastModifiedBy>Maggies</cp:lastModifiedBy>
  <cp:revision>15</cp:revision>
  <dcterms:created xsi:type="dcterms:W3CDTF">2018-05-07T13:04:12Z</dcterms:created>
  <dcterms:modified xsi:type="dcterms:W3CDTF">2018-05-21T13:24:00Z</dcterms:modified>
</cp:coreProperties>
</file>