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unno06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81" d="100"/>
          <a:sy n="81" d="100"/>
        </p:scale>
        <p:origin x="-634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90DBAF-96B0-49A5-BFF9-69A942E5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CA00FC3-9739-41B4-B77F-657F85477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32F9FA-CF5C-4D83-A574-4EE4065D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0B9CA42-A8B5-48C8-A803-F557BDF0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8EB1623-A4A5-4536-9475-11634477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682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83D18E-A5BC-4B57-B7CE-DF408CDE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77D6A45-8B76-4901-AE4E-BA1B7C3B9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3691AD8-4999-4B74-999D-19168E24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3D91DE8-81FF-451F-8649-7BFD9726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A591875-58C9-40F4-A90B-BE658BE5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815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92445A18-70CE-4DE3-A095-EE630F787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66E21B7-9EEF-49DB-8857-EFF2F7F4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6C31183-E409-408D-8CE2-006A919B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C3EE68-09A7-4E4B-9AFA-837228A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D82637A-7B8A-4826-8806-282F92ED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72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EF2DD3-528E-4E74-A8A0-11C7A561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8BD75F6-7CD6-401B-9855-4B13E0A6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F2157B-F8B2-45E1-A862-4FA3511B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075AE8B-ADA1-43DC-BA82-A7DF6D93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F874F7-CFBF-4DB7-9004-20E1D9CE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587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D81F16-2634-4428-97FE-157F0AB9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D2A4047-F8C4-42C0-9AAF-A0BF12C8A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C21EF14-016F-40BA-80DF-D40F9DF7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73A2F44-EC59-4445-8A0E-22E51804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DEDA4F8-6CB3-458F-931A-B92E6D14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662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BAA3A6-0D5F-4C16-A771-BF9F0DB3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F3E8CB-EAE4-4B37-8C03-35BFC1C2B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1CE56B4-E5FF-42BE-BA7B-035B4445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A01FE8A-C08F-416F-B523-7C831502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2898A02-A97F-42B7-8F03-949EDCED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43F0BEE-257C-4D82-B4EF-380A584A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917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1F83BB-267C-4244-83C0-D02EFD55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65F4B2B-049A-4D97-BC45-DD770A5F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43836A4-59F8-47DB-AB4A-7D582B22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0C448CE-A347-4D39-94D1-9D2AC625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8DA0C83-96EA-46CA-8347-4C866C1E1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8FE1CD8-9AEE-4F1D-B384-AF006750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AE77226-9FF0-4732-89B9-5FE7E123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3C84515-EA80-448C-ACAF-DC68BA1A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097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5E1813-CE59-40D7-B01F-1C79CD0F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8AECE57-0CA8-4D10-A096-B5D0D924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1600C38-7BE9-4619-B02A-79F98AC8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65C4050-1878-43BD-BDA4-8BAA2A32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514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98EAADB-EE54-463F-A2C1-1C882AF8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A459454-5B91-4106-A87F-50C6FE88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EB8898D-0FFE-4F48-916C-52006086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37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9A4AC7-46E6-422B-BE7B-CE0559CD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323E48B-285A-48D0-903B-A382E6EA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97D07F2-A64A-4E0E-ADAA-4FAD2C776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D1A3EB5-9EBE-4C06-9A7C-BFAE1162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A5E4BA-471B-412D-95F9-605A9D3D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DB7F5EB-417C-4EB5-A4BD-9DEC0F6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55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FD6EF6-0616-466B-A261-1A3493D7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F01BCE3-A510-45A2-8BF5-9CE5435D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ACC6257-3554-43FE-97E7-206681E9A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450996E-BD92-4570-B507-761F9A4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06A3B7A-4DF9-492B-A7D7-5371DF90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F2BFF6E-B69B-4D4F-ABC3-EC0091B2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18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E6BE5E5-8DEF-43AE-94C7-B78E5970B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FE25E15-5AFC-4ECE-BDD5-7A7624B5B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834022D-925F-4918-AB1A-95ACF9320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7D3B-0F3D-4C8F-9E3F-DE3D720F0273}" type="datetimeFigureOut">
              <a:rPr lang="it-IT" smtClean="0"/>
              <a:pPr/>
              <a:t>31/03/2019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62933D-6DC7-416C-92EE-5A72ACE37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106108-D7DD-49DD-B70B-AAF42D273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D730-7EAE-4D6B-9D29-A5898DD23B5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76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C11F265-3CF6-403F-AE7B-99B93D91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985" y="422031"/>
            <a:ext cx="9355015" cy="105507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Erasmus+kA2 </a:t>
            </a:r>
            <a:br>
              <a:rPr lang="it-IT" sz="3200" dirty="0" smtClean="0"/>
            </a:br>
            <a:r>
              <a:rPr lang="it-IT" sz="3200" dirty="0" smtClean="0"/>
              <a:t>Moving2Health 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F1499E3-5BA4-49D8-A41D-E86870EF2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7" y="3509964"/>
            <a:ext cx="8210146" cy="201534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DBAB2BB-E40D-4D29-AB49-0740FE505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4308" y="1805353"/>
            <a:ext cx="8616461" cy="46775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0371" y="182563"/>
            <a:ext cx="944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86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8244833-DC5E-42D4-A6A8-617110C6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METABOLISM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1F74F1F-9F0D-4048-B9D5-4F8E70A8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All</a:t>
            </a:r>
            <a:r>
              <a:rPr lang="it-IT" dirty="0"/>
              <a:t> chemical </a:t>
            </a:r>
            <a:r>
              <a:rPr lang="it-IT" dirty="0" err="1"/>
              <a:t>reactions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dirty="0" err="1" smtClean="0"/>
              <a:t>maintaining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smtClean="0"/>
              <a:t>living </a:t>
            </a:r>
            <a:r>
              <a:rPr lang="it-IT" dirty="0"/>
              <a:t>state of the </a:t>
            </a:r>
            <a:r>
              <a:rPr lang="it-IT" dirty="0" err="1"/>
              <a:t>cells</a:t>
            </a:r>
            <a:r>
              <a:rPr lang="it-IT" dirty="0"/>
              <a:t> and the </a:t>
            </a:r>
            <a:r>
              <a:rPr lang="it-IT" dirty="0" err="1" smtClean="0"/>
              <a:t>organism</a:t>
            </a:r>
            <a:endParaRPr lang="it-IT" dirty="0" smtClean="0"/>
          </a:p>
          <a:p>
            <a:pPr marL="0" indent="0">
              <a:buNone/>
            </a:pPr>
            <a:r>
              <a:rPr lang="en-US" dirty="0"/>
              <a:t> Metabolism can be conveniently divided into two categories:</a:t>
            </a:r>
            <a:endParaRPr lang="it-IT"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2F22C470-99F1-40B5-B8D8-75DDA4BD1FDE}"/>
              </a:ext>
            </a:extLst>
          </p:cNvPr>
          <p:cNvSpPr/>
          <p:nvPr/>
        </p:nvSpPr>
        <p:spPr>
          <a:xfrm rot="1739606">
            <a:off x="3271448" y="3124392"/>
            <a:ext cx="484632" cy="1042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xmlns="" id="{9FA9F18D-504A-4BAD-9FEE-9CEB263D43F0}"/>
              </a:ext>
            </a:extLst>
          </p:cNvPr>
          <p:cNvSpPr/>
          <p:nvPr/>
        </p:nvSpPr>
        <p:spPr>
          <a:xfrm rot="20287976">
            <a:off x="8441369" y="33266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643990C-CE75-4F80-9912-13CE41B54401}"/>
              </a:ext>
            </a:extLst>
          </p:cNvPr>
          <p:cNvSpPr txBox="1"/>
          <p:nvPr/>
        </p:nvSpPr>
        <p:spPr>
          <a:xfrm>
            <a:off x="838200" y="4218769"/>
            <a:ext cx="425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CATABOLISM</a:t>
            </a:r>
          </a:p>
          <a:p>
            <a:pPr algn="ctr"/>
            <a:r>
              <a:rPr lang="it-IT" dirty="0"/>
              <a:t>The breakdown of </a:t>
            </a:r>
            <a:r>
              <a:rPr lang="it-IT" dirty="0" err="1"/>
              <a:t>molecules</a:t>
            </a:r>
            <a:r>
              <a:rPr lang="it-IT" dirty="0"/>
              <a:t> to </a:t>
            </a:r>
            <a:r>
              <a:rPr lang="it-IT" dirty="0" err="1"/>
              <a:t>obtain</a:t>
            </a:r>
            <a:r>
              <a:rPr lang="it-IT" dirty="0"/>
              <a:t> </a:t>
            </a:r>
            <a:r>
              <a:rPr lang="it-IT" dirty="0" err="1"/>
              <a:t>energy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939478B-2DEF-4ADD-9179-6131049BA036}"/>
              </a:ext>
            </a:extLst>
          </p:cNvPr>
          <p:cNvSpPr txBox="1"/>
          <p:nvPr/>
        </p:nvSpPr>
        <p:spPr>
          <a:xfrm>
            <a:off x="6835050" y="4218769"/>
            <a:ext cx="394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ANABOLISM</a:t>
            </a:r>
          </a:p>
          <a:p>
            <a:pPr algn="ctr"/>
            <a:r>
              <a:rPr lang="it-IT" dirty="0"/>
              <a:t>the </a:t>
            </a:r>
            <a:r>
              <a:rPr lang="it-IT" dirty="0" err="1"/>
              <a:t>synthesis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components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by the </a:t>
            </a:r>
            <a:r>
              <a:rPr lang="it-IT" dirty="0" err="1"/>
              <a:t>cells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0978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3ABFCB-195C-4263-8F70-65485709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NUTRITION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sz="4000" b="1" dirty="0">
                <a:solidFill>
                  <a:schemeClr val="accent1"/>
                </a:solidFill>
              </a:rPr>
              <a:t>THE KEY TO METABOLISM</a:t>
            </a:r>
            <a:endParaRPr lang="it-IT" sz="5400" b="1" dirty="0">
              <a:solidFill>
                <a:schemeClr val="accent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16E8C3C-B01A-467E-812B-B92A4AC5E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530" y="1875692"/>
            <a:ext cx="8234940" cy="4513384"/>
          </a:xfrm>
        </p:spPr>
      </p:pic>
    </p:spTree>
    <p:extLst>
      <p:ext uri="{BB962C8B-B14F-4D97-AF65-F5344CB8AC3E}">
        <p14:creationId xmlns:p14="http://schemas.microsoft.com/office/powerpoint/2010/main" xmlns="" val="338269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8E9DA0-7EDE-45FF-B242-A919AAAE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55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NUTRIENTS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A4EE3A-20D0-469C-9CBE-EB2DCB61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59" y="1011678"/>
            <a:ext cx="11634281" cy="4053781"/>
          </a:xfrm>
        </p:spPr>
        <p:txBody>
          <a:bodyPr/>
          <a:lstStyle/>
          <a:p>
            <a:r>
              <a:rPr lang="en-US" dirty="0"/>
              <a:t>breakdown in order to produce energy. This energy in turn is required by the body to synthesize new proteins, nucleic acids (DNA, RNA) etc.</a:t>
            </a:r>
          </a:p>
          <a:p>
            <a:r>
              <a:rPr lang="en-US" dirty="0"/>
              <a:t>supply energy (calories) and supply the necessary chemicals which the body itself cannot synthesize.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9E2E148-F24E-4E85-A55E-0B89662F8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673" y="2732893"/>
            <a:ext cx="6846651" cy="41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32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584223-035E-45BA-A05C-910AADF7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FOOD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BB9101-D69B-4E79-BE7B-039ED1D8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provides </a:t>
            </a:r>
            <a:r>
              <a:rPr lang="en-US" dirty="0"/>
              <a:t>a variety of substances that are essential for the building, </a:t>
            </a:r>
            <a:r>
              <a:rPr lang="en-US" dirty="0" smtClean="0"/>
              <a:t>upkeep </a:t>
            </a:r>
            <a:r>
              <a:rPr lang="en-US" dirty="0"/>
              <a:t>and repair of body </a:t>
            </a:r>
            <a:r>
              <a:rPr lang="en-US" dirty="0" smtClean="0"/>
              <a:t>tissues </a:t>
            </a:r>
            <a:r>
              <a:rPr lang="en-US" dirty="0"/>
              <a:t>and for the efficient functioning of the body.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0826F18-F004-4469-AA84-C6D44CF28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380" y="1898655"/>
            <a:ext cx="6166223" cy="46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29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E97C36B-5221-4B90-B918-24F7017C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CARBOHYDRATES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469BA3B-9298-4636-9A89-3E6C26D4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starch, </a:t>
            </a:r>
            <a:r>
              <a:rPr lang="en-US" sz="2400" dirty="0" smtClean="0">
                <a:solidFill>
                  <a:schemeClr val="accent1"/>
                </a:solidFill>
              </a:rPr>
              <a:t>sugar </a:t>
            </a:r>
            <a:r>
              <a:rPr lang="en-US" sz="2400" dirty="0">
                <a:solidFill>
                  <a:schemeClr val="accent1"/>
                </a:solidFill>
              </a:rPr>
              <a:t>and cellulose (fiber)</a:t>
            </a:r>
          </a:p>
          <a:p>
            <a:pPr marL="0" indent="0">
              <a:buNone/>
            </a:pPr>
            <a:r>
              <a:rPr lang="it-IT" sz="2400" dirty="0"/>
              <a:t>Body </a:t>
            </a:r>
            <a:r>
              <a:rPr lang="it-IT" sz="2400" dirty="0" err="1"/>
              <a:t>tissues</a:t>
            </a:r>
            <a:r>
              <a:rPr lang="it-IT" sz="2400" dirty="0"/>
              <a:t> </a:t>
            </a:r>
            <a:r>
              <a:rPr lang="it-IT" sz="2400" dirty="0" err="1"/>
              <a:t>depend</a:t>
            </a:r>
            <a:r>
              <a:rPr lang="it-IT" sz="2400" dirty="0"/>
              <a:t> on </a:t>
            </a:r>
            <a:r>
              <a:rPr lang="it-IT" sz="2400" dirty="0" err="1"/>
              <a:t>glucose</a:t>
            </a:r>
            <a:r>
              <a:rPr lang="it-IT" sz="2400" dirty="0"/>
              <a:t> for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activities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 err="1"/>
              <a:t>Carbohydrates</a:t>
            </a:r>
            <a:r>
              <a:rPr lang="it-IT" sz="2400" dirty="0"/>
              <a:t> and sugar yield </a:t>
            </a:r>
            <a:r>
              <a:rPr lang="it-IT" sz="2400" dirty="0" err="1"/>
              <a:t>glucose</a:t>
            </a:r>
            <a:r>
              <a:rPr lang="it-IT" sz="2400" dirty="0"/>
              <a:t> by </a:t>
            </a:r>
            <a:r>
              <a:rPr lang="it-IT" sz="2400" dirty="0" err="1"/>
              <a:t>digestion</a:t>
            </a:r>
            <a:r>
              <a:rPr lang="it-IT" sz="2400" dirty="0"/>
              <a:t> or </a:t>
            </a:r>
            <a:r>
              <a:rPr lang="it-IT" sz="2400" dirty="0" err="1"/>
              <a:t>metabolism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T</a:t>
            </a:r>
            <a:r>
              <a:rPr lang="it-IT" sz="2400" dirty="0" smtClean="0"/>
              <a:t>he </a:t>
            </a:r>
            <a:r>
              <a:rPr lang="it-IT" sz="2400" dirty="0" err="1"/>
              <a:t>combustion</a:t>
            </a:r>
            <a:r>
              <a:rPr lang="it-IT" sz="2400" dirty="0"/>
              <a:t> of </a:t>
            </a:r>
            <a:r>
              <a:rPr lang="it-IT" sz="2400" dirty="0" err="1"/>
              <a:t>glucose</a:t>
            </a:r>
            <a:r>
              <a:rPr lang="it-IT" sz="2400" dirty="0"/>
              <a:t> </a:t>
            </a:r>
            <a:r>
              <a:rPr lang="it-IT" sz="2400" dirty="0" err="1"/>
              <a:t>produces</a:t>
            </a:r>
            <a:r>
              <a:rPr lang="it-IT" sz="2400" dirty="0"/>
              <a:t> a </a:t>
            </a:r>
            <a:r>
              <a:rPr lang="it-IT" sz="2400" dirty="0" err="1"/>
              <a:t>lot</a:t>
            </a:r>
            <a:r>
              <a:rPr lang="it-IT" sz="2400" dirty="0"/>
              <a:t> of </a:t>
            </a:r>
            <a:r>
              <a:rPr lang="it-IT" sz="2400" dirty="0" err="1"/>
              <a:t>energy</a:t>
            </a:r>
            <a:endParaRPr lang="it-IT" sz="2400" dirty="0"/>
          </a:p>
          <a:p>
            <a:pPr marL="0" indent="0">
              <a:buNone/>
            </a:pPr>
            <a:r>
              <a:rPr lang="en-US" sz="2400" dirty="0"/>
              <a:t>Most people consume around half of their diet as carbohydrates. This comes from rice, wheat, bread, potatoes, pasta, etc.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C67D32C-63C4-4AC5-8BE9-8A321CBB6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098" y="3956858"/>
            <a:ext cx="4261803" cy="2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4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D5EEE9-8BA6-4AA9-9263-856769BF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153"/>
            <a:ext cx="10515600" cy="4271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>
                <a:solidFill>
                  <a:schemeClr val="accent1"/>
                </a:solidFill>
              </a:rPr>
              <a:t>PROTEINS</a:t>
            </a:r>
            <a:r>
              <a:rPr lang="it-IT" dirty="0">
                <a:solidFill>
                  <a:schemeClr val="accent1"/>
                </a:solidFill>
              </a:rPr>
              <a:t/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sz="2700" dirty="0" err="1">
                <a:solidFill>
                  <a:schemeClr val="accent1"/>
                </a:solidFill>
              </a:rPr>
              <a:t>main</a:t>
            </a:r>
            <a:r>
              <a:rPr lang="it-IT" sz="2700" dirty="0">
                <a:solidFill>
                  <a:schemeClr val="accent1"/>
                </a:solidFill>
              </a:rPr>
              <a:t> </a:t>
            </a:r>
            <a:r>
              <a:rPr lang="it-IT" sz="2700" dirty="0" err="1" smtClean="0">
                <a:solidFill>
                  <a:schemeClr val="accent1"/>
                </a:solidFill>
              </a:rPr>
              <a:t>tissue</a:t>
            </a:r>
            <a:r>
              <a:rPr lang="it-IT" sz="2700" dirty="0" smtClean="0">
                <a:solidFill>
                  <a:schemeClr val="accent1"/>
                </a:solidFill>
              </a:rPr>
              <a:t>  </a:t>
            </a:r>
            <a:r>
              <a:rPr lang="it-IT" sz="2700" dirty="0" err="1">
                <a:solidFill>
                  <a:schemeClr val="accent1"/>
                </a:solidFill>
              </a:rPr>
              <a:t>builders</a:t>
            </a:r>
            <a:r>
              <a:rPr lang="it-IT" sz="2700" dirty="0">
                <a:solidFill>
                  <a:schemeClr val="accent1"/>
                </a:solidFill>
              </a:rPr>
              <a:t> in the body</a:t>
            </a:r>
            <a:r>
              <a:rPr lang="it-IT" dirty="0">
                <a:solidFill>
                  <a:schemeClr val="accent1"/>
                </a:solidFill>
              </a:rPr>
              <a:t/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/>
            </a:r>
            <a:br>
              <a:rPr lang="it-IT" dirty="0">
                <a:solidFill>
                  <a:schemeClr val="accent1"/>
                </a:solidFill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AECE316-8C79-4D98-ACF3-8B9337D06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222" y="3620468"/>
            <a:ext cx="4923556" cy="328108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728425C-9001-41FF-9145-EE909F7B550E}"/>
              </a:ext>
            </a:extLst>
          </p:cNvPr>
          <p:cNvSpPr txBox="1"/>
          <p:nvPr/>
        </p:nvSpPr>
        <p:spPr>
          <a:xfrm>
            <a:off x="1041862" y="2028307"/>
            <a:ext cx="1010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carry</a:t>
            </a:r>
            <a:r>
              <a:rPr lang="it-IT" sz="2400" dirty="0"/>
              <a:t> out  </a:t>
            </a:r>
            <a:r>
              <a:rPr lang="it-IT" sz="2400" dirty="0" err="1"/>
              <a:t>vital</a:t>
            </a:r>
            <a:r>
              <a:rPr lang="it-IT" sz="2400" dirty="0"/>
              <a:t> </a:t>
            </a:r>
            <a:r>
              <a:rPr lang="it-IT" sz="2400" dirty="0" err="1"/>
              <a:t>reactions</a:t>
            </a:r>
            <a:r>
              <a:rPr lang="it-IT" sz="2400" dirty="0"/>
              <a:t> </a:t>
            </a:r>
            <a:r>
              <a:rPr lang="it-IT" sz="2400" dirty="0" smtClean="0"/>
              <a:t>and a </a:t>
            </a:r>
            <a:r>
              <a:rPr lang="it-IT" sz="2400" dirty="0" err="1" smtClean="0"/>
              <a:t>myriad</a:t>
            </a:r>
            <a:r>
              <a:rPr lang="it-IT" sz="2400" dirty="0" smtClean="0"/>
              <a:t> </a:t>
            </a:r>
            <a:r>
              <a:rPr lang="it-IT" sz="2400" dirty="0"/>
              <a:t>of other </a:t>
            </a:r>
            <a:r>
              <a:rPr lang="it-IT" sz="2400" dirty="0" err="1"/>
              <a:t>functions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they</a:t>
            </a:r>
            <a:r>
              <a:rPr lang="it-IT" sz="2400" dirty="0"/>
              <a:t> are </a:t>
            </a:r>
            <a:r>
              <a:rPr lang="it-IT" sz="2400" dirty="0" err="1"/>
              <a:t>necessary</a:t>
            </a:r>
            <a:r>
              <a:rPr lang="it-IT" sz="2400" dirty="0"/>
              <a:t> for nutrition </a:t>
            </a:r>
            <a:r>
              <a:rPr lang="it-IT" sz="2400" dirty="0" err="1"/>
              <a:t>because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contain</a:t>
            </a:r>
            <a:r>
              <a:rPr lang="it-IT" sz="2400" dirty="0"/>
              <a:t> </a:t>
            </a:r>
            <a:r>
              <a:rPr lang="it-IT" sz="2400" dirty="0" smtClean="0"/>
              <a:t>amino </a:t>
            </a:r>
            <a:r>
              <a:rPr lang="it-IT" sz="2400" dirty="0" err="1" smtClean="0"/>
              <a:t>acids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58841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DE769F-6C66-4994-B12D-373F8F96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881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FAT</a:t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sz="2400" dirty="0" err="1">
                <a:solidFill>
                  <a:schemeClr val="accent1"/>
                </a:solidFill>
              </a:rPr>
              <a:t>sources</a:t>
            </a:r>
            <a:r>
              <a:rPr lang="it-IT" sz="2400" dirty="0">
                <a:solidFill>
                  <a:schemeClr val="accent1"/>
                </a:solidFill>
              </a:rPr>
              <a:t> of </a:t>
            </a:r>
            <a:r>
              <a:rPr lang="it-IT" sz="2400" dirty="0" err="1">
                <a:solidFill>
                  <a:schemeClr val="accent1"/>
                </a:solidFill>
              </a:rPr>
              <a:t>energy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B2894C9-DEF1-4366-8EA6-00D575C8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576"/>
            <a:ext cx="10515600" cy="24656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Functions:</a:t>
            </a:r>
          </a:p>
          <a:p>
            <a:r>
              <a:rPr lang="en-US" sz="2400" dirty="0"/>
              <a:t>helping to form the cellular structure;</a:t>
            </a:r>
          </a:p>
          <a:p>
            <a:r>
              <a:rPr lang="en-US" sz="2400" dirty="0"/>
              <a:t>forming a protective cushion and insulation around vital organs;</a:t>
            </a:r>
          </a:p>
          <a:p>
            <a:r>
              <a:rPr lang="en-US" sz="2400" dirty="0"/>
              <a:t>helping absorb fat soluble vitamins,</a:t>
            </a:r>
          </a:p>
          <a:p>
            <a:r>
              <a:rPr lang="en-US" sz="2400" dirty="0"/>
              <a:t>providing a reserve storage for energy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96510E6-9F31-4A21-AEB0-3A00574B8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735" y="3153508"/>
            <a:ext cx="4474496" cy="33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84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THANKS FOR YOUR ATTENTION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Clelia </a:t>
            </a:r>
            <a:r>
              <a:rPr lang="it-IT" dirty="0"/>
              <a:t>B</a:t>
            </a:r>
            <a:r>
              <a:rPr lang="it-IT" dirty="0" smtClean="0"/>
              <a:t>ernardo</a:t>
            </a:r>
          </a:p>
          <a:p>
            <a:r>
              <a:rPr lang="it-IT" dirty="0" smtClean="0"/>
              <a:t>Miriam </a:t>
            </a:r>
            <a:r>
              <a:rPr lang="it-IT" dirty="0" err="1" smtClean="0"/>
              <a:t>Panebianco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Liceo Scientifico Galileo Galilei </a:t>
            </a:r>
          </a:p>
          <a:p>
            <a:r>
              <a:rPr lang="it-IT" dirty="0" smtClean="0"/>
              <a:t>Potenza</a:t>
            </a:r>
          </a:p>
          <a:p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6618" y="5024194"/>
            <a:ext cx="944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367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254</Words>
  <Application>Microsoft Office PowerPoint</Application>
  <PresentationFormat>Niestandardowy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Tema di Office</vt:lpstr>
      <vt:lpstr>Erasmus+kA2  Moving2Health </vt:lpstr>
      <vt:lpstr>METABOLISM</vt:lpstr>
      <vt:lpstr>NUTRITION THE KEY TO METABOLISM</vt:lpstr>
      <vt:lpstr>NUTRIENTS</vt:lpstr>
      <vt:lpstr>FOOD</vt:lpstr>
      <vt:lpstr>CARBOHYDRATES</vt:lpstr>
      <vt:lpstr>PROTEINS main tissue  builders in the body  </vt:lpstr>
      <vt:lpstr>FAT sources of energy</vt:lpstr>
      <vt:lpstr>THANKS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Alunno06</dc:creator>
  <cp:lastModifiedBy>Michalina Mądryk</cp:lastModifiedBy>
  <cp:revision>16</cp:revision>
  <dcterms:created xsi:type="dcterms:W3CDTF">2018-10-22T11:50:49Z</dcterms:created>
  <dcterms:modified xsi:type="dcterms:W3CDTF">2019-03-31T16:29:32Z</dcterms:modified>
</cp:coreProperties>
</file>