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Playfair Display" charset="0"/>
      <p:regular r:id="rId20"/>
      <p:bold r:id="rId21"/>
      <p:italic r:id="rId22"/>
      <p:boldItalic r:id="rId23"/>
    </p:embeddedFont>
    <p:embeddedFont>
      <p:font typeface="Lato" charset="0"/>
      <p:regular r:id="rId24"/>
      <p:bold r:id="rId25"/>
      <p:italic r:id="rId26"/>
      <p:boldItalic r:id="rId27"/>
    </p:embeddedFont>
    <p:embeddedFont>
      <p:font typeface="Amatic SC" charset="-79"/>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2439F5F-3E3E-4D0D-960F-2135135541E9}">
  <a:tblStyle styleId="{E2439F5F-3E3E-4D0D-960F-2135135541E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9" d="100"/>
          <a:sy n="99" d="100"/>
        </p:scale>
        <p:origin x="-54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535176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3096250" y="1627200"/>
            <a:ext cx="2951400" cy="15843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1"/>
          <p:cNvSpPr txBox="1">
            <a:spLocks noGrp="1"/>
          </p:cNvSpPr>
          <p:nvPr>
            <p:ph type="title" hasCustomPrompt="1"/>
          </p:nvPr>
        </p:nvSpPr>
        <p:spPr>
          <a:xfrm>
            <a:off x="311700" y="1233100"/>
            <a:ext cx="8520600" cy="16101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0000"/>
              <a:buFont typeface="Lato"/>
              <a:buNone/>
              <a:defRPr sz="10000">
                <a:latin typeface="Lato"/>
                <a:ea typeface="Lato"/>
                <a:cs typeface="Lato"/>
                <a:sym typeface="Lato"/>
              </a:defRPr>
            </a:lvl1pPr>
            <a:lvl2pPr lvl="1" algn="ctr">
              <a:lnSpc>
                <a:spcPct val="100000"/>
              </a:lnSpc>
              <a:spcBef>
                <a:spcPts val="0"/>
              </a:spcBef>
              <a:spcAft>
                <a:spcPts val="0"/>
              </a:spcAft>
              <a:buSzPts val="10000"/>
              <a:buFont typeface="Lato"/>
              <a:buNone/>
              <a:defRPr sz="10000">
                <a:latin typeface="Lato"/>
                <a:ea typeface="Lato"/>
                <a:cs typeface="Lato"/>
                <a:sym typeface="Lato"/>
              </a:defRPr>
            </a:lvl2pPr>
            <a:lvl3pPr lvl="2" algn="ctr">
              <a:lnSpc>
                <a:spcPct val="100000"/>
              </a:lnSpc>
              <a:spcBef>
                <a:spcPts val="0"/>
              </a:spcBef>
              <a:spcAft>
                <a:spcPts val="0"/>
              </a:spcAft>
              <a:buSzPts val="10000"/>
              <a:buFont typeface="Lato"/>
              <a:buNone/>
              <a:defRPr sz="10000">
                <a:latin typeface="Lato"/>
                <a:ea typeface="Lato"/>
                <a:cs typeface="Lato"/>
                <a:sym typeface="Lato"/>
              </a:defRPr>
            </a:lvl3pPr>
            <a:lvl4pPr lvl="3" algn="ctr">
              <a:lnSpc>
                <a:spcPct val="100000"/>
              </a:lnSpc>
              <a:spcBef>
                <a:spcPts val="0"/>
              </a:spcBef>
              <a:spcAft>
                <a:spcPts val="0"/>
              </a:spcAft>
              <a:buSzPts val="10000"/>
              <a:buFont typeface="Lato"/>
              <a:buNone/>
              <a:defRPr sz="10000">
                <a:latin typeface="Lato"/>
                <a:ea typeface="Lato"/>
                <a:cs typeface="Lato"/>
                <a:sym typeface="Lato"/>
              </a:defRPr>
            </a:lvl4pPr>
            <a:lvl5pPr lvl="4" algn="ctr">
              <a:lnSpc>
                <a:spcPct val="100000"/>
              </a:lnSpc>
              <a:spcBef>
                <a:spcPts val="0"/>
              </a:spcBef>
              <a:spcAft>
                <a:spcPts val="0"/>
              </a:spcAft>
              <a:buSzPts val="10000"/>
              <a:buFont typeface="Lato"/>
              <a:buNone/>
              <a:defRPr sz="10000">
                <a:latin typeface="Lato"/>
                <a:ea typeface="Lato"/>
                <a:cs typeface="Lato"/>
                <a:sym typeface="Lato"/>
              </a:defRPr>
            </a:lvl5pPr>
            <a:lvl6pPr lvl="5" algn="ctr">
              <a:lnSpc>
                <a:spcPct val="100000"/>
              </a:lnSpc>
              <a:spcBef>
                <a:spcPts val="0"/>
              </a:spcBef>
              <a:spcAft>
                <a:spcPts val="0"/>
              </a:spcAft>
              <a:buSzPts val="10000"/>
              <a:buFont typeface="Lato"/>
              <a:buNone/>
              <a:defRPr sz="10000">
                <a:latin typeface="Lato"/>
                <a:ea typeface="Lato"/>
                <a:cs typeface="Lato"/>
                <a:sym typeface="Lato"/>
              </a:defRPr>
            </a:lvl6pPr>
            <a:lvl7pPr lvl="6" algn="ctr">
              <a:lnSpc>
                <a:spcPct val="100000"/>
              </a:lnSpc>
              <a:spcBef>
                <a:spcPts val="0"/>
              </a:spcBef>
              <a:spcAft>
                <a:spcPts val="0"/>
              </a:spcAft>
              <a:buSzPts val="10000"/>
              <a:buFont typeface="Lato"/>
              <a:buNone/>
              <a:defRPr sz="10000">
                <a:latin typeface="Lato"/>
                <a:ea typeface="Lato"/>
                <a:cs typeface="Lato"/>
                <a:sym typeface="Lato"/>
              </a:defRPr>
            </a:lvl7pPr>
            <a:lvl8pPr lvl="7" algn="ctr">
              <a:lnSpc>
                <a:spcPct val="100000"/>
              </a:lnSpc>
              <a:spcBef>
                <a:spcPts val="0"/>
              </a:spcBef>
              <a:spcAft>
                <a:spcPts val="0"/>
              </a:spcAft>
              <a:buSzPts val="10000"/>
              <a:buFont typeface="Lato"/>
              <a:buNone/>
              <a:defRPr sz="10000">
                <a:latin typeface="Lato"/>
                <a:ea typeface="Lato"/>
                <a:cs typeface="Lato"/>
                <a:sym typeface="Lato"/>
              </a:defRPr>
            </a:lvl8pPr>
            <a:lvl9pPr lvl="8" algn="ctr">
              <a:lnSpc>
                <a:spcPct val="100000"/>
              </a:lnSpc>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8" name="Google Shape;18;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509550" y="1423875"/>
            <a:ext cx="8124900" cy="17982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l">
              <a:lnSpc>
                <a:spcPct val="100000"/>
              </a:lnSpc>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3200"/>
              <a:buFont typeface="Playfair Display"/>
              <a:buNone/>
              <a:defRPr sz="3200" b="1" i="0" u="none" strike="noStrike" cap="none">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glish-online.at/history/soviet-union/soviet-union.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1984_Summer_Olympics" TargetMode="External"/><Relationship Id="rId3" Type="http://schemas.openxmlformats.org/officeDocument/2006/relationships/hyperlink" Target="https://en.wikipedia.org/wiki/Romania" TargetMode="External"/><Relationship Id="rId7" Type="http://schemas.openxmlformats.org/officeDocument/2006/relationships/hyperlink" Target="https://en.wikipedia.org/wiki/Eastern_Blo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n.wikipedia.org/wiki/Winter_Olympic_Games" TargetMode="External"/><Relationship Id="rId5" Type="http://schemas.openxmlformats.org/officeDocument/2006/relationships/hyperlink" Target="https://en.wikipedia.org/wiki/Summer_Olympic_Games" TargetMode="External"/><Relationship Id="rId4" Type="http://schemas.openxmlformats.org/officeDocument/2006/relationships/hyperlink" Target="https://en.wikipedia.org/wiki/Olympic_Game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2012_Summer_Olympics" TargetMode="External"/><Relationship Id="rId13" Type="http://schemas.openxmlformats.org/officeDocument/2006/relationships/hyperlink" Target="https://en.wikipedia.org/wiki/Romania_at_the_2016_Summer_Olympics" TargetMode="External"/><Relationship Id="rId3" Type="http://schemas.openxmlformats.org/officeDocument/2006/relationships/hyperlink" Target="https://en.wikipedia.org/wiki/Romania_at_the_1968_Summer_Olympics" TargetMode="External"/><Relationship Id="rId7" Type="http://schemas.openxmlformats.org/officeDocument/2006/relationships/hyperlink" Target="https://en.wikipedia.org/wiki/Gymnastics_at_the_2012_Summer_Olympics" TargetMode="External"/><Relationship Id="rId12" Type="http://schemas.openxmlformats.org/officeDocument/2006/relationships/hyperlink" Target="https://en.wikipedia.org/wiki/1976_Summer_Olympics" TargetMode="External"/><Relationship Id="rId17" Type="http://schemas.openxmlformats.org/officeDocument/2006/relationships/image" Target="../media/image14.jpg"/><Relationship Id="rId2" Type="http://schemas.openxmlformats.org/officeDocument/2006/relationships/notesSlide" Target="../notesSlides/notesSlide15.xml"/><Relationship Id="rId16"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s://en.wikipedia.org/wiki/Romania_at_the_2012_Summer_Olympics" TargetMode="External"/><Relationship Id="rId11" Type="http://schemas.openxmlformats.org/officeDocument/2006/relationships/hyperlink" Target="https://en.wikipedia.org/wiki/Gymnastics_at_the_1976_Summer_Olympics" TargetMode="External"/><Relationship Id="rId5" Type="http://schemas.openxmlformats.org/officeDocument/2006/relationships/hyperlink" Target="https://en.wikipedia.org/wiki/1972_Summer_Olympics" TargetMode="External"/><Relationship Id="rId15" Type="http://schemas.openxmlformats.org/officeDocument/2006/relationships/image" Target="../media/image12.jpg"/><Relationship Id="rId10" Type="http://schemas.openxmlformats.org/officeDocument/2006/relationships/hyperlink" Target="https://en.wikipedia.org/wiki/Romania_at_the_1976_Summer_Olympics" TargetMode="External"/><Relationship Id="rId4" Type="http://schemas.openxmlformats.org/officeDocument/2006/relationships/hyperlink" Target="https://en.wikipedia.org/wiki/Gymnastics_at_the_1972_Summer_Olympics" TargetMode="External"/><Relationship Id="rId9" Type="http://schemas.openxmlformats.org/officeDocument/2006/relationships/hyperlink" Target="https://en.wikipedia.org/wiki/Gymnastics_at_the_Summer_Olympics" TargetMode="External"/><Relationship Id="rId14" Type="http://schemas.openxmlformats.org/officeDocument/2006/relationships/hyperlink" Target="https://en.wikipedia.org/wiki/2016_Summer_Olympic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english-online.at/history/ancient-greece/ancient-greece.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nglish-online.at/geography/australia/australia-introduction.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s://www.english-online.at/geography/cities/cities-and-metropolitan-area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11925" y="1093175"/>
            <a:ext cx="2951400" cy="1584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ro" sz="3000">
                <a:latin typeface="Times New Roman"/>
                <a:ea typeface="Times New Roman"/>
                <a:cs typeface="Times New Roman"/>
                <a:sym typeface="Times New Roman"/>
              </a:rPr>
              <a:t>THE OLYMPIC GAMES</a:t>
            </a:r>
            <a:endParaRPr sz="3000">
              <a:latin typeface="Times New Roman"/>
              <a:ea typeface="Times New Roman"/>
              <a:cs typeface="Times New Roman"/>
              <a:sym typeface="Times New Roman"/>
            </a:endParaRPr>
          </a:p>
        </p:txBody>
      </p:sp>
      <p:pic>
        <p:nvPicPr>
          <p:cNvPr id="60" name="Google Shape;60;p13"/>
          <p:cNvPicPr preferRelativeResize="0"/>
          <p:nvPr/>
        </p:nvPicPr>
        <p:blipFill rotWithShape="1">
          <a:blip r:embed="rId3">
            <a:alphaModFix/>
          </a:blip>
          <a:srcRect/>
          <a:stretch/>
        </p:blipFill>
        <p:spPr>
          <a:xfrm>
            <a:off x="3096300" y="2677484"/>
            <a:ext cx="2951400" cy="1362566"/>
          </a:xfrm>
          <a:prstGeom prst="rect">
            <a:avLst/>
          </a:prstGeom>
          <a:noFill/>
          <a:ln>
            <a:noFill/>
          </a:ln>
        </p:spPr>
      </p:pic>
      <p:sp>
        <p:nvSpPr>
          <p:cNvPr id="61" name="Google Shape;61;p13"/>
          <p:cNvSpPr txBox="1"/>
          <p:nvPr/>
        </p:nvSpPr>
        <p:spPr>
          <a:xfrm>
            <a:off x="6736350" y="4398600"/>
            <a:ext cx="3119700" cy="66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o" sz="1800" b="1">
                <a:highlight>
                  <a:srgbClr val="F4E6DC"/>
                </a:highlight>
                <a:latin typeface="Times New Roman"/>
                <a:ea typeface="Times New Roman"/>
                <a:cs typeface="Times New Roman"/>
                <a:sym typeface="Times New Roman"/>
              </a:rPr>
              <a:t>COLEGIUL TEHNIC LATCU VODA SIRET</a:t>
            </a:r>
            <a:endParaRPr sz="1800" b="1">
              <a:highlight>
                <a:srgbClr val="F4E6DC"/>
              </a:highlight>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210800" y="120550"/>
            <a:ext cx="8621400" cy="60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ro" sz="4800">
                <a:highlight>
                  <a:srgbClr val="FDDCDD"/>
                </a:highlight>
                <a:latin typeface="Times New Roman"/>
                <a:ea typeface="Times New Roman"/>
                <a:cs typeface="Times New Roman"/>
                <a:sym typeface="Times New Roman"/>
              </a:rPr>
              <a:t>Politics and the Olympic games</a:t>
            </a:r>
            <a:endParaRPr sz="4800">
              <a:highlight>
                <a:srgbClr val="FDDCDD"/>
              </a:highlight>
              <a:latin typeface="Times New Roman"/>
              <a:ea typeface="Times New Roman"/>
              <a:cs typeface="Times New Roman"/>
              <a:sym typeface="Times New Roman"/>
            </a:endParaRPr>
          </a:p>
        </p:txBody>
      </p:sp>
      <p:sp>
        <p:nvSpPr>
          <p:cNvPr id="119" name="Google Shape;119;p22"/>
          <p:cNvSpPr txBox="1">
            <a:spLocks noGrp="1"/>
          </p:cNvSpPr>
          <p:nvPr>
            <p:ph type="body" idx="1"/>
          </p:nvPr>
        </p:nvSpPr>
        <p:spPr>
          <a:xfrm>
            <a:off x="86850" y="1007706"/>
            <a:ext cx="5028600" cy="396551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Times New Roman"/>
              <a:buChar char="●"/>
            </a:pPr>
            <a:r>
              <a:rPr lang="ro" sz="2200" b="1">
                <a:solidFill>
                  <a:srgbClr val="333333"/>
                </a:solidFill>
                <a:highlight>
                  <a:srgbClr val="FDDCDD"/>
                </a:highlight>
                <a:latin typeface="Times New Roman"/>
                <a:ea typeface="Times New Roman"/>
                <a:cs typeface="Times New Roman"/>
                <a:sym typeface="Times New Roman"/>
              </a:rPr>
              <a:t>In the past, the Olympic Games have been disturbed by political issues. </a:t>
            </a:r>
            <a:endParaRPr sz="2200" b="1">
              <a:solidFill>
                <a:srgbClr val="333333"/>
              </a:solidFill>
              <a:highlight>
                <a:srgbClr val="FDDCDD"/>
              </a:highlight>
              <a:latin typeface="Times New Roman"/>
              <a:ea typeface="Times New Roman"/>
              <a:cs typeface="Times New Roman"/>
              <a:sym typeface="Times New Roman"/>
            </a:endParaRPr>
          </a:p>
          <a:p>
            <a:pPr marL="457200" lvl="0" indent="-368300" algn="l" rtl="0">
              <a:lnSpc>
                <a:spcPct val="115000"/>
              </a:lnSpc>
              <a:spcBef>
                <a:spcPts val="0"/>
              </a:spcBef>
              <a:spcAft>
                <a:spcPts val="0"/>
              </a:spcAft>
              <a:buSzPts val="2200"/>
              <a:buFont typeface="Times New Roman"/>
              <a:buChar char="●"/>
            </a:pPr>
            <a:r>
              <a:rPr lang="ro" sz="2200" b="1">
                <a:solidFill>
                  <a:srgbClr val="333333"/>
                </a:solidFill>
                <a:highlight>
                  <a:srgbClr val="FDDCDD"/>
                </a:highlight>
                <a:latin typeface="Times New Roman"/>
                <a:ea typeface="Times New Roman"/>
                <a:cs typeface="Times New Roman"/>
                <a:sym typeface="Times New Roman"/>
              </a:rPr>
              <a:t>In 1936 the IOC chose Berlin as the site for the 1936 Summer Games.</a:t>
            </a:r>
            <a:endParaRPr sz="2200" b="1">
              <a:solidFill>
                <a:srgbClr val="333333"/>
              </a:solidFill>
              <a:highlight>
                <a:srgbClr val="FDDCDD"/>
              </a:highlight>
              <a:latin typeface="Times New Roman"/>
              <a:ea typeface="Times New Roman"/>
              <a:cs typeface="Times New Roman"/>
              <a:sym typeface="Times New Roman"/>
            </a:endParaRPr>
          </a:p>
          <a:p>
            <a:pPr marL="457200" lvl="0" indent="-368300" algn="l" rtl="0">
              <a:lnSpc>
                <a:spcPct val="115000"/>
              </a:lnSpc>
              <a:spcBef>
                <a:spcPts val="0"/>
              </a:spcBef>
              <a:spcAft>
                <a:spcPts val="0"/>
              </a:spcAft>
              <a:buSzPts val="2200"/>
              <a:buFont typeface="Times New Roman"/>
              <a:buChar char="●"/>
            </a:pPr>
            <a:r>
              <a:rPr lang="ro" sz="2200" b="1">
                <a:solidFill>
                  <a:srgbClr val="333333"/>
                </a:solidFill>
                <a:highlight>
                  <a:srgbClr val="FDDCDD"/>
                </a:highlight>
                <a:latin typeface="Times New Roman"/>
                <a:ea typeface="Times New Roman"/>
                <a:cs typeface="Times New Roman"/>
                <a:sym typeface="Times New Roman"/>
              </a:rPr>
              <a:t>In 1968 two Black American runners protested against their government and raised their fists when the American national anthem was played.</a:t>
            </a:r>
            <a:endParaRPr sz="2200" b="1">
              <a:solidFill>
                <a:srgbClr val="333333"/>
              </a:solidFill>
              <a:highlight>
                <a:srgbClr val="FDDCDD"/>
              </a:highlight>
              <a:latin typeface="Times New Roman"/>
              <a:ea typeface="Times New Roman"/>
              <a:cs typeface="Times New Roman"/>
              <a:sym typeface="Times New Roman"/>
            </a:endParaRPr>
          </a:p>
          <a:p>
            <a:pPr marL="0" lvl="0" indent="0" algn="l" rtl="0">
              <a:lnSpc>
                <a:spcPct val="115000"/>
              </a:lnSpc>
              <a:spcBef>
                <a:spcPts val="800"/>
              </a:spcBef>
              <a:spcAft>
                <a:spcPts val="0"/>
              </a:spcAft>
              <a:buSzPts val="1800"/>
              <a:buNone/>
            </a:pPr>
            <a:r>
              <a:rPr lang="ro" sz="2000">
                <a:solidFill>
                  <a:srgbClr val="333333"/>
                </a:solidFill>
                <a:latin typeface="Arial"/>
                <a:ea typeface="Arial"/>
                <a:cs typeface="Arial"/>
                <a:sym typeface="Arial"/>
              </a:rPr>
              <a:t> </a:t>
            </a:r>
            <a:endParaRPr sz="2000">
              <a:solidFill>
                <a:srgbClr val="333333"/>
              </a:solidFill>
              <a:latin typeface="Arial"/>
              <a:ea typeface="Arial"/>
              <a:cs typeface="Arial"/>
              <a:sym typeface="Arial"/>
            </a:endParaRPr>
          </a:p>
          <a:p>
            <a:pPr marL="0" lvl="0" indent="0" algn="l" rtl="0">
              <a:lnSpc>
                <a:spcPct val="115000"/>
              </a:lnSpc>
              <a:spcBef>
                <a:spcPts val="800"/>
              </a:spcBef>
              <a:spcAft>
                <a:spcPts val="0"/>
              </a:spcAft>
              <a:buClr>
                <a:srgbClr val="000000"/>
              </a:buClr>
              <a:buSzPts val="1100"/>
              <a:buFont typeface="Arial"/>
              <a:buNone/>
            </a:pPr>
            <a:endParaRPr sz="2000">
              <a:solidFill>
                <a:srgbClr val="333333"/>
              </a:solidFill>
              <a:latin typeface="Arial"/>
              <a:ea typeface="Arial"/>
              <a:cs typeface="Arial"/>
              <a:sym typeface="Arial"/>
            </a:endParaRPr>
          </a:p>
          <a:p>
            <a:pPr marL="0" lvl="0" indent="0" algn="l" rtl="0">
              <a:lnSpc>
                <a:spcPct val="115000"/>
              </a:lnSpc>
              <a:spcBef>
                <a:spcPts val="800"/>
              </a:spcBef>
              <a:spcAft>
                <a:spcPts val="1600"/>
              </a:spcAft>
              <a:buSzPts val="1800"/>
              <a:buNone/>
            </a:pPr>
            <a:endParaRPr sz="2000"/>
          </a:p>
        </p:txBody>
      </p:sp>
      <p:pic>
        <p:nvPicPr>
          <p:cNvPr id="120" name="Google Shape;120;p22"/>
          <p:cNvPicPr preferRelativeResize="0"/>
          <p:nvPr/>
        </p:nvPicPr>
        <p:blipFill rotWithShape="1">
          <a:blip r:embed="rId3">
            <a:alphaModFix/>
          </a:blip>
          <a:srcRect/>
          <a:stretch/>
        </p:blipFill>
        <p:spPr>
          <a:xfrm>
            <a:off x="5053175" y="1123125"/>
            <a:ext cx="3779025" cy="2897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body" idx="1"/>
          </p:nvPr>
        </p:nvSpPr>
        <p:spPr>
          <a:xfrm>
            <a:off x="185225" y="452387"/>
            <a:ext cx="8520600" cy="3863538"/>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Times New Roman"/>
              <a:buChar char="●"/>
            </a:pPr>
            <a:r>
              <a:rPr lang="ro" sz="2400" b="1" dirty="0">
                <a:solidFill>
                  <a:srgbClr val="333333"/>
                </a:solidFill>
                <a:highlight>
                  <a:srgbClr val="FDDCDD"/>
                </a:highlight>
                <a:latin typeface="Times New Roman"/>
                <a:ea typeface="Times New Roman"/>
                <a:cs typeface="Times New Roman"/>
                <a:sym typeface="Times New Roman"/>
              </a:rPr>
              <a:t>In 1980 the USA—and many other countries—didn’t send athletes to the games in Moscow because the </a:t>
            </a:r>
            <a:r>
              <a:rPr lang="ro" sz="2400" b="1" u="sng" dirty="0">
                <a:solidFill>
                  <a:schemeClr val="hlink"/>
                </a:solidFill>
                <a:highlight>
                  <a:srgbClr val="FDDCDD"/>
                </a:highlight>
                <a:latin typeface="Times New Roman"/>
                <a:ea typeface="Times New Roman"/>
                <a:cs typeface="Times New Roman"/>
                <a:sym typeface="Times New Roman"/>
                <a:hlinkClick r:id="rId3"/>
              </a:rPr>
              <a:t>Soviet Union</a:t>
            </a:r>
            <a:r>
              <a:rPr lang="ro" sz="2400" b="1" dirty="0">
                <a:solidFill>
                  <a:srgbClr val="333333"/>
                </a:solidFill>
                <a:highlight>
                  <a:srgbClr val="FDDCDD"/>
                </a:highlight>
                <a:latin typeface="Times New Roman"/>
                <a:ea typeface="Times New Roman"/>
                <a:cs typeface="Times New Roman"/>
                <a:sym typeface="Times New Roman"/>
              </a:rPr>
              <a:t> had invaded Afghanistan a year before.</a:t>
            </a:r>
            <a:endParaRPr sz="2400" b="1" dirty="0">
              <a:solidFill>
                <a:srgbClr val="333333"/>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SzPts val="2400"/>
              <a:buFont typeface="Times New Roman"/>
              <a:buChar char="●"/>
            </a:pPr>
            <a:r>
              <a:rPr lang="ro" sz="2400" b="1" dirty="0">
                <a:solidFill>
                  <a:srgbClr val="333333"/>
                </a:solidFill>
                <a:highlight>
                  <a:srgbClr val="FDDCDD"/>
                </a:highlight>
                <a:latin typeface="Times New Roman"/>
                <a:ea typeface="Times New Roman"/>
                <a:cs typeface="Times New Roman"/>
                <a:sym typeface="Times New Roman"/>
              </a:rPr>
              <a:t>The worst day in Olympic history came on September 5th, 1972 during the Munich games. Eight Palestinian terrorists broke into the Olympic village and killed two Israeli athletes. 9 others were taken hostage. They wanted the Israeli government to set free over 400 Arab prisoners in Israel.</a:t>
            </a:r>
            <a:r>
              <a:rPr lang="ro" sz="2400" b="1" dirty="0">
                <a:solidFill>
                  <a:srgbClr val="333333"/>
                </a:solidFill>
                <a:highlight>
                  <a:srgbClr val="FFFFFF"/>
                </a:highlight>
                <a:latin typeface="Times New Roman"/>
                <a:ea typeface="Times New Roman"/>
                <a:cs typeface="Times New Roman"/>
                <a:sym typeface="Times New Roman"/>
              </a:rPr>
              <a:t> </a:t>
            </a:r>
            <a:endParaRPr sz="2400" b="1"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1600"/>
              </a:spcAft>
              <a:buSzPts val="1800"/>
              <a:buNone/>
            </a:pPr>
            <a:endParaRP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02074" y="256594"/>
            <a:ext cx="8520600" cy="83106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ro" sz="4800" dirty="0">
                <a:highlight>
                  <a:srgbClr val="FDDCDD"/>
                </a:highlight>
                <a:latin typeface="Times New Roman"/>
                <a:ea typeface="Times New Roman"/>
                <a:cs typeface="Times New Roman"/>
                <a:sym typeface="Times New Roman"/>
              </a:rPr>
              <a:t>Olympia Today</a:t>
            </a:r>
            <a:endParaRPr sz="4800" dirty="0">
              <a:highlight>
                <a:srgbClr val="FDDCDD"/>
              </a:highlight>
              <a:latin typeface="Times New Roman"/>
              <a:ea typeface="Times New Roman"/>
              <a:cs typeface="Times New Roman"/>
              <a:sym typeface="Times New Roman"/>
            </a:endParaRPr>
          </a:p>
        </p:txBody>
      </p:sp>
      <p:sp>
        <p:nvSpPr>
          <p:cNvPr id="131" name="Google Shape;131;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333333"/>
              </a:buClr>
              <a:buSzPts val="2400"/>
              <a:buFont typeface="Times New Roman"/>
              <a:buChar char="●"/>
            </a:pPr>
            <a:r>
              <a:rPr lang="ro" sz="2400" b="1" dirty="0">
                <a:solidFill>
                  <a:srgbClr val="333333"/>
                </a:solidFill>
                <a:highlight>
                  <a:srgbClr val="FDDCDD"/>
                </a:highlight>
                <a:latin typeface="Times New Roman"/>
                <a:ea typeface="Times New Roman"/>
                <a:cs typeface="Times New Roman"/>
                <a:sym typeface="Times New Roman"/>
              </a:rPr>
              <a:t>The Olympic Games have become very successful over the past years. More and more people are able to watch them on TV and television stations are spending more money for the rights to broadcast the games. </a:t>
            </a:r>
            <a:endParaRPr sz="2400" b="1" dirty="0">
              <a:solidFill>
                <a:srgbClr val="333333"/>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333333"/>
              </a:buClr>
              <a:buSzPts val="2400"/>
              <a:buFont typeface="Times New Roman"/>
              <a:buChar char="●"/>
            </a:pPr>
            <a:r>
              <a:rPr lang="ro" sz="2400" b="1" dirty="0">
                <a:solidFill>
                  <a:srgbClr val="333333"/>
                </a:solidFill>
                <a:highlight>
                  <a:srgbClr val="FDDCDD"/>
                </a:highlight>
                <a:latin typeface="Times New Roman"/>
                <a:ea typeface="Times New Roman"/>
                <a:cs typeface="Times New Roman"/>
                <a:sym typeface="Times New Roman"/>
              </a:rPr>
              <a:t>Drugs have become a big problem. </a:t>
            </a:r>
            <a:endParaRPr sz="2400" b="1" dirty="0">
              <a:solidFill>
                <a:srgbClr val="333333"/>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333333"/>
              </a:buClr>
              <a:buSzPts val="2400"/>
              <a:buFont typeface="Times New Roman"/>
              <a:buChar char="●"/>
            </a:pPr>
            <a:r>
              <a:rPr lang="ro" sz="2400" b="1" dirty="0">
                <a:solidFill>
                  <a:srgbClr val="333333"/>
                </a:solidFill>
                <a:highlight>
                  <a:srgbClr val="FDDCDD"/>
                </a:highlight>
                <a:latin typeface="Times New Roman"/>
                <a:ea typeface="Times New Roman"/>
                <a:cs typeface="Times New Roman"/>
                <a:sym typeface="Times New Roman"/>
              </a:rPr>
              <a:t>Some athletes take drugs before and during the games in order to help their muscles grow.</a:t>
            </a:r>
            <a:endParaRPr sz="2400" b="1" dirty="0">
              <a:solidFill>
                <a:srgbClr val="333333"/>
              </a:solidFill>
              <a:highlight>
                <a:srgbClr val="FDDCDD"/>
              </a:highlight>
              <a:latin typeface="Times New Roman"/>
              <a:ea typeface="Times New Roman"/>
              <a:cs typeface="Times New Roman"/>
              <a:sym typeface="Times New Roman"/>
            </a:endParaRPr>
          </a:p>
          <a:p>
            <a:pPr marL="0" lvl="0" indent="0" algn="ctr" rtl="0">
              <a:lnSpc>
                <a:spcPct val="115000"/>
              </a:lnSpc>
              <a:spcBef>
                <a:spcPts val="800"/>
              </a:spcBef>
              <a:spcAft>
                <a:spcPts val="0"/>
              </a:spcAft>
              <a:buClr>
                <a:srgbClr val="000000"/>
              </a:buClr>
              <a:buSzPts val="1100"/>
              <a:buFont typeface="Arial"/>
              <a:buNone/>
            </a:pPr>
            <a:r>
              <a:rPr lang="ro" dirty="0">
                <a:solidFill>
                  <a:srgbClr val="333333"/>
                </a:solidFill>
                <a:latin typeface="Arial"/>
                <a:ea typeface="Arial"/>
                <a:cs typeface="Arial"/>
                <a:sym typeface="Arial"/>
              </a:rPr>
              <a:t> </a:t>
            </a:r>
            <a:endParaRPr dirty="0">
              <a:solidFill>
                <a:srgbClr val="333333"/>
              </a:solidFill>
              <a:latin typeface="Arial"/>
              <a:ea typeface="Arial"/>
              <a:cs typeface="Arial"/>
              <a:sym typeface="Arial"/>
            </a:endParaRPr>
          </a:p>
          <a:p>
            <a:pPr marL="0" lvl="0" indent="0" algn="l" rtl="0">
              <a:lnSpc>
                <a:spcPct val="115000"/>
              </a:lnSpc>
              <a:spcBef>
                <a:spcPts val="800"/>
              </a:spcBef>
              <a:spcAft>
                <a:spcPts val="1600"/>
              </a:spcAft>
              <a:buSzPts val="1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ctrTitle"/>
          </p:nvPr>
        </p:nvSpPr>
        <p:spPr>
          <a:xfrm>
            <a:off x="3096300" y="987450"/>
            <a:ext cx="2951400" cy="1584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ro" sz="4800">
                <a:latin typeface="Amatic SC"/>
                <a:ea typeface="Amatic SC"/>
                <a:cs typeface="Amatic SC"/>
                <a:sym typeface="Amatic SC"/>
              </a:rPr>
              <a:t>Romania at the Olympics</a:t>
            </a:r>
            <a:endParaRPr sz="4800">
              <a:latin typeface="Amatic SC"/>
              <a:ea typeface="Amatic SC"/>
              <a:cs typeface="Amatic SC"/>
              <a:sym typeface="Amatic SC"/>
            </a:endParaRPr>
          </a:p>
        </p:txBody>
      </p:sp>
      <p:pic>
        <p:nvPicPr>
          <p:cNvPr id="137" name="Google Shape;137;p25"/>
          <p:cNvPicPr preferRelativeResize="0"/>
          <p:nvPr/>
        </p:nvPicPr>
        <p:blipFill rotWithShape="1">
          <a:blip r:embed="rId3">
            <a:alphaModFix/>
          </a:blip>
          <a:srcRect/>
          <a:stretch/>
        </p:blipFill>
        <p:spPr>
          <a:xfrm>
            <a:off x="3581375" y="2571750"/>
            <a:ext cx="2095500" cy="1400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255475" y="250825"/>
            <a:ext cx="8520600" cy="6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ro" sz="4800">
                <a:highlight>
                  <a:srgbClr val="FDDCDD"/>
                </a:highlight>
                <a:latin typeface="Times New Roman"/>
                <a:ea typeface="Times New Roman"/>
                <a:cs typeface="Times New Roman"/>
                <a:sym typeface="Times New Roman"/>
              </a:rPr>
              <a:t>INTRODUCTION</a:t>
            </a:r>
            <a:endParaRPr sz="4800">
              <a:highlight>
                <a:srgbClr val="FDDCDD"/>
              </a:highlight>
              <a:latin typeface="Times New Roman"/>
              <a:ea typeface="Times New Roman"/>
              <a:cs typeface="Times New Roman"/>
              <a:sym typeface="Times New Roman"/>
            </a:endParaRPr>
          </a:p>
        </p:txBody>
      </p:sp>
      <p:sp>
        <p:nvSpPr>
          <p:cNvPr id="143" name="Google Shape;143;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Times New Roman"/>
              <a:buChar char="●"/>
            </a:pPr>
            <a:r>
              <a:rPr lang="ro" sz="2400" b="1" u="sng">
                <a:solidFill>
                  <a:schemeClr val="hlink"/>
                </a:solidFill>
                <a:highlight>
                  <a:srgbClr val="FDDCDD"/>
                </a:highlight>
                <a:latin typeface="Times New Roman"/>
                <a:ea typeface="Times New Roman"/>
                <a:cs typeface="Times New Roman"/>
                <a:sym typeface="Times New Roman"/>
                <a:hlinkClick r:id="rId3"/>
              </a:rPr>
              <a:t>Romania</a:t>
            </a:r>
            <a:r>
              <a:rPr lang="ro" sz="2400" b="1">
                <a:solidFill>
                  <a:srgbClr val="222222"/>
                </a:solidFill>
                <a:highlight>
                  <a:srgbClr val="FDDCDD"/>
                </a:highlight>
                <a:latin typeface="Times New Roman"/>
                <a:ea typeface="Times New Roman"/>
                <a:cs typeface="Times New Roman"/>
                <a:sym typeface="Times New Roman"/>
              </a:rPr>
              <a:t> first participated at the </a:t>
            </a:r>
            <a:r>
              <a:rPr lang="ro" sz="2400" b="1" u="sng">
                <a:solidFill>
                  <a:schemeClr val="hlink"/>
                </a:solidFill>
                <a:highlight>
                  <a:srgbClr val="FDDCDD"/>
                </a:highlight>
                <a:latin typeface="Times New Roman"/>
                <a:ea typeface="Times New Roman"/>
                <a:cs typeface="Times New Roman"/>
                <a:sym typeface="Times New Roman"/>
                <a:hlinkClick r:id="rId4"/>
              </a:rPr>
              <a:t>Olympic Games</a:t>
            </a:r>
            <a:r>
              <a:rPr lang="ro" sz="2400" b="1">
                <a:solidFill>
                  <a:srgbClr val="222222"/>
                </a:solidFill>
                <a:highlight>
                  <a:srgbClr val="FDDCDD"/>
                </a:highlight>
                <a:latin typeface="Times New Roman"/>
                <a:ea typeface="Times New Roman"/>
                <a:cs typeface="Times New Roman"/>
                <a:sym typeface="Times New Roman"/>
              </a:rPr>
              <a:t> in 1900, with a single participant.</a:t>
            </a:r>
            <a:endParaRPr sz="2400" b="1">
              <a:solidFill>
                <a:srgbClr val="222222"/>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SzPts val="2400"/>
              <a:buFont typeface="Times New Roman"/>
              <a:buChar char="●"/>
            </a:pPr>
            <a:r>
              <a:rPr lang="ro" sz="2400" b="1">
                <a:solidFill>
                  <a:srgbClr val="222222"/>
                </a:solidFill>
                <a:highlight>
                  <a:srgbClr val="FDDCDD"/>
                </a:highlight>
                <a:latin typeface="Times New Roman"/>
                <a:ea typeface="Times New Roman"/>
                <a:cs typeface="Times New Roman"/>
                <a:sym typeface="Times New Roman"/>
              </a:rPr>
              <a:t>The nation first sent a team to compete at the Games in 1924, and has only missed two editions each of the </a:t>
            </a:r>
            <a:r>
              <a:rPr lang="ro" sz="2400" b="1" u="sng">
                <a:solidFill>
                  <a:schemeClr val="hlink"/>
                </a:solidFill>
                <a:highlight>
                  <a:srgbClr val="FDDCDD"/>
                </a:highlight>
                <a:latin typeface="Times New Roman"/>
                <a:ea typeface="Times New Roman"/>
                <a:cs typeface="Times New Roman"/>
                <a:sym typeface="Times New Roman"/>
                <a:hlinkClick r:id="rId5"/>
              </a:rPr>
              <a:t>Summer Olympic Games</a:t>
            </a:r>
            <a:r>
              <a:rPr lang="ro" sz="2400" b="1">
                <a:solidFill>
                  <a:srgbClr val="222222"/>
                </a:solidFill>
                <a:highlight>
                  <a:srgbClr val="FDDCDD"/>
                </a:highlight>
                <a:latin typeface="Times New Roman"/>
                <a:ea typeface="Times New Roman"/>
                <a:cs typeface="Times New Roman"/>
                <a:sym typeface="Times New Roman"/>
              </a:rPr>
              <a:t> and </a:t>
            </a:r>
            <a:r>
              <a:rPr lang="ro" sz="2400" b="1" u="sng">
                <a:solidFill>
                  <a:schemeClr val="hlink"/>
                </a:solidFill>
                <a:highlight>
                  <a:srgbClr val="FDDCDD"/>
                </a:highlight>
                <a:latin typeface="Times New Roman"/>
                <a:ea typeface="Times New Roman"/>
                <a:cs typeface="Times New Roman"/>
                <a:sym typeface="Times New Roman"/>
                <a:hlinkClick r:id="rId6"/>
              </a:rPr>
              <a:t>Winter Olympic Games</a:t>
            </a:r>
            <a:r>
              <a:rPr lang="ro" sz="2400" b="1">
                <a:solidFill>
                  <a:srgbClr val="222222"/>
                </a:solidFill>
                <a:highlight>
                  <a:srgbClr val="FDDCDD"/>
                </a:highlight>
                <a:latin typeface="Times New Roman"/>
                <a:ea typeface="Times New Roman"/>
                <a:cs typeface="Times New Roman"/>
                <a:sym typeface="Times New Roman"/>
              </a:rPr>
              <a:t> since then. </a:t>
            </a:r>
            <a:endParaRPr sz="2400" b="1">
              <a:solidFill>
                <a:srgbClr val="222222"/>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SzPts val="2400"/>
              <a:buFont typeface="Times New Roman"/>
              <a:buChar char="●"/>
            </a:pPr>
            <a:r>
              <a:rPr lang="ro" sz="2400" b="1">
                <a:solidFill>
                  <a:srgbClr val="222222"/>
                </a:solidFill>
                <a:highlight>
                  <a:srgbClr val="FDDCDD"/>
                </a:highlight>
                <a:latin typeface="Times New Roman"/>
                <a:ea typeface="Times New Roman"/>
                <a:cs typeface="Times New Roman"/>
                <a:sym typeface="Times New Roman"/>
              </a:rPr>
              <a:t>Notably, Romania was the lone </a:t>
            </a:r>
            <a:r>
              <a:rPr lang="ro" sz="2400" b="1" u="sng">
                <a:solidFill>
                  <a:schemeClr val="hlink"/>
                </a:solidFill>
                <a:highlight>
                  <a:srgbClr val="FDDCDD"/>
                </a:highlight>
                <a:latin typeface="Times New Roman"/>
                <a:ea typeface="Times New Roman"/>
                <a:cs typeface="Times New Roman"/>
                <a:sym typeface="Times New Roman"/>
                <a:hlinkClick r:id="rId7"/>
              </a:rPr>
              <a:t>Eastern Bloc</a:t>
            </a:r>
            <a:r>
              <a:rPr lang="ro" sz="2400" b="1">
                <a:solidFill>
                  <a:srgbClr val="222222"/>
                </a:solidFill>
                <a:highlight>
                  <a:srgbClr val="FDDCDD"/>
                </a:highlight>
                <a:latin typeface="Times New Roman"/>
                <a:ea typeface="Times New Roman"/>
                <a:cs typeface="Times New Roman"/>
                <a:sym typeface="Times New Roman"/>
              </a:rPr>
              <a:t> nation to participate at the </a:t>
            </a:r>
            <a:r>
              <a:rPr lang="ro" sz="2400" b="1" u="sng">
                <a:solidFill>
                  <a:schemeClr val="hlink"/>
                </a:solidFill>
                <a:highlight>
                  <a:srgbClr val="FDDCDD"/>
                </a:highlight>
                <a:latin typeface="Times New Roman"/>
                <a:ea typeface="Times New Roman"/>
                <a:cs typeface="Times New Roman"/>
                <a:sym typeface="Times New Roman"/>
                <a:hlinkClick r:id="rId8"/>
              </a:rPr>
              <a:t>1984 Summer Olympics</a:t>
            </a:r>
            <a:r>
              <a:rPr lang="ro" sz="2400" b="1" u="sng">
                <a:solidFill>
                  <a:srgbClr val="0B0080"/>
                </a:solidFill>
                <a:highlight>
                  <a:srgbClr val="FDDCDD"/>
                </a:highlight>
                <a:latin typeface="Times New Roman"/>
                <a:ea typeface="Times New Roman"/>
                <a:cs typeface="Times New Roman"/>
                <a:sym typeface="Times New Roman"/>
              </a:rPr>
              <a:t>.</a:t>
            </a:r>
            <a:r>
              <a:rPr lang="ro" sz="2400" b="1">
                <a:solidFill>
                  <a:srgbClr val="222222"/>
                </a:solidFill>
                <a:highlight>
                  <a:srgbClr val="FDDCDD"/>
                </a:highlight>
                <a:latin typeface="Times New Roman"/>
                <a:ea typeface="Times New Roman"/>
                <a:cs typeface="Times New Roman"/>
                <a:sym typeface="Times New Roman"/>
              </a:rPr>
              <a:t> </a:t>
            </a:r>
            <a:endParaRPr sz="2400" b="1">
              <a:solidFill>
                <a:srgbClr val="222222"/>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SzPts val="2400"/>
              <a:buFont typeface="Times New Roman"/>
              <a:buChar char="●"/>
            </a:pPr>
            <a:r>
              <a:rPr lang="ro" sz="2400" b="1">
                <a:solidFill>
                  <a:srgbClr val="222222"/>
                </a:solidFill>
                <a:highlight>
                  <a:srgbClr val="FDDCDD"/>
                </a:highlight>
                <a:latin typeface="Times New Roman"/>
                <a:ea typeface="Times New Roman"/>
                <a:cs typeface="Times New Roman"/>
                <a:sym typeface="Times New Roman"/>
              </a:rPr>
              <a:t>They won 20 goldmedals and 53 medals total.</a:t>
            </a:r>
            <a:endParaRPr sz="2400" b="1">
              <a:solidFill>
                <a:srgbClr val="222222"/>
              </a:solidFill>
              <a:highlight>
                <a:srgbClr val="FDDCDD"/>
              </a:highlight>
              <a:latin typeface="Times New Roman"/>
              <a:ea typeface="Times New Roman"/>
              <a:cs typeface="Times New Roman"/>
              <a:sym typeface="Times New Roman"/>
            </a:endParaRPr>
          </a:p>
          <a:p>
            <a:pPr marL="0" lvl="0" indent="0" algn="l" rtl="0">
              <a:lnSpc>
                <a:spcPct val="115000"/>
              </a:lnSpc>
              <a:spcBef>
                <a:spcPts val="1600"/>
              </a:spcBef>
              <a:spcAft>
                <a:spcPts val="1600"/>
              </a:spcAft>
              <a:buSzPts val="1800"/>
              <a:buNone/>
            </a:pPr>
            <a:endParaRPr sz="2400" b="1">
              <a:solidFill>
                <a:srgbClr val="222222"/>
              </a:solidFill>
              <a:highlight>
                <a:srgbClr val="FFFFFF"/>
              </a:highlight>
              <a:latin typeface="Amatic SC"/>
              <a:ea typeface="Amatic SC"/>
              <a:cs typeface="Amatic SC"/>
              <a:sym typeface="Amatic S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255475" y="-100525"/>
            <a:ext cx="8520600" cy="6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ro" sz="4800">
                <a:highlight>
                  <a:srgbClr val="FDDCDD"/>
                </a:highlight>
                <a:latin typeface="Times New Roman"/>
                <a:ea typeface="Times New Roman"/>
                <a:cs typeface="Times New Roman"/>
                <a:sym typeface="Times New Roman"/>
              </a:rPr>
              <a:t>History</a:t>
            </a:r>
            <a:endParaRPr sz="4800">
              <a:highlight>
                <a:srgbClr val="FDDCDD"/>
              </a:highlight>
              <a:latin typeface="Times New Roman"/>
              <a:ea typeface="Times New Roman"/>
              <a:cs typeface="Times New Roman"/>
              <a:sym typeface="Times New Roman"/>
            </a:endParaRPr>
          </a:p>
        </p:txBody>
      </p:sp>
      <p:sp>
        <p:nvSpPr>
          <p:cNvPr id="149" name="Google Shape;149;p27"/>
          <p:cNvSpPr txBox="1">
            <a:spLocks noGrp="1"/>
          </p:cNvSpPr>
          <p:nvPr>
            <p:ph type="body" idx="1"/>
          </p:nvPr>
        </p:nvSpPr>
        <p:spPr>
          <a:xfrm>
            <a:off x="255475" y="744925"/>
            <a:ext cx="4536600" cy="4181638"/>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Times New Roman"/>
              <a:buChar char="●"/>
            </a:pPr>
            <a:r>
              <a:rPr lang="ro" b="1">
                <a:solidFill>
                  <a:srgbClr val="222222"/>
                </a:solidFill>
                <a:highlight>
                  <a:srgbClr val="FDDCDD"/>
                </a:highlight>
                <a:latin typeface="Times New Roman"/>
                <a:ea typeface="Times New Roman"/>
                <a:cs typeface="Times New Roman"/>
                <a:sym typeface="Times New Roman"/>
              </a:rPr>
              <a:t>From the </a:t>
            </a:r>
            <a:r>
              <a:rPr lang="ro" b="1" u="sng">
                <a:solidFill>
                  <a:schemeClr val="hlink"/>
                </a:solidFill>
                <a:highlight>
                  <a:srgbClr val="FDDCDD"/>
                </a:highlight>
                <a:latin typeface="Times New Roman"/>
                <a:ea typeface="Times New Roman"/>
                <a:cs typeface="Times New Roman"/>
                <a:sym typeface="Times New Roman"/>
                <a:hlinkClick r:id="rId3"/>
              </a:rPr>
              <a:t>1972</a:t>
            </a:r>
            <a:r>
              <a:rPr lang="ro" b="1">
                <a:solidFill>
                  <a:srgbClr val="222222"/>
                </a:solidFill>
                <a:highlight>
                  <a:srgbClr val="FDDCDD"/>
                </a:highlight>
                <a:latin typeface="Times New Roman"/>
                <a:ea typeface="Times New Roman"/>
                <a:cs typeface="Times New Roman"/>
                <a:sym typeface="Times New Roman"/>
              </a:rPr>
              <a:t> </a:t>
            </a:r>
            <a:r>
              <a:rPr lang="ro" b="1" u="sng">
                <a:solidFill>
                  <a:schemeClr val="hlink"/>
                </a:solidFill>
                <a:highlight>
                  <a:srgbClr val="FDDCDD"/>
                </a:highlight>
                <a:latin typeface="Times New Roman"/>
                <a:ea typeface="Times New Roman"/>
                <a:cs typeface="Times New Roman"/>
                <a:sym typeface="Times New Roman"/>
                <a:hlinkClick r:id="rId4"/>
              </a:rPr>
              <a:t>Summer</a:t>
            </a:r>
            <a:r>
              <a:rPr lang="ro" b="1">
                <a:solidFill>
                  <a:srgbClr val="222222"/>
                </a:solidFill>
                <a:highlight>
                  <a:srgbClr val="FDDCDD"/>
                </a:highlight>
                <a:latin typeface="Times New Roman"/>
                <a:ea typeface="Times New Roman"/>
                <a:cs typeface="Times New Roman"/>
                <a:sym typeface="Times New Roman"/>
              </a:rPr>
              <a:t> </a:t>
            </a:r>
            <a:r>
              <a:rPr lang="ro" b="1" u="sng">
                <a:solidFill>
                  <a:schemeClr val="hlink"/>
                </a:solidFill>
                <a:highlight>
                  <a:srgbClr val="FDDCDD"/>
                </a:highlight>
                <a:latin typeface="Times New Roman"/>
                <a:ea typeface="Times New Roman"/>
                <a:cs typeface="Times New Roman"/>
                <a:sym typeface="Times New Roman"/>
                <a:hlinkClick r:id="rId5"/>
              </a:rPr>
              <a:t>Games</a:t>
            </a:r>
            <a:r>
              <a:rPr lang="ro" b="1">
                <a:solidFill>
                  <a:srgbClr val="222222"/>
                </a:solidFill>
                <a:highlight>
                  <a:srgbClr val="FDDCDD"/>
                </a:highlight>
                <a:latin typeface="Times New Roman"/>
                <a:ea typeface="Times New Roman"/>
                <a:cs typeface="Times New Roman"/>
                <a:sym typeface="Times New Roman"/>
              </a:rPr>
              <a:t> through to the </a:t>
            </a:r>
            <a:r>
              <a:rPr lang="ro" b="1" u="sng">
                <a:solidFill>
                  <a:schemeClr val="hlink"/>
                </a:solidFill>
                <a:highlight>
                  <a:srgbClr val="FDDCDD"/>
                </a:highlight>
                <a:latin typeface="Times New Roman"/>
                <a:ea typeface="Times New Roman"/>
                <a:cs typeface="Times New Roman"/>
                <a:sym typeface="Times New Roman"/>
                <a:hlinkClick r:id="rId6"/>
              </a:rPr>
              <a:t>2012</a:t>
            </a:r>
            <a:r>
              <a:rPr lang="ro" b="1">
                <a:solidFill>
                  <a:srgbClr val="222222"/>
                </a:solidFill>
                <a:highlight>
                  <a:srgbClr val="FDDCDD"/>
                </a:highlight>
                <a:latin typeface="Times New Roman"/>
                <a:ea typeface="Times New Roman"/>
                <a:cs typeface="Times New Roman"/>
                <a:sym typeface="Times New Roman"/>
              </a:rPr>
              <a:t> </a:t>
            </a:r>
            <a:r>
              <a:rPr lang="ro" b="1" u="sng">
                <a:solidFill>
                  <a:schemeClr val="hlink"/>
                </a:solidFill>
                <a:highlight>
                  <a:srgbClr val="FDDCDD"/>
                </a:highlight>
                <a:latin typeface="Times New Roman"/>
                <a:ea typeface="Times New Roman"/>
                <a:cs typeface="Times New Roman"/>
                <a:sym typeface="Times New Roman"/>
                <a:hlinkClick r:id="rId7"/>
              </a:rPr>
              <a:t>Summer</a:t>
            </a:r>
            <a:r>
              <a:rPr lang="ro" b="1">
                <a:solidFill>
                  <a:srgbClr val="222222"/>
                </a:solidFill>
                <a:highlight>
                  <a:srgbClr val="FDDCDD"/>
                </a:highlight>
                <a:latin typeface="Times New Roman"/>
                <a:ea typeface="Times New Roman"/>
                <a:cs typeface="Times New Roman"/>
                <a:sym typeface="Times New Roman"/>
              </a:rPr>
              <a:t> </a:t>
            </a:r>
            <a:r>
              <a:rPr lang="ro" b="1" u="sng">
                <a:solidFill>
                  <a:schemeClr val="hlink"/>
                </a:solidFill>
                <a:highlight>
                  <a:srgbClr val="FDDCDD"/>
                </a:highlight>
                <a:latin typeface="Times New Roman"/>
                <a:ea typeface="Times New Roman"/>
                <a:cs typeface="Times New Roman"/>
                <a:sym typeface="Times New Roman"/>
                <a:hlinkClick r:id="rId8"/>
              </a:rPr>
              <a:t>Games</a:t>
            </a:r>
            <a:r>
              <a:rPr lang="ro" b="1">
                <a:solidFill>
                  <a:srgbClr val="222222"/>
                </a:solidFill>
                <a:highlight>
                  <a:srgbClr val="FDDCDD"/>
                </a:highlight>
                <a:latin typeface="Times New Roman"/>
                <a:ea typeface="Times New Roman"/>
                <a:cs typeface="Times New Roman"/>
                <a:sym typeface="Times New Roman"/>
              </a:rPr>
              <a:t>, Romania had qualified a women's team for the </a:t>
            </a:r>
            <a:r>
              <a:rPr lang="ro" b="1" u="sng">
                <a:solidFill>
                  <a:schemeClr val="hlink"/>
                </a:solidFill>
                <a:highlight>
                  <a:srgbClr val="FDDCDD"/>
                </a:highlight>
                <a:latin typeface="Times New Roman"/>
                <a:ea typeface="Times New Roman"/>
                <a:cs typeface="Times New Roman"/>
                <a:sym typeface="Times New Roman"/>
                <a:hlinkClick r:id="rId9"/>
              </a:rPr>
              <a:t>gymnastics</a:t>
            </a:r>
            <a:r>
              <a:rPr lang="ro" b="1">
                <a:solidFill>
                  <a:srgbClr val="222222"/>
                </a:solidFill>
                <a:highlight>
                  <a:srgbClr val="FDDCDD"/>
                </a:highlight>
                <a:latin typeface="Times New Roman"/>
                <a:ea typeface="Times New Roman"/>
                <a:cs typeface="Times New Roman"/>
                <a:sym typeface="Times New Roman"/>
              </a:rPr>
              <a:t> team all-around. </a:t>
            </a:r>
            <a:endParaRPr b="1">
              <a:solidFill>
                <a:srgbClr val="222222"/>
              </a:solidFill>
              <a:highlight>
                <a:srgbClr val="FDDCDD"/>
              </a:highlight>
              <a:latin typeface="Times New Roman"/>
              <a:ea typeface="Times New Roman"/>
              <a:cs typeface="Times New Roman"/>
              <a:sym typeface="Times New Roman"/>
            </a:endParaRPr>
          </a:p>
          <a:p>
            <a:pPr marL="457200" lvl="0" indent="-342900" algn="l" rtl="0">
              <a:lnSpc>
                <a:spcPct val="115000"/>
              </a:lnSpc>
              <a:spcBef>
                <a:spcPts val="0"/>
              </a:spcBef>
              <a:spcAft>
                <a:spcPts val="0"/>
              </a:spcAft>
              <a:buSzPts val="1800"/>
              <a:buFont typeface="Times New Roman"/>
              <a:buChar char="●"/>
            </a:pPr>
            <a:r>
              <a:rPr lang="ro" b="1">
                <a:solidFill>
                  <a:srgbClr val="222222"/>
                </a:solidFill>
                <a:highlight>
                  <a:srgbClr val="FDDCDD"/>
                </a:highlight>
                <a:latin typeface="Times New Roman"/>
                <a:ea typeface="Times New Roman"/>
                <a:cs typeface="Times New Roman"/>
                <a:sym typeface="Times New Roman"/>
              </a:rPr>
              <a:t>They had won medals at every Olympics from the </a:t>
            </a:r>
            <a:r>
              <a:rPr lang="ro" b="1" u="sng">
                <a:solidFill>
                  <a:schemeClr val="hlink"/>
                </a:solidFill>
                <a:highlight>
                  <a:srgbClr val="FDDCDD"/>
                </a:highlight>
                <a:latin typeface="Times New Roman"/>
                <a:ea typeface="Times New Roman"/>
                <a:cs typeface="Times New Roman"/>
                <a:sym typeface="Times New Roman"/>
                <a:hlinkClick r:id="rId10"/>
              </a:rPr>
              <a:t>1976</a:t>
            </a:r>
            <a:r>
              <a:rPr lang="ro" b="1">
                <a:solidFill>
                  <a:srgbClr val="222222"/>
                </a:solidFill>
                <a:highlight>
                  <a:srgbClr val="FDDCDD"/>
                </a:highlight>
                <a:latin typeface="Times New Roman"/>
                <a:ea typeface="Times New Roman"/>
                <a:cs typeface="Times New Roman"/>
                <a:sym typeface="Times New Roman"/>
              </a:rPr>
              <a:t> </a:t>
            </a:r>
            <a:r>
              <a:rPr lang="ro" b="1" u="sng">
                <a:solidFill>
                  <a:schemeClr val="hlink"/>
                </a:solidFill>
                <a:highlight>
                  <a:srgbClr val="FDDCDD"/>
                </a:highlight>
                <a:latin typeface="Times New Roman"/>
                <a:ea typeface="Times New Roman"/>
                <a:cs typeface="Times New Roman"/>
                <a:sym typeface="Times New Roman"/>
                <a:hlinkClick r:id="rId11"/>
              </a:rPr>
              <a:t>Summer</a:t>
            </a:r>
            <a:r>
              <a:rPr lang="ro" b="1">
                <a:solidFill>
                  <a:srgbClr val="222222"/>
                </a:solidFill>
                <a:highlight>
                  <a:srgbClr val="FDDCDD"/>
                </a:highlight>
                <a:latin typeface="Times New Roman"/>
                <a:ea typeface="Times New Roman"/>
                <a:cs typeface="Times New Roman"/>
                <a:sym typeface="Times New Roman"/>
              </a:rPr>
              <a:t> </a:t>
            </a:r>
            <a:r>
              <a:rPr lang="ro" b="1" u="sng">
                <a:solidFill>
                  <a:schemeClr val="hlink"/>
                </a:solidFill>
                <a:highlight>
                  <a:srgbClr val="FDDCDD"/>
                </a:highlight>
                <a:latin typeface="Times New Roman"/>
                <a:ea typeface="Times New Roman"/>
                <a:cs typeface="Times New Roman"/>
                <a:sym typeface="Times New Roman"/>
                <a:hlinkClick r:id="rId12"/>
              </a:rPr>
              <a:t>Games</a:t>
            </a:r>
            <a:r>
              <a:rPr lang="ro" b="1">
                <a:solidFill>
                  <a:srgbClr val="222222"/>
                </a:solidFill>
                <a:highlight>
                  <a:srgbClr val="FDDCDD"/>
                </a:highlight>
                <a:latin typeface="Times New Roman"/>
                <a:ea typeface="Times New Roman"/>
                <a:cs typeface="Times New Roman"/>
                <a:sym typeface="Times New Roman"/>
              </a:rPr>
              <a:t> through to the 2012 Summer Games.</a:t>
            </a:r>
            <a:endParaRPr b="1">
              <a:solidFill>
                <a:srgbClr val="222222"/>
              </a:solidFill>
              <a:highlight>
                <a:srgbClr val="FDDCDD"/>
              </a:highlight>
              <a:latin typeface="Times New Roman"/>
              <a:ea typeface="Times New Roman"/>
              <a:cs typeface="Times New Roman"/>
              <a:sym typeface="Times New Roman"/>
            </a:endParaRPr>
          </a:p>
          <a:p>
            <a:pPr marL="457200" lvl="0" indent="-342900" algn="l" rtl="0">
              <a:lnSpc>
                <a:spcPct val="115000"/>
              </a:lnSpc>
              <a:spcBef>
                <a:spcPts val="0"/>
              </a:spcBef>
              <a:spcAft>
                <a:spcPts val="0"/>
              </a:spcAft>
              <a:buSzPts val="1800"/>
              <a:buFont typeface="Times New Roman"/>
              <a:buChar char="●"/>
            </a:pPr>
            <a:r>
              <a:rPr lang="ro" b="1">
                <a:solidFill>
                  <a:srgbClr val="222222"/>
                </a:solidFill>
                <a:highlight>
                  <a:srgbClr val="FDDCDD"/>
                </a:highlight>
                <a:latin typeface="Times New Roman"/>
                <a:ea typeface="Times New Roman"/>
                <a:cs typeface="Times New Roman"/>
                <a:sym typeface="Times New Roman"/>
              </a:rPr>
              <a:t>However the women's team failed to qualify for the </a:t>
            </a:r>
            <a:r>
              <a:rPr lang="ro" b="1" u="sng">
                <a:solidFill>
                  <a:schemeClr val="hlink"/>
                </a:solidFill>
                <a:highlight>
                  <a:srgbClr val="FDDCDD"/>
                </a:highlight>
                <a:latin typeface="Times New Roman"/>
                <a:ea typeface="Times New Roman"/>
                <a:cs typeface="Times New Roman"/>
                <a:sym typeface="Times New Roman"/>
                <a:hlinkClick r:id="rId13"/>
              </a:rPr>
              <a:t>2016</a:t>
            </a:r>
            <a:r>
              <a:rPr lang="ro" b="1">
                <a:solidFill>
                  <a:srgbClr val="222222"/>
                </a:solidFill>
                <a:highlight>
                  <a:srgbClr val="FDDCDD"/>
                </a:highlight>
                <a:latin typeface="Times New Roman"/>
                <a:ea typeface="Times New Roman"/>
                <a:cs typeface="Times New Roman"/>
                <a:sym typeface="Times New Roman"/>
              </a:rPr>
              <a:t> </a:t>
            </a:r>
            <a:r>
              <a:rPr lang="ro" b="1" u="sng">
                <a:solidFill>
                  <a:schemeClr val="hlink"/>
                </a:solidFill>
                <a:highlight>
                  <a:srgbClr val="FDDCDD"/>
                </a:highlight>
                <a:latin typeface="Times New Roman"/>
                <a:ea typeface="Times New Roman"/>
                <a:cs typeface="Times New Roman"/>
                <a:sym typeface="Times New Roman"/>
                <a:hlinkClick r:id="rId7"/>
              </a:rPr>
              <a:t>Summer</a:t>
            </a:r>
            <a:r>
              <a:rPr lang="ro" b="1">
                <a:solidFill>
                  <a:srgbClr val="222222"/>
                </a:solidFill>
                <a:highlight>
                  <a:srgbClr val="FDDCDD"/>
                </a:highlight>
                <a:latin typeface="Times New Roman"/>
                <a:ea typeface="Times New Roman"/>
                <a:cs typeface="Times New Roman"/>
                <a:sym typeface="Times New Roman"/>
              </a:rPr>
              <a:t> </a:t>
            </a:r>
            <a:r>
              <a:rPr lang="ro" b="1" u="sng">
                <a:solidFill>
                  <a:schemeClr val="hlink"/>
                </a:solidFill>
                <a:highlight>
                  <a:srgbClr val="FDDCDD"/>
                </a:highlight>
                <a:latin typeface="Times New Roman"/>
                <a:ea typeface="Times New Roman"/>
                <a:cs typeface="Times New Roman"/>
                <a:sym typeface="Times New Roman"/>
                <a:hlinkClick r:id="rId14"/>
              </a:rPr>
              <a:t>Games</a:t>
            </a:r>
            <a:r>
              <a:rPr lang="ro" b="1">
                <a:solidFill>
                  <a:srgbClr val="222222"/>
                </a:solidFill>
                <a:highlight>
                  <a:srgbClr val="FDDCDD"/>
                </a:highlight>
                <a:latin typeface="Times New Roman"/>
                <a:ea typeface="Times New Roman"/>
                <a:cs typeface="Times New Roman"/>
                <a:sym typeface="Times New Roman"/>
              </a:rPr>
              <a:t>, ending the 40-year run in medals, and the 44-year run of having a team at the Olympics.</a:t>
            </a:r>
            <a:endParaRPr b="1">
              <a:highlight>
                <a:srgbClr val="FDDCDD"/>
              </a:highlight>
              <a:latin typeface="Times New Roman"/>
              <a:ea typeface="Times New Roman"/>
              <a:cs typeface="Times New Roman"/>
              <a:sym typeface="Times New Roman"/>
            </a:endParaRPr>
          </a:p>
        </p:txBody>
      </p:sp>
      <p:pic>
        <p:nvPicPr>
          <p:cNvPr id="150" name="Google Shape;150;p27"/>
          <p:cNvPicPr preferRelativeResize="0"/>
          <p:nvPr/>
        </p:nvPicPr>
        <p:blipFill rotWithShape="1">
          <a:blip r:embed="rId15">
            <a:alphaModFix/>
          </a:blip>
          <a:srcRect/>
          <a:stretch/>
        </p:blipFill>
        <p:spPr>
          <a:xfrm>
            <a:off x="4860175" y="225385"/>
            <a:ext cx="4061750" cy="2486890"/>
          </a:xfrm>
          <a:prstGeom prst="rect">
            <a:avLst/>
          </a:prstGeom>
          <a:noFill/>
          <a:ln>
            <a:noFill/>
          </a:ln>
        </p:spPr>
      </p:pic>
      <p:pic>
        <p:nvPicPr>
          <p:cNvPr id="151" name="Google Shape;151;p27"/>
          <p:cNvPicPr preferRelativeResize="0"/>
          <p:nvPr/>
        </p:nvPicPr>
        <p:blipFill rotWithShape="1">
          <a:blip r:embed="rId16">
            <a:alphaModFix/>
          </a:blip>
          <a:srcRect/>
          <a:stretch/>
        </p:blipFill>
        <p:spPr>
          <a:xfrm>
            <a:off x="4860175" y="2780376"/>
            <a:ext cx="2075609" cy="2056150"/>
          </a:xfrm>
          <a:prstGeom prst="rect">
            <a:avLst/>
          </a:prstGeom>
          <a:noFill/>
          <a:ln>
            <a:noFill/>
          </a:ln>
        </p:spPr>
      </p:pic>
      <p:pic>
        <p:nvPicPr>
          <p:cNvPr id="152" name="Google Shape;152;p27"/>
          <p:cNvPicPr preferRelativeResize="0"/>
          <p:nvPr/>
        </p:nvPicPr>
        <p:blipFill rotWithShape="1">
          <a:blip r:embed="rId17">
            <a:alphaModFix/>
          </a:blip>
          <a:srcRect/>
          <a:stretch/>
        </p:blipFill>
        <p:spPr>
          <a:xfrm>
            <a:off x="7088184" y="2780376"/>
            <a:ext cx="1888302" cy="20561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255475" y="180550"/>
            <a:ext cx="8520600" cy="6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ro" sz="4800">
                <a:highlight>
                  <a:srgbClr val="FDDCDD"/>
                </a:highlight>
                <a:latin typeface="Times New Roman"/>
                <a:ea typeface="Times New Roman"/>
                <a:cs typeface="Times New Roman"/>
                <a:sym typeface="Times New Roman"/>
              </a:rPr>
              <a:t>Medals so far won by Romania</a:t>
            </a:r>
            <a:endParaRPr sz="4800">
              <a:highlight>
                <a:srgbClr val="FDDCDD"/>
              </a:highlight>
              <a:latin typeface="Times New Roman"/>
              <a:ea typeface="Times New Roman"/>
              <a:cs typeface="Times New Roman"/>
              <a:sym typeface="Times New Roman"/>
            </a:endParaRPr>
          </a:p>
        </p:txBody>
      </p:sp>
      <p:sp>
        <p:nvSpPr>
          <p:cNvPr id="158" name="Google Shape;158;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endParaRPr sz="2400">
              <a:solidFill>
                <a:srgbClr val="000000"/>
              </a:solidFill>
              <a:highlight>
                <a:srgbClr val="F8F9FA"/>
              </a:highlight>
              <a:latin typeface="Arial"/>
              <a:ea typeface="Arial"/>
              <a:cs typeface="Arial"/>
              <a:sym typeface="Arial"/>
            </a:endParaRPr>
          </a:p>
          <a:p>
            <a:pPr marL="0" lvl="0" indent="0" algn="l" rtl="0">
              <a:lnSpc>
                <a:spcPct val="115000"/>
              </a:lnSpc>
              <a:spcBef>
                <a:spcPts val="0"/>
              </a:spcBef>
              <a:spcAft>
                <a:spcPts val="1600"/>
              </a:spcAft>
              <a:buSzPts val="1800"/>
              <a:buNone/>
            </a:pPr>
            <a:endParaRPr sz="2400"/>
          </a:p>
        </p:txBody>
      </p:sp>
      <p:graphicFrame>
        <p:nvGraphicFramePr>
          <p:cNvPr id="159" name="Google Shape;159;p28"/>
          <p:cNvGraphicFramePr/>
          <p:nvPr/>
        </p:nvGraphicFramePr>
        <p:xfrm>
          <a:off x="311700" y="1402875"/>
          <a:ext cx="5826700" cy="1663150"/>
        </p:xfrm>
        <a:graphic>
          <a:graphicData uri="http://schemas.openxmlformats.org/drawingml/2006/table">
            <a:tbl>
              <a:tblPr>
                <a:noFill/>
                <a:tableStyleId>{E2439F5F-3E3E-4D0D-960F-2135135541E9}</a:tableStyleId>
              </a:tblPr>
              <a:tblGrid>
                <a:gridCol w="1456675"/>
                <a:gridCol w="1456675"/>
                <a:gridCol w="1456675"/>
                <a:gridCol w="1456675"/>
              </a:tblGrid>
              <a:tr h="831575">
                <a:tc>
                  <a:txBody>
                    <a:bodyPr/>
                    <a:lstStyle/>
                    <a:p>
                      <a:pPr marL="0" marR="0" lvl="0" indent="0" algn="l" rtl="0">
                        <a:lnSpc>
                          <a:spcPct val="100000"/>
                        </a:lnSpc>
                        <a:spcBef>
                          <a:spcPts val="0"/>
                        </a:spcBef>
                        <a:spcAft>
                          <a:spcPts val="0"/>
                        </a:spcAft>
                        <a:buClr>
                          <a:srgbClr val="000000"/>
                        </a:buClr>
                        <a:buSzPts val="2400"/>
                        <a:buFont typeface="Arial"/>
                        <a:buNone/>
                      </a:pPr>
                      <a:r>
                        <a:rPr lang="ro" sz="2400" b="1" u="none" strike="noStrike" cap="none">
                          <a:highlight>
                            <a:srgbClr val="FDDCDD"/>
                          </a:highlight>
                          <a:latin typeface="Times New Roman"/>
                          <a:ea typeface="Times New Roman"/>
                          <a:cs typeface="Times New Roman"/>
                          <a:sym typeface="Times New Roman"/>
                        </a:rPr>
                        <a:t>Gold</a:t>
                      </a:r>
                      <a:endParaRPr sz="2400" b="1" u="none" strike="noStrike" cap="none">
                        <a:highlight>
                          <a:srgbClr val="FDDCDD"/>
                        </a:highlight>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ro" sz="2400" b="1" u="none" strike="noStrike" cap="none">
                          <a:highlight>
                            <a:srgbClr val="FDDCDD"/>
                          </a:highlight>
                          <a:latin typeface="Times New Roman"/>
                          <a:ea typeface="Times New Roman"/>
                          <a:cs typeface="Times New Roman"/>
                          <a:sym typeface="Times New Roman"/>
                        </a:rPr>
                        <a:t>Silver</a:t>
                      </a:r>
                      <a:endParaRPr sz="2400" b="1" u="none" strike="noStrike" cap="none">
                        <a:highlight>
                          <a:srgbClr val="FDDCDD"/>
                        </a:highlight>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ro" sz="2400" b="1" u="none" strike="noStrike" cap="none">
                          <a:highlight>
                            <a:srgbClr val="FDDCDD"/>
                          </a:highlight>
                          <a:latin typeface="Times New Roman"/>
                          <a:ea typeface="Times New Roman"/>
                          <a:cs typeface="Times New Roman"/>
                          <a:sym typeface="Times New Roman"/>
                        </a:rPr>
                        <a:t>Bronze</a:t>
                      </a:r>
                      <a:endParaRPr sz="2400" b="1" u="none" strike="noStrike" cap="none">
                        <a:highlight>
                          <a:srgbClr val="FDDCDD"/>
                        </a:highlight>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ro" sz="2400" b="1" u="none" strike="noStrike" cap="none">
                          <a:highlight>
                            <a:srgbClr val="FDDCDD"/>
                          </a:highlight>
                          <a:latin typeface="Times New Roman"/>
                          <a:ea typeface="Times New Roman"/>
                          <a:cs typeface="Times New Roman"/>
                          <a:sym typeface="Times New Roman"/>
                        </a:rPr>
                        <a:t>Total</a:t>
                      </a:r>
                      <a:endParaRPr sz="2400" b="1" u="none" strike="noStrike" cap="none">
                        <a:highlight>
                          <a:srgbClr val="FDDCDD"/>
                        </a:highlight>
                        <a:latin typeface="Times New Roman"/>
                        <a:ea typeface="Times New Roman"/>
                        <a:cs typeface="Times New Roman"/>
                        <a:sym typeface="Times New Roman"/>
                      </a:endParaRPr>
                    </a:p>
                  </a:txBody>
                  <a:tcPr marL="91425" marR="91425" marT="91425" marB="91425"/>
                </a:tc>
              </a:tr>
              <a:tr h="831575">
                <a:tc>
                  <a:txBody>
                    <a:bodyPr/>
                    <a:lstStyle/>
                    <a:p>
                      <a:pPr marL="0" marR="0" lvl="0" indent="0" algn="l" rtl="0">
                        <a:lnSpc>
                          <a:spcPct val="100000"/>
                        </a:lnSpc>
                        <a:spcBef>
                          <a:spcPts val="0"/>
                        </a:spcBef>
                        <a:spcAft>
                          <a:spcPts val="0"/>
                        </a:spcAft>
                        <a:buClr>
                          <a:srgbClr val="000000"/>
                        </a:buClr>
                        <a:buSzPts val="2400"/>
                        <a:buFont typeface="Arial"/>
                        <a:buNone/>
                      </a:pPr>
                      <a:r>
                        <a:rPr lang="ro" sz="2400" b="1" u="none" strike="noStrike" cap="none">
                          <a:highlight>
                            <a:srgbClr val="FDDCDD"/>
                          </a:highlight>
                          <a:latin typeface="Times New Roman"/>
                          <a:ea typeface="Times New Roman"/>
                          <a:cs typeface="Times New Roman"/>
                          <a:sym typeface="Times New Roman"/>
                        </a:rPr>
                        <a:t>89</a:t>
                      </a:r>
                      <a:endParaRPr sz="2400" b="1" u="none" strike="noStrike" cap="none">
                        <a:highlight>
                          <a:srgbClr val="FDDCDD"/>
                        </a:highlight>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ro" sz="2400" b="1" u="none" strike="noStrike" cap="none">
                          <a:highlight>
                            <a:srgbClr val="FDDCDD"/>
                          </a:highlight>
                          <a:latin typeface="Times New Roman"/>
                          <a:ea typeface="Times New Roman"/>
                          <a:cs typeface="Times New Roman"/>
                          <a:sym typeface="Times New Roman"/>
                        </a:rPr>
                        <a:t>95</a:t>
                      </a:r>
                      <a:endParaRPr sz="2400" b="1" u="none" strike="noStrike" cap="none">
                        <a:highlight>
                          <a:srgbClr val="FDDCDD"/>
                        </a:highlight>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ro" sz="2400" b="1" u="none" strike="noStrike" cap="none">
                          <a:highlight>
                            <a:srgbClr val="FDDCDD"/>
                          </a:highlight>
                          <a:latin typeface="Times New Roman"/>
                          <a:ea typeface="Times New Roman"/>
                          <a:cs typeface="Times New Roman"/>
                          <a:sym typeface="Times New Roman"/>
                        </a:rPr>
                        <a:t>123</a:t>
                      </a:r>
                      <a:endParaRPr sz="2400" b="1" u="none" strike="noStrike" cap="none">
                        <a:highlight>
                          <a:srgbClr val="FDDCDD"/>
                        </a:highlight>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ro" sz="2400" b="1" u="none" strike="noStrike" cap="none">
                          <a:highlight>
                            <a:srgbClr val="FDDCDD"/>
                          </a:highlight>
                          <a:latin typeface="Times New Roman"/>
                          <a:ea typeface="Times New Roman"/>
                          <a:cs typeface="Times New Roman"/>
                          <a:sym typeface="Times New Roman"/>
                        </a:rPr>
                        <a:t>307</a:t>
                      </a:r>
                      <a:endParaRPr sz="2400" b="1" u="none" strike="noStrike" cap="none">
                        <a:highlight>
                          <a:srgbClr val="FDDCDD"/>
                        </a:highlight>
                        <a:latin typeface="Times New Roman"/>
                        <a:ea typeface="Times New Roman"/>
                        <a:cs typeface="Times New Roman"/>
                        <a:sym typeface="Times New Roman"/>
                      </a:endParaRPr>
                    </a:p>
                  </a:txBody>
                  <a:tcPr marL="91425" marR="91425" marT="91425" marB="91425"/>
                </a:tc>
              </a:tr>
            </a:tbl>
          </a:graphicData>
        </a:graphic>
      </p:graphicFrame>
      <p:pic>
        <p:nvPicPr>
          <p:cNvPr id="160" name="Google Shape;160;p28"/>
          <p:cNvPicPr preferRelativeResize="0"/>
          <p:nvPr/>
        </p:nvPicPr>
        <p:blipFill rotWithShape="1">
          <a:blip r:embed="rId3">
            <a:alphaModFix/>
          </a:blip>
          <a:srcRect/>
          <a:stretch/>
        </p:blipFill>
        <p:spPr>
          <a:xfrm>
            <a:off x="6531650" y="1017438"/>
            <a:ext cx="2095500" cy="2867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537675" y="3850625"/>
            <a:ext cx="8307942" cy="1676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ro" dirty="0">
                <a:solidFill>
                  <a:srgbClr val="000000"/>
                </a:solidFill>
                <a:highlight>
                  <a:srgbClr val="FDDCDD"/>
                </a:highlight>
              </a:rPr>
              <a:t>Thank you for your </a:t>
            </a:r>
            <a:r>
              <a:rPr lang="ro" dirty="0" smtClean="0">
                <a:solidFill>
                  <a:srgbClr val="000000"/>
                </a:solidFill>
                <a:highlight>
                  <a:srgbClr val="FDDCDD"/>
                </a:highlight>
              </a:rPr>
              <a:t>at</a:t>
            </a:r>
            <a:r>
              <a:rPr lang="en-US" dirty="0" smtClean="0">
                <a:solidFill>
                  <a:srgbClr val="000000"/>
                </a:solidFill>
                <a:highlight>
                  <a:srgbClr val="FDDCDD"/>
                </a:highlight>
              </a:rPr>
              <a:t>t</a:t>
            </a:r>
            <a:r>
              <a:rPr lang="ro" dirty="0" smtClean="0">
                <a:solidFill>
                  <a:srgbClr val="000000"/>
                </a:solidFill>
                <a:highlight>
                  <a:srgbClr val="FDDCDD"/>
                </a:highlight>
              </a:rPr>
              <a:t>ention</a:t>
            </a:r>
            <a:r>
              <a:rPr lang="ro" dirty="0">
                <a:solidFill>
                  <a:srgbClr val="000000"/>
                </a:solidFill>
                <a:highlight>
                  <a:srgbClr val="FDDCDD"/>
                </a:highlight>
              </a:rPr>
              <a:t>!</a:t>
            </a:r>
            <a:r>
              <a:rPr lang="ro" dirty="0"/>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293039" y="316851"/>
            <a:ext cx="8520600" cy="802821"/>
          </a:xfrm>
          <a:prstGeom prst="rect">
            <a:avLst/>
          </a:prstGeom>
          <a:noFill/>
          <a:ln w="9525" cap="flat" cmpd="sng">
            <a:solidFill>
              <a:srgbClr val="FDDCDD"/>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ro" sz="4800" dirty="0">
                <a:highlight>
                  <a:srgbClr val="F4E6DC"/>
                </a:highlight>
                <a:latin typeface="Times New Roman"/>
                <a:ea typeface="Times New Roman"/>
                <a:cs typeface="Times New Roman"/>
                <a:sym typeface="Times New Roman"/>
              </a:rPr>
              <a:t>Introduction</a:t>
            </a:r>
            <a:endParaRPr sz="4800" dirty="0">
              <a:highlight>
                <a:srgbClr val="F4E6DC"/>
              </a:highlight>
              <a:latin typeface="Times New Roman"/>
              <a:ea typeface="Times New Roman"/>
              <a:cs typeface="Times New Roman"/>
              <a:sym typeface="Times New Roman"/>
            </a:endParaRPr>
          </a:p>
        </p:txBody>
      </p:sp>
      <p:sp>
        <p:nvSpPr>
          <p:cNvPr id="67" name="Google Shape;67;p14"/>
          <p:cNvSpPr txBox="1">
            <a:spLocks noGrp="1"/>
          </p:cNvSpPr>
          <p:nvPr>
            <p:ph type="body" idx="1"/>
          </p:nvPr>
        </p:nvSpPr>
        <p:spPr>
          <a:xfrm>
            <a:off x="311700" y="1152475"/>
            <a:ext cx="8520600" cy="3416400"/>
          </a:xfrm>
          <a:prstGeom prst="rect">
            <a:avLst/>
          </a:prstGeom>
          <a:noFill/>
          <a:ln w="9525" cap="flat" cmpd="sng">
            <a:solidFill>
              <a:srgbClr val="6598A4"/>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ro" b="1">
                <a:solidFill>
                  <a:srgbClr val="333333"/>
                </a:solidFill>
                <a:highlight>
                  <a:srgbClr val="FDDCDD"/>
                </a:highlight>
                <a:latin typeface="Times New Roman"/>
                <a:ea typeface="Times New Roman"/>
                <a:cs typeface="Times New Roman"/>
                <a:sym typeface="Times New Roman"/>
              </a:rPr>
              <a:t>The Olympic Games are an international sports competition which are held every four years in a different city. Thousands of athletes from all over the world compete against each other in individual and team sports. </a:t>
            </a:r>
            <a:endParaRPr b="1">
              <a:solidFill>
                <a:srgbClr val="333333"/>
              </a:solidFill>
              <a:highlight>
                <a:srgbClr val="FDDCDD"/>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rgbClr val="000000"/>
              </a:buClr>
              <a:buSzPts val="1100"/>
              <a:buFont typeface="Arial"/>
              <a:buNone/>
            </a:pPr>
            <a:r>
              <a:rPr lang="ro" b="1">
                <a:solidFill>
                  <a:srgbClr val="333333"/>
                </a:solidFill>
                <a:highlight>
                  <a:srgbClr val="FDDCDD"/>
                </a:highlight>
                <a:latin typeface="Times New Roman"/>
                <a:ea typeface="Times New Roman"/>
                <a:cs typeface="Times New Roman"/>
                <a:sym typeface="Times New Roman"/>
              </a:rPr>
              <a:t>Over 1 billion people watch the games on TV.</a:t>
            </a:r>
            <a:endParaRPr b="1">
              <a:solidFill>
                <a:srgbClr val="333333"/>
              </a:solidFill>
              <a:highlight>
                <a:srgbClr val="FDDCDD"/>
              </a:highlight>
              <a:latin typeface="Times New Roman"/>
              <a:ea typeface="Times New Roman"/>
              <a:cs typeface="Times New Roman"/>
              <a:sym typeface="Times New Roman"/>
            </a:endParaRPr>
          </a:p>
          <a:p>
            <a:pPr marL="0" lvl="0" indent="0" algn="l" rtl="0">
              <a:lnSpc>
                <a:spcPct val="115000"/>
              </a:lnSpc>
              <a:spcBef>
                <a:spcPts val="800"/>
              </a:spcBef>
              <a:spcAft>
                <a:spcPts val="0"/>
              </a:spcAft>
              <a:buClr>
                <a:srgbClr val="000000"/>
              </a:buClr>
              <a:buSzPts val="1100"/>
              <a:buFont typeface="Arial"/>
              <a:buNone/>
            </a:pPr>
            <a:r>
              <a:rPr lang="ro" b="1">
                <a:solidFill>
                  <a:srgbClr val="333333"/>
                </a:solidFill>
                <a:highlight>
                  <a:srgbClr val="FDDCDD"/>
                </a:highlight>
                <a:latin typeface="Times New Roman"/>
                <a:ea typeface="Times New Roman"/>
                <a:cs typeface="Times New Roman"/>
                <a:sym typeface="Times New Roman"/>
              </a:rPr>
              <a:t>The first Olympic Games were held in </a:t>
            </a:r>
            <a:r>
              <a:rPr lang="ro" b="1" u="sng">
                <a:solidFill>
                  <a:schemeClr val="hlink"/>
                </a:solidFill>
                <a:highlight>
                  <a:srgbClr val="FDDCDD"/>
                </a:highlight>
                <a:latin typeface="Times New Roman"/>
                <a:ea typeface="Times New Roman"/>
                <a:cs typeface="Times New Roman"/>
                <a:sym typeface="Times New Roman"/>
                <a:hlinkClick r:id="rId3"/>
              </a:rPr>
              <a:t>Greece</a:t>
            </a:r>
            <a:r>
              <a:rPr lang="ro" b="1">
                <a:solidFill>
                  <a:srgbClr val="333333"/>
                </a:solidFill>
                <a:highlight>
                  <a:srgbClr val="FDDCDD"/>
                </a:highlight>
                <a:latin typeface="Times New Roman"/>
                <a:ea typeface="Times New Roman"/>
                <a:cs typeface="Times New Roman"/>
                <a:sym typeface="Times New Roman"/>
              </a:rPr>
              <a:t> in 776 B.C. They were called the Ancient Games and lasted until the 4th century A.D. The modern games began in 1896, when the Frenchman Pierre de Coubertin revived the games to bring peace and friendship to the young people all over the world.</a:t>
            </a:r>
            <a:endParaRPr b="1">
              <a:solidFill>
                <a:srgbClr val="333333"/>
              </a:solidFill>
              <a:highlight>
                <a:srgbClr val="FDDCDD"/>
              </a:highlight>
              <a:latin typeface="Times New Roman"/>
              <a:ea typeface="Times New Roman"/>
              <a:cs typeface="Times New Roman"/>
              <a:sym typeface="Times New Roman"/>
            </a:endParaRPr>
          </a:p>
          <a:p>
            <a:pPr marL="0" lvl="0" indent="0" algn="l" rtl="0">
              <a:lnSpc>
                <a:spcPct val="115000"/>
              </a:lnSpc>
              <a:spcBef>
                <a:spcPts val="800"/>
              </a:spcBef>
              <a:spcAft>
                <a:spcPts val="0"/>
              </a:spcAft>
              <a:buClr>
                <a:srgbClr val="000000"/>
              </a:buClr>
              <a:buSzPts val="1100"/>
              <a:buFont typeface="Arial"/>
              <a:buNone/>
            </a:pPr>
            <a:r>
              <a:rPr lang="ro" b="1">
                <a:solidFill>
                  <a:srgbClr val="333333"/>
                </a:solidFill>
                <a:highlight>
                  <a:srgbClr val="FDDCDD"/>
                </a:highlight>
                <a:latin typeface="Times New Roman"/>
                <a:ea typeface="Times New Roman"/>
                <a:cs typeface="Times New Roman"/>
                <a:sym typeface="Times New Roman"/>
              </a:rPr>
              <a:t>Today, there are summer and winter games. Up to 1994 both games were held in the same year, but now they are staged two years apart from each other.</a:t>
            </a:r>
            <a:endParaRPr b="1">
              <a:solidFill>
                <a:srgbClr val="333333"/>
              </a:solidFill>
              <a:highlight>
                <a:srgbClr val="FDDCDD"/>
              </a:highlight>
              <a:latin typeface="Times New Roman"/>
              <a:ea typeface="Times New Roman"/>
              <a:cs typeface="Times New Roman"/>
              <a:sym typeface="Times New Roman"/>
            </a:endParaRPr>
          </a:p>
          <a:p>
            <a:pPr marL="0" lvl="0" indent="0" algn="l" rtl="0">
              <a:lnSpc>
                <a:spcPct val="115000"/>
              </a:lnSpc>
              <a:spcBef>
                <a:spcPts val="800"/>
              </a:spcBef>
              <a:spcAft>
                <a:spcPts val="160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269100"/>
            <a:ext cx="8520600" cy="6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ro" sz="4800" dirty="0">
                <a:highlight>
                  <a:srgbClr val="FDDCDD"/>
                </a:highlight>
                <a:latin typeface="Times New Roman"/>
                <a:ea typeface="Times New Roman"/>
                <a:cs typeface="Times New Roman"/>
                <a:sym typeface="Times New Roman"/>
              </a:rPr>
              <a:t>Ceremonies and symbols</a:t>
            </a:r>
            <a:endParaRPr sz="4800" dirty="0">
              <a:highlight>
                <a:srgbClr val="FDDCDD"/>
              </a:highlight>
              <a:latin typeface="Times New Roman"/>
              <a:ea typeface="Times New Roman"/>
              <a:cs typeface="Times New Roman"/>
              <a:sym typeface="Times New Roman"/>
            </a:endParaRPr>
          </a:p>
        </p:txBody>
      </p:sp>
      <p:sp>
        <p:nvSpPr>
          <p:cNvPr id="73" name="Google Shape;73;p15"/>
          <p:cNvSpPr txBox="1">
            <a:spLocks noGrp="1"/>
          </p:cNvSpPr>
          <p:nvPr>
            <p:ph type="body" idx="1"/>
          </p:nvPr>
        </p:nvSpPr>
        <p:spPr>
          <a:xfrm>
            <a:off x="311700" y="1289785"/>
            <a:ext cx="8520600" cy="327909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333333"/>
              </a:buClr>
              <a:buSzPts val="2400"/>
              <a:buFont typeface="Times New Roman"/>
              <a:buChar char="●"/>
            </a:pPr>
            <a:r>
              <a:rPr lang="ro" sz="2400" b="1" dirty="0">
                <a:solidFill>
                  <a:srgbClr val="333333"/>
                </a:solidFill>
                <a:highlight>
                  <a:srgbClr val="FDDCDD"/>
                </a:highlight>
                <a:latin typeface="Times New Roman"/>
                <a:ea typeface="Times New Roman"/>
                <a:cs typeface="Times New Roman"/>
                <a:sym typeface="Times New Roman"/>
              </a:rPr>
              <a:t>The Olympic Games begin with the opening ceremony. </a:t>
            </a:r>
            <a:endParaRPr sz="2400" b="1" dirty="0">
              <a:solidFill>
                <a:srgbClr val="333333"/>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333333"/>
              </a:buClr>
              <a:buSzPts val="2400"/>
              <a:buFont typeface="Times New Roman"/>
              <a:buChar char="●"/>
            </a:pPr>
            <a:r>
              <a:rPr lang="ro" sz="2400" b="1" dirty="0">
                <a:solidFill>
                  <a:srgbClr val="333333"/>
                </a:solidFill>
                <a:highlight>
                  <a:srgbClr val="FDDCDD"/>
                </a:highlight>
                <a:latin typeface="Times New Roman"/>
                <a:ea typeface="Times New Roman"/>
                <a:cs typeface="Times New Roman"/>
                <a:sym typeface="Times New Roman"/>
              </a:rPr>
              <a:t>Athletes from all the participating nations march into the stadium. </a:t>
            </a:r>
            <a:endParaRPr sz="2400" b="1" dirty="0">
              <a:solidFill>
                <a:srgbClr val="333333"/>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333333"/>
              </a:buClr>
              <a:buSzPts val="2400"/>
              <a:buFont typeface="Times New Roman"/>
              <a:buChar char="●"/>
            </a:pPr>
            <a:r>
              <a:rPr lang="ro" sz="2400" b="1" dirty="0">
                <a:solidFill>
                  <a:srgbClr val="333333"/>
                </a:solidFill>
                <a:highlight>
                  <a:srgbClr val="FDDCDD"/>
                </a:highlight>
                <a:latin typeface="Times New Roman"/>
                <a:ea typeface="Times New Roman"/>
                <a:cs typeface="Times New Roman"/>
                <a:sym typeface="Times New Roman"/>
              </a:rPr>
              <a:t>Greece comes in first.</a:t>
            </a:r>
            <a:endParaRPr sz="2400" b="1" dirty="0">
              <a:solidFill>
                <a:srgbClr val="333333"/>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333333"/>
              </a:buClr>
              <a:buSzPts val="2400"/>
              <a:buFont typeface="Times New Roman"/>
              <a:buChar char="●"/>
            </a:pPr>
            <a:r>
              <a:rPr lang="ro" sz="2400" b="1" dirty="0">
                <a:solidFill>
                  <a:srgbClr val="333333"/>
                </a:solidFill>
                <a:highlight>
                  <a:srgbClr val="FDDCDD"/>
                </a:highlight>
                <a:latin typeface="Times New Roman"/>
                <a:ea typeface="Times New Roman"/>
                <a:cs typeface="Times New Roman"/>
                <a:sym typeface="Times New Roman"/>
              </a:rPr>
              <a:t>The Olympic flag is raised and a chosen athlete lights the Olympic flame.</a:t>
            </a:r>
            <a:r>
              <a:rPr lang="ro" sz="2400" b="1" dirty="0">
                <a:solidFill>
                  <a:srgbClr val="333333"/>
                </a:solidFill>
                <a:highlight>
                  <a:schemeClr val="lt1"/>
                </a:highlight>
                <a:latin typeface="Times New Roman"/>
                <a:ea typeface="Times New Roman"/>
                <a:cs typeface="Times New Roman"/>
                <a:sym typeface="Times New Roman"/>
              </a:rPr>
              <a:t> </a:t>
            </a:r>
            <a:endParaRPr sz="2400" dirty="0">
              <a:highlight>
                <a:schemeClr val="lt1"/>
              </a:highlight>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body" idx="1"/>
          </p:nvPr>
        </p:nvSpPr>
        <p:spPr>
          <a:xfrm>
            <a:off x="175375" y="185750"/>
            <a:ext cx="5389800" cy="34164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Times New Roman"/>
              <a:buChar char="●"/>
            </a:pPr>
            <a:r>
              <a:rPr lang="ro" sz="2200" b="1">
                <a:solidFill>
                  <a:srgbClr val="333333"/>
                </a:solidFill>
                <a:highlight>
                  <a:srgbClr val="FDDCDD"/>
                </a:highlight>
                <a:latin typeface="Times New Roman"/>
                <a:ea typeface="Times New Roman"/>
                <a:cs typeface="Times New Roman"/>
                <a:sym typeface="Times New Roman"/>
              </a:rPr>
              <a:t>The Olympic rings were created in 1913 and represent the five continents (Africa, </a:t>
            </a:r>
            <a:r>
              <a:rPr lang="ro" sz="2200" b="1">
                <a:solidFill>
                  <a:srgbClr val="FFFF00"/>
                </a:solidFill>
                <a:highlight>
                  <a:srgbClr val="FDDCDD"/>
                </a:highlight>
                <a:latin typeface="Times New Roman"/>
                <a:ea typeface="Times New Roman"/>
                <a:cs typeface="Times New Roman"/>
                <a:sym typeface="Times New Roman"/>
              </a:rPr>
              <a:t>Asia</a:t>
            </a:r>
            <a:r>
              <a:rPr lang="ro" sz="2200" b="1">
                <a:solidFill>
                  <a:srgbClr val="333333"/>
                </a:solidFill>
                <a:highlight>
                  <a:srgbClr val="FDDCDD"/>
                </a:highlight>
                <a:latin typeface="Times New Roman"/>
                <a:ea typeface="Times New Roman"/>
                <a:cs typeface="Times New Roman"/>
                <a:sym typeface="Times New Roman"/>
              </a:rPr>
              <a:t>, </a:t>
            </a:r>
            <a:r>
              <a:rPr lang="ro" sz="2200" b="1">
                <a:solidFill>
                  <a:srgbClr val="4A86E8"/>
                </a:solidFill>
                <a:highlight>
                  <a:srgbClr val="FDDCDD"/>
                </a:highlight>
                <a:latin typeface="Times New Roman"/>
                <a:ea typeface="Times New Roman"/>
                <a:cs typeface="Times New Roman"/>
                <a:sym typeface="Times New Roman"/>
              </a:rPr>
              <a:t>Europe</a:t>
            </a:r>
            <a:r>
              <a:rPr lang="ro" sz="2200" b="1">
                <a:solidFill>
                  <a:srgbClr val="333333"/>
                </a:solidFill>
                <a:highlight>
                  <a:srgbClr val="FDDCDD"/>
                </a:highlight>
                <a:latin typeface="Times New Roman"/>
                <a:ea typeface="Times New Roman"/>
                <a:cs typeface="Times New Roman"/>
                <a:sym typeface="Times New Roman"/>
              </a:rPr>
              <a:t>, </a:t>
            </a:r>
            <a:r>
              <a:rPr lang="ro" sz="2200" b="1" u="sng">
                <a:solidFill>
                  <a:schemeClr val="hlink"/>
                </a:solidFill>
                <a:highlight>
                  <a:srgbClr val="FDDCDD"/>
                </a:highlight>
                <a:latin typeface="Times New Roman"/>
                <a:ea typeface="Times New Roman"/>
                <a:cs typeface="Times New Roman"/>
                <a:sym typeface="Times New Roman"/>
                <a:hlinkClick r:id="rId3"/>
              </a:rPr>
              <a:t>Australia</a:t>
            </a:r>
            <a:r>
              <a:rPr lang="ro" sz="2200" b="1">
                <a:solidFill>
                  <a:srgbClr val="333333"/>
                </a:solidFill>
                <a:highlight>
                  <a:srgbClr val="FDDCDD"/>
                </a:highlight>
                <a:latin typeface="Times New Roman"/>
                <a:ea typeface="Times New Roman"/>
                <a:cs typeface="Times New Roman"/>
                <a:sym typeface="Times New Roman"/>
              </a:rPr>
              <a:t> and </a:t>
            </a:r>
            <a:r>
              <a:rPr lang="ro" sz="2200" b="1">
                <a:solidFill>
                  <a:srgbClr val="FF0000"/>
                </a:solidFill>
                <a:highlight>
                  <a:srgbClr val="FDDCDD"/>
                </a:highlight>
                <a:latin typeface="Times New Roman"/>
                <a:ea typeface="Times New Roman"/>
                <a:cs typeface="Times New Roman"/>
                <a:sym typeface="Times New Roman"/>
              </a:rPr>
              <a:t>the Americas</a:t>
            </a:r>
            <a:r>
              <a:rPr lang="ro" sz="2200" b="1">
                <a:solidFill>
                  <a:srgbClr val="333333"/>
                </a:solidFill>
                <a:highlight>
                  <a:srgbClr val="FDDCDD"/>
                </a:highlight>
                <a:latin typeface="Times New Roman"/>
                <a:ea typeface="Times New Roman"/>
                <a:cs typeface="Times New Roman"/>
                <a:sym typeface="Times New Roman"/>
              </a:rPr>
              <a:t>).</a:t>
            </a:r>
            <a:endParaRPr sz="2200" b="1">
              <a:solidFill>
                <a:srgbClr val="333333"/>
              </a:solidFill>
              <a:highlight>
                <a:srgbClr val="FDDCDD"/>
              </a:highlight>
              <a:latin typeface="Times New Roman"/>
              <a:ea typeface="Times New Roman"/>
              <a:cs typeface="Times New Roman"/>
              <a:sym typeface="Times New Roman"/>
            </a:endParaRPr>
          </a:p>
          <a:p>
            <a:pPr marL="457200" lvl="0" indent="-368300" algn="l" rtl="0">
              <a:lnSpc>
                <a:spcPct val="115000"/>
              </a:lnSpc>
              <a:spcBef>
                <a:spcPts val="0"/>
              </a:spcBef>
              <a:spcAft>
                <a:spcPts val="0"/>
              </a:spcAft>
              <a:buClr>
                <a:srgbClr val="333333"/>
              </a:buClr>
              <a:buSzPts val="2200"/>
              <a:buFont typeface="Times New Roman"/>
              <a:buChar char="●"/>
            </a:pPr>
            <a:r>
              <a:rPr lang="ro" sz="2200" b="1">
                <a:solidFill>
                  <a:srgbClr val="333333"/>
                </a:solidFill>
                <a:highlight>
                  <a:srgbClr val="FDDCDD"/>
                </a:highlight>
                <a:latin typeface="Times New Roman"/>
                <a:ea typeface="Times New Roman"/>
                <a:cs typeface="Times New Roman"/>
                <a:sym typeface="Times New Roman"/>
              </a:rPr>
              <a:t>All athletes must take the Olympic oath. </a:t>
            </a:r>
            <a:endParaRPr sz="2200" b="1">
              <a:solidFill>
                <a:srgbClr val="333333"/>
              </a:solidFill>
              <a:highlight>
                <a:srgbClr val="FDDCDD"/>
              </a:highlight>
              <a:latin typeface="Times New Roman"/>
              <a:ea typeface="Times New Roman"/>
              <a:cs typeface="Times New Roman"/>
              <a:sym typeface="Times New Roman"/>
            </a:endParaRPr>
          </a:p>
          <a:p>
            <a:pPr marL="457200" lvl="0" indent="-368300" algn="l" rtl="0">
              <a:lnSpc>
                <a:spcPct val="115000"/>
              </a:lnSpc>
              <a:spcBef>
                <a:spcPts val="0"/>
              </a:spcBef>
              <a:spcAft>
                <a:spcPts val="0"/>
              </a:spcAft>
              <a:buClr>
                <a:srgbClr val="333333"/>
              </a:buClr>
              <a:buSzPts val="2200"/>
              <a:buFont typeface="Times New Roman"/>
              <a:buChar char="●"/>
            </a:pPr>
            <a:r>
              <a:rPr lang="ro" sz="2200" b="1">
                <a:solidFill>
                  <a:srgbClr val="333333"/>
                </a:solidFill>
                <a:highlight>
                  <a:srgbClr val="FDDCDD"/>
                </a:highlight>
                <a:latin typeface="Times New Roman"/>
                <a:ea typeface="Times New Roman"/>
                <a:cs typeface="Times New Roman"/>
                <a:sym typeface="Times New Roman"/>
              </a:rPr>
              <a:t>After each event, medals are given to the first three athletes. They receive gold, silver and bronze medals. Their flags are raised and the national anthem of the winner’s country is played.</a:t>
            </a:r>
            <a:endParaRPr sz="2200" b="1">
              <a:solidFill>
                <a:srgbClr val="333333"/>
              </a:solidFill>
              <a:highlight>
                <a:srgbClr val="FDDCDD"/>
              </a:highlight>
              <a:latin typeface="Times New Roman"/>
              <a:ea typeface="Times New Roman"/>
              <a:cs typeface="Times New Roman"/>
              <a:sym typeface="Times New Roman"/>
            </a:endParaRPr>
          </a:p>
          <a:p>
            <a:pPr marL="0" lvl="0" indent="0" algn="l" rtl="0">
              <a:lnSpc>
                <a:spcPct val="115000"/>
              </a:lnSpc>
              <a:spcBef>
                <a:spcPts val="800"/>
              </a:spcBef>
              <a:spcAft>
                <a:spcPts val="1600"/>
              </a:spcAft>
              <a:buSzPts val="1800"/>
              <a:buNone/>
            </a:pPr>
            <a:endParaRPr sz="2200"/>
          </a:p>
        </p:txBody>
      </p:sp>
      <p:pic>
        <p:nvPicPr>
          <p:cNvPr id="79" name="Google Shape;79;p16"/>
          <p:cNvPicPr preferRelativeResize="0"/>
          <p:nvPr/>
        </p:nvPicPr>
        <p:blipFill rotWithShape="1">
          <a:blip r:embed="rId4">
            <a:alphaModFix/>
          </a:blip>
          <a:srcRect/>
          <a:stretch/>
        </p:blipFill>
        <p:spPr>
          <a:xfrm>
            <a:off x="5694250" y="359450"/>
            <a:ext cx="3090900" cy="3900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125800" y="49600"/>
            <a:ext cx="8520600" cy="62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ro" sz="3000" dirty="0">
                <a:highlight>
                  <a:srgbClr val="FDDCDD"/>
                </a:highlight>
                <a:latin typeface="Times New Roman"/>
                <a:ea typeface="Times New Roman"/>
                <a:cs typeface="Times New Roman"/>
                <a:sym typeface="Times New Roman"/>
              </a:rPr>
              <a:t>The International Olympic Committee</a:t>
            </a:r>
            <a:endParaRPr sz="3000" dirty="0">
              <a:highlight>
                <a:srgbClr val="FDDCDD"/>
              </a:highlight>
              <a:latin typeface="Times New Roman"/>
              <a:ea typeface="Times New Roman"/>
              <a:cs typeface="Times New Roman"/>
              <a:sym typeface="Times New Roman"/>
            </a:endParaRPr>
          </a:p>
          <a:p>
            <a:pPr marL="0" lvl="0" indent="0" algn="l" rtl="0">
              <a:lnSpc>
                <a:spcPct val="100000"/>
              </a:lnSpc>
              <a:spcBef>
                <a:spcPts val="800"/>
              </a:spcBef>
              <a:spcAft>
                <a:spcPts val="0"/>
              </a:spcAft>
              <a:buSzPts val="3200"/>
              <a:buNone/>
            </a:pPr>
            <a:endParaRPr dirty="0"/>
          </a:p>
        </p:txBody>
      </p:sp>
      <p:sp>
        <p:nvSpPr>
          <p:cNvPr id="85" name="Google Shape;85;p17"/>
          <p:cNvSpPr txBox="1">
            <a:spLocks noGrp="1"/>
          </p:cNvSpPr>
          <p:nvPr>
            <p:ph type="body" idx="1"/>
          </p:nvPr>
        </p:nvSpPr>
        <p:spPr>
          <a:xfrm>
            <a:off x="237325" y="944750"/>
            <a:ext cx="8520600" cy="374854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ro" sz="2000" b="1">
                <a:solidFill>
                  <a:srgbClr val="333333"/>
                </a:solidFill>
                <a:highlight>
                  <a:srgbClr val="FDDCDD"/>
                </a:highlight>
                <a:latin typeface="Times New Roman"/>
                <a:ea typeface="Times New Roman"/>
                <a:cs typeface="Times New Roman"/>
                <a:sym typeface="Times New Roman"/>
              </a:rPr>
              <a:t>The IOC is the organisation that governs the games. It decides which sports and events are held at the games. Cities that want the games must show that</a:t>
            </a:r>
            <a:endParaRPr sz="2000" b="1">
              <a:solidFill>
                <a:srgbClr val="333333"/>
              </a:solidFill>
              <a:highlight>
                <a:srgbClr val="FDDCDD"/>
              </a:highlight>
              <a:latin typeface="Times New Roman"/>
              <a:ea typeface="Times New Roman"/>
              <a:cs typeface="Times New Roman"/>
              <a:sym typeface="Times New Roman"/>
            </a:endParaRPr>
          </a:p>
          <a:p>
            <a:pPr marL="698500" lvl="0" indent="-355600" algn="l" rtl="0">
              <a:lnSpc>
                <a:spcPct val="150000"/>
              </a:lnSpc>
              <a:spcBef>
                <a:spcPts val="800"/>
              </a:spcBef>
              <a:spcAft>
                <a:spcPts val="0"/>
              </a:spcAft>
              <a:buClr>
                <a:srgbClr val="333333"/>
              </a:buClr>
              <a:buSzPts val="2000"/>
              <a:buFont typeface="Times New Roman"/>
              <a:buChar char="●"/>
            </a:pPr>
            <a:r>
              <a:rPr lang="ro" sz="2000" b="1">
                <a:solidFill>
                  <a:srgbClr val="333333"/>
                </a:solidFill>
                <a:highlight>
                  <a:srgbClr val="FDDCDD"/>
                </a:highlight>
                <a:latin typeface="Times New Roman"/>
                <a:ea typeface="Times New Roman"/>
                <a:cs typeface="Times New Roman"/>
                <a:sym typeface="Times New Roman"/>
              </a:rPr>
              <a:t>they have enough stadiums for all events</a:t>
            </a:r>
            <a:endParaRPr sz="2000" b="1">
              <a:solidFill>
                <a:srgbClr val="333333"/>
              </a:solidFill>
              <a:highlight>
                <a:srgbClr val="FDDCDD"/>
              </a:highlight>
              <a:latin typeface="Times New Roman"/>
              <a:ea typeface="Times New Roman"/>
              <a:cs typeface="Times New Roman"/>
              <a:sym typeface="Times New Roman"/>
            </a:endParaRPr>
          </a:p>
          <a:p>
            <a:pPr marL="698500" lvl="0" indent="-355600" algn="l" rtl="0">
              <a:lnSpc>
                <a:spcPct val="150000"/>
              </a:lnSpc>
              <a:spcBef>
                <a:spcPts val="0"/>
              </a:spcBef>
              <a:spcAft>
                <a:spcPts val="0"/>
              </a:spcAft>
              <a:buClr>
                <a:srgbClr val="333333"/>
              </a:buClr>
              <a:buSzPts val="2000"/>
              <a:buFont typeface="Times New Roman"/>
              <a:buChar char="●"/>
            </a:pPr>
            <a:r>
              <a:rPr lang="ro" sz="2000" b="1">
                <a:solidFill>
                  <a:srgbClr val="333333"/>
                </a:solidFill>
                <a:highlight>
                  <a:srgbClr val="FDDCDD"/>
                </a:highlight>
                <a:latin typeface="Times New Roman"/>
                <a:ea typeface="Times New Roman"/>
                <a:cs typeface="Times New Roman"/>
                <a:sym typeface="Times New Roman"/>
              </a:rPr>
              <a:t>they have enough room for all the athletes</a:t>
            </a:r>
            <a:endParaRPr sz="2000" b="1">
              <a:solidFill>
                <a:srgbClr val="333333"/>
              </a:solidFill>
              <a:highlight>
                <a:srgbClr val="FDDCDD"/>
              </a:highlight>
              <a:latin typeface="Times New Roman"/>
              <a:ea typeface="Times New Roman"/>
              <a:cs typeface="Times New Roman"/>
              <a:sym typeface="Times New Roman"/>
            </a:endParaRPr>
          </a:p>
          <a:p>
            <a:pPr marL="698500" lvl="0" indent="-355600" algn="l" rtl="0">
              <a:lnSpc>
                <a:spcPct val="150000"/>
              </a:lnSpc>
              <a:spcBef>
                <a:spcPts val="0"/>
              </a:spcBef>
              <a:spcAft>
                <a:spcPts val="0"/>
              </a:spcAft>
              <a:buClr>
                <a:srgbClr val="333333"/>
              </a:buClr>
              <a:buSzPts val="2000"/>
              <a:buFont typeface="Times New Roman"/>
              <a:buChar char="●"/>
            </a:pPr>
            <a:r>
              <a:rPr lang="ro" sz="2000" b="1">
                <a:solidFill>
                  <a:srgbClr val="333333"/>
                </a:solidFill>
                <a:highlight>
                  <a:srgbClr val="FDDCDD"/>
                </a:highlight>
                <a:latin typeface="Times New Roman"/>
                <a:ea typeface="Times New Roman"/>
                <a:cs typeface="Times New Roman"/>
                <a:sym typeface="Times New Roman"/>
              </a:rPr>
              <a:t>they can provide safety for the athletes</a:t>
            </a:r>
            <a:endParaRPr sz="2000" b="1">
              <a:solidFill>
                <a:srgbClr val="333333"/>
              </a:solidFill>
              <a:highlight>
                <a:srgbClr val="FDDCDD"/>
              </a:highlight>
              <a:latin typeface="Times New Roman"/>
              <a:ea typeface="Times New Roman"/>
              <a:cs typeface="Times New Roman"/>
              <a:sym typeface="Times New Roman"/>
            </a:endParaRPr>
          </a:p>
          <a:p>
            <a:pPr marL="698500" lvl="0" indent="-355600" algn="l" rtl="0">
              <a:lnSpc>
                <a:spcPct val="150000"/>
              </a:lnSpc>
              <a:spcBef>
                <a:spcPts val="0"/>
              </a:spcBef>
              <a:spcAft>
                <a:spcPts val="0"/>
              </a:spcAft>
              <a:buClr>
                <a:srgbClr val="333333"/>
              </a:buClr>
              <a:buSzPts val="2000"/>
              <a:buFont typeface="Times New Roman"/>
              <a:buChar char="●"/>
            </a:pPr>
            <a:r>
              <a:rPr lang="ro" sz="2000" b="1">
                <a:solidFill>
                  <a:srgbClr val="333333"/>
                </a:solidFill>
                <a:highlight>
                  <a:srgbClr val="FDDCDD"/>
                </a:highlight>
                <a:latin typeface="Times New Roman"/>
                <a:ea typeface="Times New Roman"/>
                <a:cs typeface="Times New Roman"/>
                <a:sym typeface="Times New Roman"/>
              </a:rPr>
              <a:t>they can transport athletes and spectators from one event to another</a:t>
            </a:r>
            <a:endParaRPr sz="2000" b="1">
              <a:solidFill>
                <a:srgbClr val="333333"/>
              </a:solidFill>
              <a:highlight>
                <a:srgbClr val="FDDCDD"/>
              </a:highlight>
              <a:latin typeface="Times New Roman"/>
              <a:ea typeface="Times New Roman"/>
              <a:cs typeface="Times New Roman"/>
              <a:sym typeface="Times New Roman"/>
            </a:endParaRPr>
          </a:p>
          <a:p>
            <a:pPr marL="0" lvl="0" indent="0" algn="l" rtl="0">
              <a:lnSpc>
                <a:spcPct val="115000"/>
              </a:lnSpc>
              <a:spcBef>
                <a:spcPts val="2000"/>
              </a:spcBef>
              <a:spcAft>
                <a:spcPts val="0"/>
              </a:spcAft>
              <a:buClr>
                <a:srgbClr val="000000"/>
              </a:buClr>
              <a:buSzPts val="1100"/>
              <a:buFont typeface="Arial"/>
              <a:buNone/>
            </a:pPr>
            <a:r>
              <a:rPr lang="ro" sz="2000" b="1">
                <a:solidFill>
                  <a:srgbClr val="333333"/>
                </a:solidFill>
                <a:highlight>
                  <a:srgbClr val="FDDCDD"/>
                </a:highlight>
                <a:latin typeface="Times New Roman"/>
                <a:ea typeface="Times New Roman"/>
                <a:cs typeface="Times New Roman"/>
                <a:sym typeface="Times New Roman"/>
              </a:rPr>
              <a:t>Host </a:t>
            </a:r>
            <a:r>
              <a:rPr lang="ro" sz="2000" b="1" u="sng">
                <a:solidFill>
                  <a:schemeClr val="hlink"/>
                </a:solidFill>
                <a:highlight>
                  <a:srgbClr val="FDDCDD"/>
                </a:highlight>
                <a:latin typeface="Times New Roman"/>
                <a:ea typeface="Times New Roman"/>
                <a:cs typeface="Times New Roman"/>
                <a:sym typeface="Times New Roman"/>
                <a:hlinkClick r:id="rId3"/>
              </a:rPr>
              <a:t>cities</a:t>
            </a:r>
            <a:r>
              <a:rPr lang="ro" sz="2000" b="1">
                <a:solidFill>
                  <a:srgbClr val="333333"/>
                </a:solidFill>
                <a:highlight>
                  <a:srgbClr val="FDDCDD"/>
                </a:highlight>
                <a:latin typeface="Times New Roman"/>
                <a:ea typeface="Times New Roman"/>
                <a:cs typeface="Times New Roman"/>
                <a:sym typeface="Times New Roman"/>
              </a:rPr>
              <a:t> must build an Olympic village where all athletes live during the games.</a:t>
            </a:r>
            <a:endParaRPr sz="2000" b="1">
              <a:solidFill>
                <a:srgbClr val="333333"/>
              </a:solidFill>
              <a:highlight>
                <a:srgbClr val="FDDCDD"/>
              </a:highlight>
              <a:latin typeface="Times New Roman"/>
              <a:ea typeface="Times New Roman"/>
              <a:cs typeface="Times New Roman"/>
              <a:sym typeface="Times New Roman"/>
            </a:endParaRPr>
          </a:p>
          <a:p>
            <a:pPr marL="0" lvl="0" indent="0" algn="l" rtl="0">
              <a:lnSpc>
                <a:spcPct val="115000"/>
              </a:lnSpc>
              <a:spcBef>
                <a:spcPts val="800"/>
              </a:spcBef>
              <a:spcAft>
                <a:spcPts val="0"/>
              </a:spcAft>
              <a:buClr>
                <a:srgbClr val="000000"/>
              </a:buClr>
              <a:buSzPts val="1100"/>
              <a:buFont typeface="Arial"/>
              <a:buNone/>
            </a:pPr>
            <a:r>
              <a:rPr lang="ro" sz="2000" b="1">
                <a:solidFill>
                  <a:srgbClr val="333333"/>
                </a:solidFill>
                <a:latin typeface="Times New Roman"/>
                <a:ea typeface="Times New Roman"/>
                <a:cs typeface="Times New Roman"/>
                <a:sym typeface="Times New Roman"/>
              </a:rPr>
              <a:t> </a:t>
            </a:r>
            <a:endParaRPr sz="2000" b="1">
              <a:solidFill>
                <a:srgbClr val="333333"/>
              </a:solidFill>
              <a:latin typeface="Times New Roman"/>
              <a:ea typeface="Times New Roman"/>
              <a:cs typeface="Times New Roman"/>
              <a:sym typeface="Times New Roman"/>
            </a:endParaRPr>
          </a:p>
          <a:p>
            <a:pPr marL="0" lvl="0" indent="0" algn="l" rtl="0">
              <a:lnSpc>
                <a:spcPct val="115000"/>
              </a:lnSpc>
              <a:spcBef>
                <a:spcPts val="800"/>
              </a:spcBef>
              <a:spcAft>
                <a:spcPts val="160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42625"/>
            <a:ext cx="8520600" cy="970158"/>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Clr>
                <a:srgbClr val="000000"/>
              </a:buClr>
              <a:buSzPts val="1100"/>
              <a:buFont typeface="Arial"/>
              <a:buNone/>
            </a:pPr>
            <a:r>
              <a:rPr lang="ro" sz="4800" dirty="0">
                <a:highlight>
                  <a:srgbClr val="FDDCDD"/>
                </a:highlight>
                <a:latin typeface="Times New Roman"/>
                <a:ea typeface="Times New Roman"/>
                <a:cs typeface="Times New Roman"/>
                <a:sym typeface="Times New Roman"/>
              </a:rPr>
              <a:t>How can athletes take part ?</a:t>
            </a:r>
            <a:endParaRPr sz="4800" dirty="0">
              <a:highlight>
                <a:srgbClr val="FDDCDD"/>
              </a:highlight>
              <a:latin typeface="Times New Roman"/>
              <a:ea typeface="Times New Roman"/>
              <a:cs typeface="Times New Roman"/>
              <a:sym typeface="Times New Roman"/>
            </a:endParaRPr>
          </a:p>
          <a:p>
            <a:pPr marL="0" lvl="0" indent="0" algn="l" rtl="0">
              <a:lnSpc>
                <a:spcPct val="100000"/>
              </a:lnSpc>
              <a:spcBef>
                <a:spcPts val="800"/>
              </a:spcBef>
              <a:spcAft>
                <a:spcPts val="0"/>
              </a:spcAft>
              <a:buSzPts val="3200"/>
              <a:buNone/>
            </a:pPr>
            <a:endParaRPr dirty="0"/>
          </a:p>
        </p:txBody>
      </p:sp>
      <p:sp>
        <p:nvSpPr>
          <p:cNvPr id="91" name="Google Shape;91;p18"/>
          <p:cNvSpPr txBox="1">
            <a:spLocks noGrp="1"/>
          </p:cNvSpPr>
          <p:nvPr>
            <p:ph type="body" idx="1"/>
          </p:nvPr>
        </p:nvSpPr>
        <p:spPr>
          <a:xfrm>
            <a:off x="302074" y="1383482"/>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333333"/>
              </a:buClr>
              <a:buSzPts val="2400"/>
              <a:buFont typeface="Times New Roman"/>
              <a:buChar char="●"/>
            </a:pPr>
            <a:r>
              <a:rPr lang="ro" sz="2400" b="1" dirty="0">
                <a:solidFill>
                  <a:srgbClr val="333333"/>
                </a:solidFill>
                <a:highlight>
                  <a:srgbClr val="FDDCDD"/>
                </a:highlight>
                <a:latin typeface="Times New Roman"/>
                <a:ea typeface="Times New Roman"/>
                <a:cs typeface="Times New Roman"/>
                <a:sym typeface="Times New Roman"/>
              </a:rPr>
              <a:t>Each country decides for itself which sportsmen and sportswomen are allowed to take part.</a:t>
            </a:r>
            <a:endParaRPr sz="2400" b="1" dirty="0">
              <a:solidFill>
                <a:srgbClr val="333333"/>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333333"/>
              </a:buClr>
              <a:buSzPts val="2400"/>
              <a:buFont typeface="Times New Roman"/>
              <a:buChar char="●"/>
            </a:pPr>
            <a:r>
              <a:rPr lang="ro" sz="2400" b="1" dirty="0">
                <a:solidFill>
                  <a:srgbClr val="333333"/>
                </a:solidFill>
                <a:highlight>
                  <a:srgbClr val="FDDCDD"/>
                </a:highlight>
                <a:latin typeface="Times New Roman"/>
                <a:ea typeface="Times New Roman"/>
                <a:cs typeface="Times New Roman"/>
                <a:sym typeface="Times New Roman"/>
              </a:rPr>
              <a:t>Athletes, who are sent to the games by their country must be a citizen of that country.</a:t>
            </a:r>
            <a:endParaRPr sz="2400" b="1" dirty="0">
              <a:solidFill>
                <a:srgbClr val="333333"/>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333333"/>
              </a:buClr>
              <a:buSzPts val="2400"/>
              <a:buFont typeface="Times New Roman"/>
              <a:buChar char="●"/>
            </a:pPr>
            <a:r>
              <a:rPr lang="ro" sz="2400" b="1" dirty="0">
                <a:solidFill>
                  <a:srgbClr val="333333"/>
                </a:solidFill>
                <a:highlight>
                  <a:srgbClr val="FDDCDD"/>
                </a:highlight>
                <a:latin typeface="Times New Roman"/>
                <a:ea typeface="Times New Roman"/>
                <a:cs typeface="Times New Roman"/>
                <a:sym typeface="Times New Roman"/>
              </a:rPr>
              <a:t>Most governments give their team money so that it can take part in the games.</a:t>
            </a:r>
            <a:endParaRPr sz="2400" b="1" dirty="0">
              <a:solidFill>
                <a:srgbClr val="333333"/>
              </a:solidFill>
              <a:highlight>
                <a:srgbClr val="FDDCDD"/>
              </a:highlight>
              <a:latin typeface="Times New Roman"/>
              <a:ea typeface="Times New Roman"/>
              <a:cs typeface="Times New Roman"/>
              <a:sym typeface="Times New Roman"/>
            </a:endParaRPr>
          </a:p>
          <a:p>
            <a:pPr marL="0" lvl="0" indent="0" algn="l" rtl="0">
              <a:lnSpc>
                <a:spcPct val="115000"/>
              </a:lnSpc>
              <a:spcBef>
                <a:spcPts val="800"/>
              </a:spcBef>
              <a:spcAft>
                <a:spcPts val="1600"/>
              </a:spcAft>
              <a:buSzPts val="1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p:cNvPicPr preferRelativeResize="0"/>
          <p:nvPr/>
        </p:nvPicPr>
        <p:blipFill rotWithShape="1">
          <a:blip r:embed="rId3">
            <a:alphaModFix/>
          </a:blip>
          <a:srcRect/>
          <a:stretch/>
        </p:blipFill>
        <p:spPr>
          <a:xfrm>
            <a:off x="152400" y="152400"/>
            <a:ext cx="3429000" cy="2286000"/>
          </a:xfrm>
          <a:prstGeom prst="rect">
            <a:avLst/>
          </a:prstGeom>
          <a:noFill/>
          <a:ln>
            <a:noFill/>
          </a:ln>
        </p:spPr>
      </p:pic>
      <p:pic>
        <p:nvPicPr>
          <p:cNvPr id="97" name="Google Shape;97;p19"/>
          <p:cNvPicPr preferRelativeResize="0"/>
          <p:nvPr/>
        </p:nvPicPr>
        <p:blipFill rotWithShape="1">
          <a:blip r:embed="rId4">
            <a:alphaModFix/>
          </a:blip>
          <a:srcRect/>
          <a:stretch/>
        </p:blipFill>
        <p:spPr>
          <a:xfrm>
            <a:off x="3733800" y="152400"/>
            <a:ext cx="5257800" cy="2954215"/>
          </a:xfrm>
          <a:prstGeom prst="rect">
            <a:avLst/>
          </a:prstGeom>
          <a:noFill/>
          <a:ln>
            <a:noFill/>
          </a:ln>
        </p:spPr>
      </p:pic>
      <p:pic>
        <p:nvPicPr>
          <p:cNvPr id="98" name="Google Shape;98;p19"/>
          <p:cNvPicPr preferRelativeResize="0"/>
          <p:nvPr/>
        </p:nvPicPr>
        <p:blipFill rotWithShape="1">
          <a:blip r:embed="rId5">
            <a:alphaModFix/>
          </a:blip>
          <a:srcRect/>
          <a:stretch/>
        </p:blipFill>
        <p:spPr>
          <a:xfrm>
            <a:off x="152400" y="2590800"/>
            <a:ext cx="3429000" cy="1928813"/>
          </a:xfrm>
          <a:prstGeom prst="rect">
            <a:avLst/>
          </a:prstGeom>
          <a:noFill/>
          <a:ln>
            <a:noFill/>
          </a:ln>
        </p:spPr>
      </p:pic>
      <p:pic>
        <p:nvPicPr>
          <p:cNvPr id="99" name="Google Shape;99;p19"/>
          <p:cNvPicPr preferRelativeResize="0"/>
          <p:nvPr/>
        </p:nvPicPr>
        <p:blipFill rotWithShape="1">
          <a:blip r:embed="rId6">
            <a:alphaModFix/>
          </a:blip>
          <a:srcRect/>
          <a:stretch/>
        </p:blipFill>
        <p:spPr>
          <a:xfrm>
            <a:off x="3733800" y="3259015"/>
            <a:ext cx="3079939" cy="1732085"/>
          </a:xfrm>
          <a:prstGeom prst="rect">
            <a:avLst/>
          </a:prstGeom>
          <a:noFill/>
          <a:ln>
            <a:noFill/>
          </a:ln>
        </p:spPr>
      </p:pic>
      <p:pic>
        <p:nvPicPr>
          <p:cNvPr id="100" name="Google Shape;100;p19"/>
          <p:cNvPicPr preferRelativeResize="0"/>
          <p:nvPr/>
        </p:nvPicPr>
        <p:blipFill rotWithShape="1">
          <a:blip r:embed="rId7">
            <a:alphaModFix/>
          </a:blip>
          <a:srcRect/>
          <a:stretch/>
        </p:blipFill>
        <p:spPr>
          <a:xfrm>
            <a:off x="6861850" y="3413600"/>
            <a:ext cx="2129750" cy="126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155874"/>
            <a:ext cx="8520600" cy="72120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ro" sz="4800">
                <a:highlight>
                  <a:srgbClr val="FDDCDD"/>
                </a:highlight>
                <a:latin typeface="Times New Roman"/>
                <a:ea typeface="Times New Roman"/>
                <a:cs typeface="Times New Roman"/>
                <a:sym typeface="Times New Roman"/>
              </a:rPr>
              <a:t>The Ancient Games</a:t>
            </a:r>
            <a:endParaRPr sz="4800">
              <a:highlight>
                <a:srgbClr val="FDDCDD"/>
              </a:highlight>
              <a:latin typeface="Times New Roman"/>
              <a:ea typeface="Times New Roman"/>
              <a:cs typeface="Times New Roman"/>
              <a:sym typeface="Times New Roman"/>
            </a:endParaRPr>
          </a:p>
        </p:txBody>
      </p:sp>
      <p:sp>
        <p:nvSpPr>
          <p:cNvPr id="106" name="Google Shape;106;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333333"/>
              </a:buClr>
              <a:buSzPts val="2400"/>
              <a:buFont typeface="Times New Roman"/>
              <a:buChar char="●"/>
            </a:pPr>
            <a:r>
              <a:rPr lang="ro" sz="2400" b="1">
                <a:solidFill>
                  <a:srgbClr val="333333"/>
                </a:solidFill>
                <a:highlight>
                  <a:srgbClr val="FDDCDD"/>
                </a:highlight>
                <a:latin typeface="Times New Roman"/>
                <a:ea typeface="Times New Roman"/>
                <a:cs typeface="Times New Roman"/>
                <a:sym typeface="Times New Roman"/>
              </a:rPr>
              <a:t>The Ancient Olympic Games were celebrated at Olympia, Greece every four years.</a:t>
            </a:r>
            <a:endParaRPr sz="2400" b="1">
              <a:solidFill>
                <a:srgbClr val="333333"/>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333333"/>
              </a:buClr>
              <a:buSzPts val="2400"/>
              <a:buFont typeface="Times New Roman"/>
              <a:buChar char="●"/>
            </a:pPr>
            <a:r>
              <a:rPr lang="ro" sz="2400" b="1">
                <a:solidFill>
                  <a:srgbClr val="333333"/>
                </a:solidFill>
                <a:highlight>
                  <a:srgbClr val="FDDCDD"/>
                </a:highlight>
                <a:latin typeface="Times New Roman"/>
                <a:ea typeface="Times New Roman"/>
                <a:cs typeface="Times New Roman"/>
                <a:sym typeface="Times New Roman"/>
              </a:rPr>
              <a:t>The games consisted of sports like footraces, wrestling, boxing, the pentathlon and horse racing.</a:t>
            </a:r>
            <a:endParaRPr sz="2400" b="1">
              <a:solidFill>
                <a:srgbClr val="333333"/>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333333"/>
              </a:buClr>
              <a:buSzPts val="2400"/>
              <a:buFont typeface="Times New Roman"/>
              <a:buChar char="●"/>
            </a:pPr>
            <a:r>
              <a:rPr lang="ro" sz="2400" b="1">
                <a:solidFill>
                  <a:srgbClr val="333333"/>
                </a:solidFill>
                <a:highlight>
                  <a:srgbClr val="FDDCDD"/>
                </a:highlight>
                <a:latin typeface="Times New Roman"/>
                <a:ea typeface="Times New Roman"/>
                <a:cs typeface="Times New Roman"/>
                <a:sym typeface="Times New Roman"/>
              </a:rPr>
              <a:t>When the Romans conquered Greece in 140 B.C. the games started to lose their religious meaning and in 393 the Roman emperor banned the event</a:t>
            </a:r>
            <a:r>
              <a:rPr lang="ro" sz="2400" b="1">
                <a:solidFill>
                  <a:srgbClr val="333333"/>
                </a:solidFill>
                <a:highlight>
                  <a:srgbClr val="FFFFFF"/>
                </a:highlight>
                <a:latin typeface="Times New Roman"/>
                <a:ea typeface="Times New Roman"/>
                <a:cs typeface="Times New Roman"/>
                <a:sym typeface="Times New Roman"/>
              </a:rPr>
              <a:t>.</a:t>
            </a:r>
            <a:endParaRPr sz="2400" b="1">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1600"/>
              </a:spcAft>
              <a:buSzPts val="1800"/>
              <a:buNone/>
            </a:pPr>
            <a:endParaRPr>
              <a:latin typeface="Amatic SC"/>
              <a:ea typeface="Amatic SC"/>
              <a:cs typeface="Amatic SC"/>
              <a:sym typeface="Amatic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138200" y="93899"/>
            <a:ext cx="8520600" cy="77384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ro" sz="4800" dirty="0">
                <a:highlight>
                  <a:srgbClr val="FDDCDD"/>
                </a:highlight>
                <a:latin typeface="Times New Roman"/>
                <a:ea typeface="Times New Roman"/>
                <a:cs typeface="Times New Roman"/>
                <a:sym typeface="Times New Roman"/>
              </a:rPr>
              <a:t>The Summer and Winter games</a:t>
            </a:r>
            <a:endParaRPr sz="4800" dirty="0">
              <a:highlight>
                <a:srgbClr val="FDDCDD"/>
              </a:highlight>
              <a:latin typeface="Times New Roman"/>
              <a:ea typeface="Times New Roman"/>
              <a:cs typeface="Times New Roman"/>
              <a:sym typeface="Times New Roman"/>
            </a:endParaRPr>
          </a:p>
        </p:txBody>
      </p:sp>
      <p:sp>
        <p:nvSpPr>
          <p:cNvPr id="112" name="Google Shape;112;p21"/>
          <p:cNvSpPr txBox="1">
            <a:spLocks noGrp="1"/>
          </p:cNvSpPr>
          <p:nvPr>
            <p:ph type="body" idx="1"/>
          </p:nvPr>
        </p:nvSpPr>
        <p:spPr>
          <a:xfrm>
            <a:off x="138200" y="1003750"/>
            <a:ext cx="498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333333"/>
              </a:buClr>
              <a:buSzPts val="2400"/>
              <a:buFont typeface="Times New Roman"/>
              <a:buChar char="●"/>
            </a:pPr>
            <a:r>
              <a:rPr lang="ro" sz="2400" b="1">
                <a:solidFill>
                  <a:srgbClr val="333333"/>
                </a:solidFill>
                <a:highlight>
                  <a:srgbClr val="FDDCDD"/>
                </a:highlight>
                <a:latin typeface="Times New Roman"/>
                <a:ea typeface="Times New Roman"/>
                <a:cs typeface="Times New Roman"/>
                <a:sym typeface="Times New Roman"/>
              </a:rPr>
              <a:t>The Summer Games are held during the summer season of the host country.</a:t>
            </a:r>
            <a:endParaRPr sz="2400" b="1">
              <a:solidFill>
                <a:srgbClr val="333333"/>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333333"/>
              </a:buClr>
              <a:buSzPts val="2400"/>
              <a:buFont typeface="Times New Roman"/>
              <a:buChar char="●"/>
            </a:pPr>
            <a:r>
              <a:rPr lang="ro" sz="2400" b="1">
                <a:solidFill>
                  <a:srgbClr val="333333"/>
                </a:solidFill>
                <a:highlight>
                  <a:srgbClr val="FDDCDD"/>
                </a:highlight>
                <a:latin typeface="Times New Roman"/>
                <a:ea typeface="Times New Roman"/>
                <a:cs typeface="Times New Roman"/>
                <a:sym typeface="Times New Roman"/>
              </a:rPr>
              <a:t>They last for 16 days.</a:t>
            </a:r>
            <a:endParaRPr sz="2400" b="1">
              <a:solidFill>
                <a:srgbClr val="333333"/>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333333"/>
              </a:buClr>
              <a:buSzPts val="2400"/>
              <a:buFont typeface="Times New Roman"/>
              <a:buChar char="●"/>
            </a:pPr>
            <a:r>
              <a:rPr lang="ro" sz="2400" b="1">
                <a:solidFill>
                  <a:srgbClr val="333333"/>
                </a:solidFill>
                <a:highlight>
                  <a:srgbClr val="FDDCDD"/>
                </a:highlight>
                <a:latin typeface="Times New Roman"/>
                <a:ea typeface="Times New Roman"/>
                <a:cs typeface="Times New Roman"/>
                <a:sym typeface="Times New Roman"/>
              </a:rPr>
              <a:t>The first separate Winter Games were held in Chamonix, France in 1924.</a:t>
            </a:r>
            <a:endParaRPr sz="2400" b="1">
              <a:solidFill>
                <a:srgbClr val="333333"/>
              </a:solidFill>
              <a:highlight>
                <a:srgbClr val="FDDCDD"/>
              </a:highlight>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333333"/>
              </a:buClr>
              <a:buSzPts val="2400"/>
              <a:buFont typeface="Times New Roman"/>
              <a:buChar char="●"/>
            </a:pPr>
            <a:r>
              <a:rPr lang="ro" sz="2400" b="1">
                <a:solidFill>
                  <a:srgbClr val="333333"/>
                </a:solidFill>
                <a:highlight>
                  <a:srgbClr val="FDDCDD"/>
                </a:highlight>
                <a:latin typeface="Times New Roman"/>
                <a:ea typeface="Times New Roman"/>
                <a:cs typeface="Times New Roman"/>
                <a:sym typeface="Times New Roman"/>
              </a:rPr>
              <a:t>They usually take place in February.</a:t>
            </a:r>
            <a:endParaRPr sz="2400">
              <a:highlight>
                <a:srgbClr val="FDDCDD"/>
              </a:highlight>
            </a:endParaRPr>
          </a:p>
        </p:txBody>
      </p:sp>
      <p:pic>
        <p:nvPicPr>
          <p:cNvPr id="113" name="Google Shape;113;p21"/>
          <p:cNvPicPr preferRelativeResize="0"/>
          <p:nvPr/>
        </p:nvPicPr>
        <p:blipFill rotWithShape="1">
          <a:blip r:embed="rId3">
            <a:alphaModFix/>
          </a:blip>
          <a:srcRect/>
          <a:stretch/>
        </p:blipFill>
        <p:spPr>
          <a:xfrm>
            <a:off x="5118800" y="1399175"/>
            <a:ext cx="3910400" cy="2625550"/>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879</Words>
  <Application>Microsoft Office PowerPoint</Application>
  <PresentationFormat>Expunere pe ecran (16:9)</PresentationFormat>
  <Paragraphs>68</Paragraphs>
  <Slides>17</Slides>
  <Notes>17</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17</vt:i4>
      </vt:variant>
    </vt:vector>
  </HeadingPairs>
  <TitlesOfParts>
    <vt:vector size="23" baseType="lpstr">
      <vt:lpstr>Arial</vt:lpstr>
      <vt:lpstr>Times New Roman</vt:lpstr>
      <vt:lpstr>Playfair Display</vt:lpstr>
      <vt:lpstr>Lato</vt:lpstr>
      <vt:lpstr>Amatic SC</vt:lpstr>
      <vt:lpstr>Coral</vt:lpstr>
      <vt:lpstr>THE OLYMPIC GAMES</vt:lpstr>
      <vt:lpstr>Introduction</vt:lpstr>
      <vt:lpstr>Ceremonies and symbols</vt:lpstr>
      <vt:lpstr>Prezentare PowerPoint</vt:lpstr>
      <vt:lpstr>The International Olympic Committee </vt:lpstr>
      <vt:lpstr>How can athletes take part ? </vt:lpstr>
      <vt:lpstr>Prezentare PowerPoint</vt:lpstr>
      <vt:lpstr>The Ancient Games</vt:lpstr>
      <vt:lpstr>The Summer and Winter games</vt:lpstr>
      <vt:lpstr>Politics and the Olympic games</vt:lpstr>
      <vt:lpstr>Prezentare PowerPoint</vt:lpstr>
      <vt:lpstr>Olympia Today</vt:lpstr>
      <vt:lpstr>Romania at the Olympics</vt:lpstr>
      <vt:lpstr>INTRODUCTION</vt:lpstr>
      <vt:lpstr>History</vt:lpstr>
      <vt:lpstr>Medals so far won by Romania</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OLYMPIC GAMES</dc:title>
  <dc:creator>Cristina</dc:creator>
  <cp:lastModifiedBy>Cristina</cp:lastModifiedBy>
  <cp:revision>4</cp:revision>
  <dcterms:modified xsi:type="dcterms:W3CDTF">2019-03-28T19:30:55Z</dcterms:modified>
</cp:coreProperties>
</file>