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4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474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endParaRPr lang="en-GB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endParaRPr lang="en-GB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fld id="{94AC15F4-3863-4F15-95A8-3927582D3E91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6D9AFE-6B4E-47EF-9844-EA536960FA63}" type="slidenum">
              <a:rPr lang="en-GB"/>
              <a:pPr/>
              <a:t>1</a:t>
            </a:fld>
            <a:endParaRPr lang="en-GB"/>
          </a:p>
        </p:txBody>
      </p:sp>
      <p:sp>
        <p:nvSpPr>
          <p:cNvPr id="440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CD75C9-9C00-4776-948C-602E52191461}" type="slidenum">
              <a:rPr lang="en-GB"/>
              <a:pPr/>
              <a:t>10</a:t>
            </a:fld>
            <a:endParaRPr lang="en-GB"/>
          </a:p>
        </p:txBody>
      </p:sp>
      <p:sp>
        <p:nvSpPr>
          <p:cNvPr id="532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1E62738-9934-47F1-928A-428C0CAED5D8}" type="slidenum">
              <a:rPr lang="en-GB"/>
              <a:pPr/>
              <a:t>11</a:t>
            </a:fld>
            <a:endParaRPr lang="en-GB"/>
          </a:p>
        </p:txBody>
      </p:sp>
      <p:sp>
        <p:nvSpPr>
          <p:cNvPr id="542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845FC3-ADFA-4ADD-92BD-327C59AD8BB7}" type="slidenum">
              <a:rPr lang="en-GB"/>
              <a:pPr/>
              <a:t>12</a:t>
            </a:fld>
            <a:endParaRPr lang="en-GB"/>
          </a:p>
        </p:txBody>
      </p:sp>
      <p:sp>
        <p:nvSpPr>
          <p:cNvPr id="552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D66F18-62CB-45AC-A4BB-5FB7127C680B}" type="slidenum">
              <a:rPr lang="en-GB"/>
              <a:pPr/>
              <a:t>13</a:t>
            </a:fld>
            <a:endParaRPr lang="en-GB"/>
          </a:p>
        </p:txBody>
      </p:sp>
      <p:sp>
        <p:nvSpPr>
          <p:cNvPr id="563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DB081F-1EAB-4D92-A5B3-72F835DCD3C2}" type="slidenum">
              <a:rPr lang="en-GB"/>
              <a:pPr/>
              <a:t>14</a:t>
            </a:fld>
            <a:endParaRPr lang="en-GB"/>
          </a:p>
        </p:txBody>
      </p:sp>
      <p:sp>
        <p:nvSpPr>
          <p:cNvPr id="573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DDE1E4-E182-45BF-A656-1F07FF79B081}" type="slidenum">
              <a:rPr lang="en-GB"/>
              <a:pPr/>
              <a:t>15</a:t>
            </a:fld>
            <a:endParaRPr lang="en-GB"/>
          </a:p>
        </p:txBody>
      </p:sp>
      <p:sp>
        <p:nvSpPr>
          <p:cNvPr id="583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5F311F-7354-4CA0-AD6E-3086CAC709D3}" type="slidenum">
              <a:rPr lang="en-GB"/>
              <a:pPr/>
              <a:t>16</a:t>
            </a:fld>
            <a:endParaRPr lang="en-GB"/>
          </a:p>
        </p:txBody>
      </p:sp>
      <p:sp>
        <p:nvSpPr>
          <p:cNvPr id="593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EE4BE2-B900-4922-832E-B97F8F174F4D}" type="slidenum">
              <a:rPr lang="en-GB"/>
              <a:pPr/>
              <a:t>17</a:t>
            </a:fld>
            <a:endParaRPr lang="en-GB"/>
          </a:p>
        </p:txBody>
      </p:sp>
      <p:sp>
        <p:nvSpPr>
          <p:cNvPr id="604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7E7588-9A19-4CB8-8423-54741D9B7E1D}" type="slidenum">
              <a:rPr lang="en-GB"/>
              <a:pPr/>
              <a:t>18</a:t>
            </a:fld>
            <a:endParaRPr lang="en-GB"/>
          </a:p>
        </p:txBody>
      </p:sp>
      <p:sp>
        <p:nvSpPr>
          <p:cNvPr id="614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DE27B7-E0BD-4B21-8FDA-3EABC2EE9045}" type="slidenum">
              <a:rPr lang="en-GB"/>
              <a:pPr/>
              <a:t>19</a:t>
            </a:fld>
            <a:endParaRPr lang="en-GB"/>
          </a:p>
        </p:txBody>
      </p:sp>
      <p:sp>
        <p:nvSpPr>
          <p:cNvPr id="624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8A7830-61FD-4F98-8A87-5EA65F28DF37}" type="slidenum">
              <a:rPr lang="en-GB"/>
              <a:pPr/>
              <a:t>2</a:t>
            </a:fld>
            <a:endParaRPr lang="en-GB"/>
          </a:p>
        </p:txBody>
      </p:sp>
      <p:sp>
        <p:nvSpPr>
          <p:cNvPr id="450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F33E7C-2C04-42B7-850B-73D329C3D322}" type="slidenum">
              <a:rPr lang="en-GB"/>
              <a:pPr/>
              <a:t>20</a:t>
            </a:fld>
            <a:endParaRPr lang="en-GB"/>
          </a:p>
        </p:txBody>
      </p:sp>
      <p:sp>
        <p:nvSpPr>
          <p:cNvPr id="634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5FA6BC-AC88-4F69-B123-A8149E9A6D06}" type="slidenum">
              <a:rPr lang="en-GB"/>
              <a:pPr/>
              <a:t>21</a:t>
            </a:fld>
            <a:endParaRPr lang="en-GB"/>
          </a:p>
        </p:txBody>
      </p:sp>
      <p:sp>
        <p:nvSpPr>
          <p:cNvPr id="645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B8FDDAB-590C-45A9-AC77-FF43DDE5659E}" type="slidenum">
              <a:rPr lang="en-GB"/>
              <a:pPr/>
              <a:t>22</a:t>
            </a:fld>
            <a:endParaRPr lang="en-GB"/>
          </a:p>
        </p:txBody>
      </p:sp>
      <p:sp>
        <p:nvSpPr>
          <p:cNvPr id="655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3296C6-E951-4442-867D-6EF5DF563D91}" type="slidenum">
              <a:rPr lang="en-GB"/>
              <a:pPr/>
              <a:t>23</a:t>
            </a:fld>
            <a:endParaRPr lang="en-GB"/>
          </a:p>
        </p:txBody>
      </p:sp>
      <p:sp>
        <p:nvSpPr>
          <p:cNvPr id="665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FD2C17-0BEA-4D12-B7FA-D23F79F806C2}" type="slidenum">
              <a:rPr lang="en-GB"/>
              <a:pPr/>
              <a:t>24</a:t>
            </a:fld>
            <a:endParaRPr lang="en-GB"/>
          </a:p>
        </p:txBody>
      </p:sp>
      <p:sp>
        <p:nvSpPr>
          <p:cNvPr id="675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2F2F41-95F2-49CF-81B2-428C4BF013E7}" type="slidenum">
              <a:rPr lang="en-GB"/>
              <a:pPr/>
              <a:t>25</a:t>
            </a:fld>
            <a:endParaRPr lang="en-GB"/>
          </a:p>
        </p:txBody>
      </p:sp>
      <p:sp>
        <p:nvSpPr>
          <p:cNvPr id="686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526CA3-F8C8-4F9E-BC63-67ED3384AC8E}" type="slidenum">
              <a:rPr lang="en-GB"/>
              <a:pPr/>
              <a:t>26</a:t>
            </a:fld>
            <a:endParaRPr lang="en-GB"/>
          </a:p>
        </p:txBody>
      </p:sp>
      <p:sp>
        <p:nvSpPr>
          <p:cNvPr id="696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BA06DB2-C64C-4283-9288-48520D4070E7}" type="slidenum">
              <a:rPr lang="en-GB"/>
              <a:pPr/>
              <a:t>27</a:t>
            </a:fld>
            <a:endParaRPr lang="en-GB"/>
          </a:p>
        </p:txBody>
      </p:sp>
      <p:sp>
        <p:nvSpPr>
          <p:cNvPr id="706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8D6380-F3A5-4C1C-8665-E95075E39542}" type="slidenum">
              <a:rPr lang="en-GB"/>
              <a:pPr/>
              <a:t>28</a:t>
            </a:fld>
            <a:endParaRPr lang="en-GB"/>
          </a:p>
        </p:txBody>
      </p:sp>
      <p:sp>
        <p:nvSpPr>
          <p:cNvPr id="716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7D3D27-5F76-4AFF-ABB6-528E53A8875A}" type="slidenum">
              <a:rPr lang="en-GB"/>
              <a:pPr/>
              <a:t>29</a:t>
            </a:fld>
            <a:endParaRPr lang="en-GB"/>
          </a:p>
        </p:txBody>
      </p:sp>
      <p:sp>
        <p:nvSpPr>
          <p:cNvPr id="727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30365C-8F54-4192-A55E-540AC2620182}" type="slidenum">
              <a:rPr lang="en-GB"/>
              <a:pPr/>
              <a:t>3</a:t>
            </a:fld>
            <a:endParaRPr lang="en-GB"/>
          </a:p>
        </p:txBody>
      </p:sp>
      <p:sp>
        <p:nvSpPr>
          <p:cNvPr id="460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7DCC7D-2441-4804-ADEC-8AFDF6F8B842}" type="slidenum">
              <a:rPr lang="en-GB"/>
              <a:pPr/>
              <a:t>30</a:t>
            </a:fld>
            <a:endParaRPr lang="en-GB"/>
          </a:p>
        </p:txBody>
      </p:sp>
      <p:sp>
        <p:nvSpPr>
          <p:cNvPr id="737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6F57B4-C190-497A-BDC2-0F8D0D0ACB61}" type="slidenum">
              <a:rPr lang="en-GB"/>
              <a:pPr/>
              <a:t>31</a:t>
            </a:fld>
            <a:endParaRPr lang="en-GB"/>
          </a:p>
        </p:txBody>
      </p:sp>
      <p:sp>
        <p:nvSpPr>
          <p:cNvPr id="747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CFD323-5B35-4D04-80CC-656D10FD79FB}" type="slidenum">
              <a:rPr lang="en-GB"/>
              <a:pPr/>
              <a:t>32</a:t>
            </a:fld>
            <a:endParaRPr lang="en-GB"/>
          </a:p>
        </p:txBody>
      </p:sp>
      <p:sp>
        <p:nvSpPr>
          <p:cNvPr id="757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0BBCFC-2F27-4F3F-A1B5-3E6CC80BB6AA}" type="slidenum">
              <a:rPr lang="en-GB"/>
              <a:pPr/>
              <a:t>33</a:t>
            </a:fld>
            <a:endParaRPr lang="en-GB"/>
          </a:p>
        </p:txBody>
      </p:sp>
      <p:sp>
        <p:nvSpPr>
          <p:cNvPr id="768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A0EE87-5422-43E1-82F8-4CA640C96032}" type="slidenum">
              <a:rPr lang="en-GB"/>
              <a:pPr/>
              <a:t>34</a:t>
            </a:fld>
            <a:endParaRPr lang="en-GB"/>
          </a:p>
        </p:txBody>
      </p:sp>
      <p:sp>
        <p:nvSpPr>
          <p:cNvPr id="778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648B9CE-7F49-41A1-943F-29A9F318276C}" type="slidenum">
              <a:rPr lang="en-GB"/>
              <a:pPr/>
              <a:t>35</a:t>
            </a:fld>
            <a:endParaRPr lang="en-GB"/>
          </a:p>
        </p:txBody>
      </p:sp>
      <p:sp>
        <p:nvSpPr>
          <p:cNvPr id="788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9D9B6A-AB08-40B5-9096-CEEFF0253317}" type="slidenum">
              <a:rPr lang="en-GB"/>
              <a:pPr/>
              <a:t>36</a:t>
            </a:fld>
            <a:endParaRPr lang="en-GB"/>
          </a:p>
        </p:txBody>
      </p:sp>
      <p:sp>
        <p:nvSpPr>
          <p:cNvPr id="798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8F5444-8ECB-4D08-8D5F-3D8774D5F24E}" type="slidenum">
              <a:rPr lang="en-GB"/>
              <a:pPr/>
              <a:t>37</a:t>
            </a:fld>
            <a:endParaRPr lang="en-GB"/>
          </a:p>
        </p:txBody>
      </p:sp>
      <p:sp>
        <p:nvSpPr>
          <p:cNvPr id="808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05415F-44C2-434C-ABD1-077CED222239}" type="slidenum">
              <a:rPr lang="en-GB"/>
              <a:pPr/>
              <a:t>38</a:t>
            </a:fld>
            <a:endParaRPr lang="en-GB"/>
          </a:p>
        </p:txBody>
      </p:sp>
      <p:sp>
        <p:nvSpPr>
          <p:cNvPr id="819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851E92-104B-4654-B290-4D6B82BC21B5}" type="slidenum">
              <a:rPr lang="en-GB"/>
              <a:pPr/>
              <a:t>39</a:t>
            </a:fld>
            <a:endParaRPr lang="en-GB"/>
          </a:p>
        </p:txBody>
      </p:sp>
      <p:sp>
        <p:nvSpPr>
          <p:cNvPr id="829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137EB4-1109-485A-8377-B266634C763F}" type="slidenum">
              <a:rPr lang="en-GB"/>
              <a:pPr/>
              <a:t>4</a:t>
            </a:fld>
            <a:endParaRPr lang="en-GB"/>
          </a:p>
        </p:txBody>
      </p:sp>
      <p:sp>
        <p:nvSpPr>
          <p:cNvPr id="471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B0AB1A4-2E38-4834-8189-FB57F0273F73}" type="slidenum">
              <a:rPr lang="en-GB"/>
              <a:pPr/>
              <a:t>5</a:t>
            </a:fld>
            <a:endParaRPr lang="en-GB"/>
          </a:p>
        </p:txBody>
      </p:sp>
      <p:sp>
        <p:nvSpPr>
          <p:cNvPr id="481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3032A5-35AD-45F3-9DED-4A70689C3349}" type="slidenum">
              <a:rPr lang="en-GB"/>
              <a:pPr/>
              <a:t>6</a:t>
            </a:fld>
            <a:endParaRPr lang="en-GB"/>
          </a:p>
        </p:txBody>
      </p:sp>
      <p:sp>
        <p:nvSpPr>
          <p:cNvPr id="491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BCE2EB-7EFC-4A39-8955-B3455134908D}" type="slidenum">
              <a:rPr lang="en-GB"/>
              <a:pPr/>
              <a:t>7</a:t>
            </a:fld>
            <a:endParaRPr lang="en-GB"/>
          </a:p>
        </p:txBody>
      </p:sp>
      <p:sp>
        <p:nvSpPr>
          <p:cNvPr id="501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585DA2-2605-484B-9990-37617A817277}" type="slidenum">
              <a:rPr lang="en-GB"/>
              <a:pPr/>
              <a:t>8</a:t>
            </a:fld>
            <a:endParaRPr lang="en-GB"/>
          </a:p>
        </p:txBody>
      </p:sp>
      <p:sp>
        <p:nvSpPr>
          <p:cNvPr id="512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16B9F1-5779-41C7-BBC9-9BA587A304D9}" type="slidenum">
              <a:rPr lang="en-GB"/>
              <a:pPr/>
              <a:t>9</a:t>
            </a:fld>
            <a:endParaRPr lang="en-GB"/>
          </a:p>
        </p:txBody>
      </p:sp>
      <p:sp>
        <p:nvSpPr>
          <p:cNvPr id="522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9C4ACB5-76B9-4AB5-94C5-A3E517F2542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7EB02E1-EC64-489E-BAD3-C08AF66F0D6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58499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58499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68D90C5-4ED4-488C-9A20-8A99F1DC606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ymbol zastępczy stopki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2969BE4E-6703-407E-BA02-49543D332D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31/03/19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95CFDEF-46A9-4CC0-AF47-3F8CFEF3F28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31/03/19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801F841-6D4D-44A1-A37D-FFEF6AD27F9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31/03/19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DD4A460-DADF-4663-B3BB-2E5112D3CA1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13338" y="1763713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31/03/19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C2789C5-BFBF-4565-96E0-D7AE1AB9762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31/03/19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531B0B8-8375-462B-B7C1-5311F5BA5A0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31/03/19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567A032-4203-452F-8E10-1754D1F514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31/03/19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1FA71BB-4191-4C8F-926E-AD159C8BE5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6366D5D-152B-465C-8008-C0110C7999F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31/03/19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3919A64-125A-4E6D-B414-9369AAB954F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31/03/19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6B68E67-D478-47F2-8D51-8EBDBF6A461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31/03/19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87A053C-359C-498B-93F6-B6F3109006A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05675" y="303213"/>
            <a:ext cx="2266950" cy="64484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3238" y="303213"/>
            <a:ext cx="6650037" cy="64484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31/03/19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896BB98-4FD5-440D-9C3C-7EF23A9749D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9944A92-ADC4-4704-8FDF-CF526C7727F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B627903-9CF4-4BDB-ACFA-B6FB9B9800E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ymbol zastępczy stopki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7ECC0D2-4EEE-4231-9A10-E326BFE3F36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ymbol zastępczy stopki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F5EAF9A-B0F5-45CF-953C-A6B6410C6F8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Symbol zastępczy stopki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DFF240F-F324-43FF-BC28-2FFC83959F4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867B19-7E8F-406A-A561-D9508DFE712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4289359-F738-4686-871F-CCE2919F449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3830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fld id="{F6C9DA3A-5499-4483-9C18-2F6FD8559D11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13"/>
            <a:ext cx="9069387" cy="1257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modifier le style du titre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69387" cy="4987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modifier les styles du texte du masque</a:t>
            </a:r>
          </a:p>
          <a:p>
            <a:pPr lvl="1"/>
            <a:r>
              <a:rPr lang="en-GB" smtClean="0"/>
              <a:t>Deuxième niveau</a:t>
            </a:r>
          </a:p>
          <a:p>
            <a:pPr lvl="2"/>
            <a:r>
              <a:rPr lang="en-GB" smtClean="0"/>
              <a:t>Troisième niveau</a:t>
            </a:r>
          </a:p>
          <a:p>
            <a:pPr lvl="3"/>
            <a:r>
              <a:rPr lang="en-GB" smtClean="0"/>
              <a:t>Quatrième niveau</a:t>
            </a:r>
          </a:p>
          <a:p>
            <a:pPr lvl="4"/>
            <a:r>
              <a:rPr lang="en-GB" smtClean="0"/>
              <a:t>Cinquième niveau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007225"/>
            <a:ext cx="2349500" cy="4000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>
                <a:solidFill>
                  <a:srgbClr val="8B8B8B"/>
                </a:solidFill>
                <a:latin typeface="+mn-lt"/>
                <a:cs typeface="Segoe UI" charset="0"/>
              </a:defRPr>
            </a:lvl1pPr>
          </a:lstStyle>
          <a:p>
            <a:r>
              <a:rPr lang="en-GB"/>
              <a:t>31/03/19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443288" y="7007225"/>
            <a:ext cx="3190875" cy="4016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7007225"/>
            <a:ext cx="2349500" cy="4000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>
                <a:solidFill>
                  <a:srgbClr val="8B8B8B"/>
                </a:solidFill>
                <a:latin typeface="+mn-lt"/>
                <a:cs typeface="Segoe UI" charset="0"/>
              </a:defRPr>
            </a:lvl1pPr>
          </a:lstStyle>
          <a:p>
            <a:fld id="{BF6B87BC-5F02-4030-B2C5-6522893545CE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Calibri" charset="0"/>
          <a:ea typeface="Microsoft YaHei" charset="-122"/>
        </a:defRPr>
      </a:lvl2pPr>
      <a:lvl3pPr marL="11430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Calibri" charset="0"/>
          <a:ea typeface="Microsoft YaHei" charset="-122"/>
        </a:defRPr>
      </a:lvl3pPr>
      <a:lvl4pPr marL="16002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Calibri" charset="0"/>
          <a:ea typeface="Microsoft YaHei" charset="-122"/>
        </a:defRPr>
      </a:lvl4pPr>
      <a:lvl5pPr marL="20574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Calibri" charset="0"/>
          <a:ea typeface="Microsoft YaHei" charset="-122"/>
        </a:defRPr>
      </a:lvl5pPr>
      <a:lvl6pPr marL="25146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Calibri" charset="0"/>
          <a:ea typeface="Microsoft YaHei" charset="-122"/>
        </a:defRPr>
      </a:lvl6pPr>
      <a:lvl7pPr marL="29718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Calibri" charset="0"/>
          <a:ea typeface="Microsoft YaHei" charset="-122"/>
        </a:defRPr>
      </a:lvl7pPr>
      <a:lvl8pPr marL="34290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Calibri" charset="0"/>
          <a:ea typeface="Microsoft YaHei" charset="-122"/>
        </a:defRPr>
      </a:lvl8pPr>
      <a:lvl9pPr marL="38862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Calibri" charset="0"/>
          <a:ea typeface="Microsoft YaHei" charset="-122"/>
        </a:defRPr>
      </a:lvl9pPr>
    </p:titleStyle>
    <p:bodyStyle>
      <a:lvl1pPr marL="342900" indent="-342900" algn="l" defTabSz="449263" rtl="0" fontAlgn="base">
        <a:lnSpc>
          <a:spcPct val="83000"/>
        </a:lnSpc>
        <a:spcBef>
          <a:spcPts val="156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5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83000"/>
        </a:lnSpc>
        <a:spcBef>
          <a:spcPts val="12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>
        <a:lnSpc>
          <a:spcPct val="83000"/>
        </a:lnSpc>
        <a:spcBef>
          <a:spcPts val="9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>
        <a:lnSpc>
          <a:spcPct val="83000"/>
        </a:lnSpc>
        <a:spcBef>
          <a:spcPts val="6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>
        <a:lnSpc>
          <a:spcPct val="83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83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83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83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83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Carbon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hyperlink" Target="https://fr.wikipedia.org/wiki/Oxyg&#232;ne" TargetMode="External"/><Relationship Id="rId4" Type="http://schemas.openxmlformats.org/officeDocument/2006/relationships/hyperlink" Target="https://fr.wikipedia.org/wiki/Hydrog&#232;ne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81280"/>
          <a:lstStyle/>
          <a:p>
            <a:pPr marL="0" indent="0" algn="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8000" b="1">
              <a:latin typeface="Times New Roman" pitchFamily="16" charset="0"/>
              <a:cs typeface="Times New Roman" pitchFamily="16" charset="0"/>
            </a:endParaRPr>
          </a:p>
          <a:p>
            <a:pPr marL="0" indent="0" algn="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8000" b="1">
                <a:latin typeface="Times New Roman" pitchFamily="16" charset="0"/>
                <a:cs typeface="Times New Roman" pitchFamily="16" charset="0"/>
              </a:rPr>
              <a:t>SUGARS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513" y="5822950"/>
            <a:ext cx="4824412" cy="1377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03238" y="6049963"/>
            <a:ext cx="3959225" cy="4302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6336" rIns="90000" bIns="45000"/>
          <a:lstStyle/>
          <a:p>
            <a: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en-GB" sz="2400">
                <a:solidFill>
                  <a:srgbClr val="0000FF"/>
                </a:solidFill>
              </a:rPr>
              <a:t> FRANCE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752475"/>
            <a:ext cx="4572000" cy="45037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57325" y="5400675"/>
            <a:ext cx="1135063" cy="1660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2592388"/>
            <a:ext cx="3649663" cy="30241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26416"/>
          <a:lstStyle/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Sugar trade in Italy -Venice (the great sugar capital of Europe).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2925" y="863600"/>
            <a:ext cx="6683375" cy="6048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26416"/>
          <a:lstStyle/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In the 14th and 15th centuries: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raw sugar in India then refined  in Venice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solidFill>
                  <a:srgbClr val="0066FF"/>
                </a:solidFill>
                <a:latin typeface="Times New Roman" pitchFamily="16" charset="0"/>
                <a:cs typeface="Times New Roman" pitchFamily="16" charset="0"/>
              </a:rPr>
              <a:t>The refining industry was born !!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" y="1771650"/>
            <a:ext cx="9101138" cy="48529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0"/>
            <a:ext cx="9070975" cy="1258888"/>
          </a:xfrm>
          <a:ln/>
        </p:spPr>
        <p:txBody>
          <a:bodyPr/>
          <a:lstStyle/>
          <a:p>
            <a:pPr algn="ctr" hangingPunct="0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4000" b="1">
                <a:solidFill>
                  <a:srgbClr val="CE181E"/>
                </a:solidFill>
                <a:latin typeface="Times New Roman" pitchFamily="16" charset="0"/>
                <a:cs typeface="Times New Roman" pitchFamily="16" charset="0"/>
              </a:rPr>
              <a:t>Sugar from America</a:t>
            </a: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473200" y="1101725"/>
            <a:ext cx="7132638" cy="728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0" tIns="26416" rIns="0" bIns="0">
            <a:spAutoFit/>
          </a:bodyPr>
          <a:lstStyle/>
          <a:p>
            <a:pPr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</a:pPr>
            <a:r>
              <a:rPr lang="en-GB" sz="2600" b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During the 17th and 18th centuries, the Caribbean</a:t>
            </a:r>
          </a:p>
          <a:p>
            <a:pPr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</a:pPr>
            <a:r>
              <a:rPr lang="en-GB" sz="2600" b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is the first sugar producer of sugar cane. 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125" y="1952625"/>
            <a:ext cx="7008813" cy="4672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push dir="r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40640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4000" b="1">
                <a:solidFill>
                  <a:srgbClr val="CE181E"/>
                </a:solidFill>
                <a:latin typeface="Times New Roman" pitchFamily="16" charset="0"/>
                <a:cs typeface="Times New Roman" pitchFamily="16" charset="0"/>
              </a:rPr>
              <a:t>The great discovery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At the end of the 18</a:t>
            </a:r>
            <a:r>
              <a:rPr lang="en-GB" sz="2600" b="1" baseline="33000">
                <a:latin typeface="Times New Roman" pitchFamily="16" charset="0"/>
                <a:cs typeface="Times New Roman" pitchFamily="16" charset="0"/>
              </a:rPr>
              <a:t>th</a:t>
            </a:r>
            <a:r>
              <a:rPr lang="en-GB" sz="2600" b="1">
                <a:latin typeface="Times New Roman" pitchFamily="16" charset="0"/>
                <a:cs typeface="Times New Roman" pitchFamily="16" charset="0"/>
              </a:rPr>
              <a:t> century, German scientists succeeded to produce sugar with beet.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4000" b="1">
              <a:solidFill>
                <a:srgbClr val="CE181E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" y="1879600"/>
            <a:ext cx="8234363" cy="51038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407988" y="215900"/>
            <a:ext cx="9070975" cy="6616700"/>
          </a:xfrm>
          <a:ln/>
        </p:spPr>
        <p:txBody>
          <a:bodyPr tIns="40640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4000" b="1">
                <a:solidFill>
                  <a:srgbClr val="CE181E"/>
                </a:solidFill>
                <a:latin typeface="Times New Roman" pitchFamily="16" charset="0"/>
                <a:cs typeface="Times New Roman" pitchFamily="16" charset="0"/>
              </a:rPr>
              <a:t>The French Empire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Napoléon the 1</a:t>
            </a:r>
            <a:r>
              <a:rPr lang="en-GB" sz="2600" b="1" baseline="33000">
                <a:latin typeface="Times New Roman" pitchFamily="16" charset="0"/>
                <a:cs typeface="Times New Roman" pitchFamily="16" charset="0"/>
              </a:rPr>
              <a:t>st</a:t>
            </a:r>
            <a:r>
              <a:rPr lang="en-GB" sz="2600" b="1">
                <a:latin typeface="Times New Roman" pitchFamily="16" charset="0"/>
                <a:cs typeface="Times New Roman" pitchFamily="16" charset="0"/>
              </a:rPr>
              <a:t>  encouraged the scientific research then the production of beet sugar. Sugar factories opened in the north of France.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625" y="1800225"/>
            <a:ext cx="4127500" cy="5040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40640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4000" b="1">
                <a:solidFill>
                  <a:srgbClr val="CE181E"/>
                </a:solidFill>
                <a:latin typeface="Times New Roman" pitchFamily="16" charset="0"/>
                <a:cs typeface="Times New Roman" pitchFamily="16" charset="0"/>
              </a:rPr>
              <a:t>From the 19th century to nowadays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During the 20th century :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 genetic and agronomic research to improve sugar yield.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 u="sng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863" y="1944688"/>
            <a:ext cx="7132637" cy="4751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40640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4000" b="1">
                <a:solidFill>
                  <a:srgbClr val="CE181E"/>
                </a:solidFill>
                <a:latin typeface="Times New Roman" pitchFamily="16" charset="0"/>
                <a:cs typeface="Times New Roman" pitchFamily="16" charset="0"/>
              </a:rPr>
              <a:t>From the 19th century to nowadays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In the 21st century: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 competitiveness and ecofriendly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/>
            </a:r>
            <a:br>
              <a:rPr lang="en-GB" sz="2600" b="1">
                <a:latin typeface="Times New Roman" pitchFamily="16" charset="0"/>
                <a:cs typeface="Times New Roman" pitchFamily="16" charset="0"/>
              </a:rPr>
            </a:b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Sugar cane : the most common sugar in the world.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( 3/5 of the areas used for sugar production).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63" y="2376488"/>
            <a:ext cx="5240337" cy="2952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501900"/>
            <a:ext cx="3048000" cy="26812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81280" anchor="ctr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80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187450" y="3228975"/>
            <a:ext cx="7724775" cy="1125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81280" rIns="0" bIns="0" anchor="ctr"/>
          <a:lstStyle/>
          <a:p>
            <a:pPr algn="ctr"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GB" sz="8000" b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3- </a:t>
            </a:r>
            <a:r>
              <a:rPr lang="fr-FR" sz="8000" b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Photosynthesis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950" y="431800"/>
            <a:ext cx="4608513" cy="305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8713" y="4524375"/>
            <a:ext cx="5640387" cy="2819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26416"/>
          <a:lstStyle/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Plants need energy to live and to grow up.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To achieve photosynthesis, a plant needs carbon, hydrogen and oxygen to form glucose.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 u="sng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879600"/>
            <a:ext cx="8677275" cy="51038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26416"/>
          <a:lstStyle/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During the night :  fructose is made.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During the day, in roots :  glucose + fructose  =  saccharose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 u="sng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50" y="576263"/>
            <a:ext cx="8788400" cy="41735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81280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8000" b="1">
                <a:latin typeface="Times New Roman" pitchFamily="16" charset="0"/>
                <a:cs typeface="Times New Roman" pitchFamily="16" charset="0"/>
              </a:rPr>
              <a:t>1- Sugars  molecules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4550" y="3816350"/>
            <a:ext cx="3278188" cy="3278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4663" y="1511300"/>
            <a:ext cx="3589337" cy="26908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238" y="1511300"/>
            <a:ext cx="4103687" cy="2771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81280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8000" b="1">
                <a:latin typeface="Times New Roman" pitchFamily="16" charset="0"/>
                <a:cs typeface="Times New Roman" pitchFamily="16" charset="0"/>
              </a:rPr>
              <a:t>4- </a:t>
            </a:r>
            <a:r>
              <a:rPr lang="fr-FR" sz="8000" b="1">
                <a:latin typeface="Times New Roman" pitchFamily="16" charset="0"/>
                <a:cs typeface="Times New Roman" pitchFamily="16" charset="0"/>
              </a:rPr>
              <a:t>Sugar economy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7138" y="2495550"/>
            <a:ext cx="4775200" cy="304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775" y="4152900"/>
            <a:ext cx="4572000" cy="304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457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40640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4000" b="1">
              <a:solidFill>
                <a:srgbClr val="CE181E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4000" b="1">
                <a:solidFill>
                  <a:srgbClr val="CE181E"/>
                </a:solidFill>
                <a:latin typeface="Times New Roman" pitchFamily="16" charset="0"/>
                <a:cs typeface="Times New Roman" pitchFamily="16" charset="0"/>
              </a:rPr>
              <a:t>France :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US" sz="2600" b="1">
                <a:latin typeface="Times New Roman" pitchFamily="16" charset="0"/>
                <a:cs typeface="Times New Roman" pitchFamily="16" charset="0"/>
              </a:rPr>
              <a:t>- the 1</a:t>
            </a:r>
            <a:r>
              <a:rPr lang="en-US" sz="2600" b="1" baseline="33000">
                <a:latin typeface="Times New Roman" pitchFamily="16" charset="0"/>
                <a:cs typeface="Times New Roman" pitchFamily="16" charset="0"/>
              </a:rPr>
              <a:t>st</a:t>
            </a:r>
            <a:r>
              <a:rPr lang="en-US" sz="2600" b="1">
                <a:latin typeface="Times New Roman" pitchFamily="16" charset="0"/>
                <a:cs typeface="Times New Roman" pitchFamily="16" charset="0"/>
              </a:rPr>
              <a:t> European producer of sugar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US" sz="2600" b="1">
                <a:latin typeface="Times New Roman" pitchFamily="16" charset="0"/>
                <a:cs typeface="Times New Roman" pitchFamily="16" charset="0"/>
              </a:rPr>
              <a:t>- the 1</a:t>
            </a:r>
            <a:r>
              <a:rPr lang="en-US" sz="2600" b="1" baseline="33000">
                <a:latin typeface="Times New Roman" pitchFamily="16" charset="0"/>
                <a:cs typeface="Times New Roman" pitchFamily="16" charset="0"/>
              </a:rPr>
              <a:t>st</a:t>
            </a:r>
            <a:r>
              <a:rPr lang="en-US" sz="2600" b="1">
                <a:latin typeface="Times New Roman" pitchFamily="16" charset="0"/>
                <a:cs typeface="Times New Roman" pitchFamily="16" charset="0"/>
              </a:rPr>
              <a:t> global producer of beet sugar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US" sz="2600" b="1">
                <a:latin typeface="Times New Roman" pitchFamily="16" charset="0"/>
                <a:cs typeface="Times New Roman" pitchFamily="16" charset="0"/>
              </a:rPr>
              <a:t>- the 9</a:t>
            </a:r>
            <a:r>
              <a:rPr lang="en-US" sz="2600" b="1" baseline="33000">
                <a:latin typeface="Times New Roman" pitchFamily="16" charset="0"/>
                <a:cs typeface="Times New Roman" pitchFamily="16" charset="0"/>
              </a:rPr>
              <a:t>th</a:t>
            </a:r>
            <a:r>
              <a:rPr lang="en-US" sz="2600" b="1">
                <a:latin typeface="Times New Roman" pitchFamily="16" charset="0"/>
                <a:cs typeface="Times New Roman" pitchFamily="16" charset="0"/>
              </a:rPr>
              <a:t> global producer of sugar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US" sz="2600" b="1">
                <a:latin typeface="Times New Roman" pitchFamily="16" charset="0"/>
                <a:cs typeface="Times New Roman" pitchFamily="16" charset="0"/>
              </a:rPr>
              <a:t>In 2017-2018 :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US" sz="2600" b="1">
                <a:latin typeface="Times New Roman" pitchFamily="16" charset="0"/>
                <a:cs typeface="Times New Roman" pitchFamily="16" charset="0"/>
              </a:rPr>
              <a:t>The sugar production:  6 million tons of beet sugar</a:t>
            </a:r>
            <a:r>
              <a:rPr lang="en-US" sz="1200" b="1">
                <a:latin typeface="Times New Roman" pitchFamily="16" charset="0"/>
                <a:cs typeface="Times New Roman" pitchFamily="16" charset="0"/>
              </a:rPr>
              <a:t> 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US" sz="2600" b="1">
                <a:latin typeface="Times New Roman" pitchFamily="16" charset="0"/>
                <a:cs typeface="Times New Roman" pitchFamily="16" charset="0"/>
              </a:rPr>
              <a:t>50  %  sold in France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US" sz="2600" b="1">
                <a:latin typeface="Times New Roman" pitchFamily="16" charset="0"/>
                <a:cs typeface="Times New Roman" pitchFamily="16" charset="0"/>
              </a:rPr>
              <a:t>30 % sold in the European Union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US" sz="2600" b="1">
                <a:latin typeface="Times New Roman" pitchFamily="16" charset="0"/>
                <a:cs typeface="Times New Roman" pitchFamily="16" charset="0"/>
              </a:rPr>
              <a:t>20%  exported towards developing countries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 u="sng">
              <a:latin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40640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4000" b="1">
                <a:solidFill>
                  <a:srgbClr val="CE181E"/>
                </a:solidFill>
                <a:latin typeface="Times New Roman" pitchFamily="16" charset="0"/>
                <a:cs typeface="Times New Roman" pitchFamily="16" charset="0"/>
              </a:rPr>
              <a:t>Sugar producers :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US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 u="sng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63" y="1341438"/>
            <a:ext cx="9380537" cy="4679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2390775"/>
          </a:xfrm>
          <a:ln/>
        </p:spPr>
        <p:txBody>
          <a:bodyPr tIns="40640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US" sz="4000" b="1">
                <a:solidFill>
                  <a:srgbClr val="0066FF"/>
                </a:solidFill>
                <a:latin typeface="Times New Roman" pitchFamily="16" charset="0"/>
                <a:cs typeface="Times New Roman" pitchFamily="16" charset="0"/>
              </a:rPr>
              <a:t>The 10 first producers: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US" sz="2600" b="1">
                <a:latin typeface="Times New Roman" pitchFamily="16" charset="0"/>
                <a:cs typeface="Times New Roman" pitchFamily="16" charset="0"/>
              </a:rPr>
              <a:t>  78% of the global sugar production (140 million tons of sugar)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US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US" sz="26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US" sz="26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US" sz="2600" b="1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1411288"/>
            <a:ext cx="9523413" cy="5321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4825" y="439738"/>
            <a:ext cx="9070975" cy="2847975"/>
          </a:xfrm>
          <a:ln/>
        </p:spPr>
        <p:txBody>
          <a:bodyPr tIns="26416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US" sz="26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US" sz="4000" b="1">
                <a:solidFill>
                  <a:srgbClr val="0066FF"/>
                </a:solidFill>
                <a:latin typeface="Times New Roman" pitchFamily="16" charset="0"/>
                <a:cs typeface="Times New Roman" pitchFamily="16" charset="0"/>
              </a:rPr>
              <a:t>The 5 first users of sugar :</a:t>
            </a:r>
          </a:p>
          <a:p>
            <a:pPr marL="0" indent="0" algn="ctr"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/>
              <a:t>  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US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US" sz="26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US" sz="26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US" sz="2600" b="1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5838" y="1524000"/>
            <a:ext cx="8193087" cy="4679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81280" anchor="ctr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8000" b="1">
                <a:latin typeface="Times New Roman" pitchFamily="16" charset="0"/>
                <a:cs typeface="Times New Roman" pitchFamily="16" charset="0"/>
              </a:rPr>
              <a:t>5- </a:t>
            </a:r>
            <a:r>
              <a:rPr lang="fr-FR" sz="8000" b="1">
                <a:latin typeface="Times New Roman" pitchFamily="16" charset="0"/>
                <a:cs typeface="Times New Roman" pitchFamily="16" charset="0"/>
              </a:rPr>
              <a:t>The technique to produce sugar from Sugar Beets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81280" anchor="ctr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80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792163"/>
            <a:ext cx="9207500" cy="51831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81280" anchor="ctr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80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225" y="492125"/>
            <a:ext cx="5640388" cy="2819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9950" y="3708400"/>
            <a:ext cx="4608513" cy="305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81280" anchor="ctr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80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9838" y="762000"/>
            <a:ext cx="7620000" cy="6057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81280" anchor="ctr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80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5616575" y="1030288"/>
            <a:ext cx="2735263" cy="177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85640" rIns="90000" bIns="45000"/>
          <a:lstStyle/>
          <a:p>
            <a:pPr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en-GB" sz="4000">
                <a:solidFill>
                  <a:srgbClr val="3333FF"/>
                </a:solidFill>
                <a:latin typeface="Times New Roman" pitchFamily="16" charset="0"/>
                <a:cs typeface="Times New Roman" pitchFamily="16" charset="0"/>
              </a:rPr>
              <a:t>beet washing and cutting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295400" y="4297363"/>
            <a:ext cx="2952750" cy="1822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85640" rIns="90000" bIns="45000"/>
          <a:lstStyle/>
          <a:p>
            <a:pPr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en-GB" sz="4000">
                <a:solidFill>
                  <a:srgbClr val="3333FF"/>
                </a:solidFill>
                <a:latin typeface="Times New Roman" pitchFamily="16" charset="0"/>
                <a:cs typeface="Times New Roman" pitchFamily="16" charset="0"/>
              </a:rPr>
              <a:t>diffusion with hot water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063" y="647700"/>
            <a:ext cx="4432300" cy="2952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5850" y="3600450"/>
            <a:ext cx="4319588" cy="32400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40640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4000" b="1">
                <a:latin typeface="Times New Roman" pitchFamily="16" charset="0"/>
                <a:cs typeface="Times New Roman" pitchFamily="16" charset="0"/>
              </a:rPr>
              <a:t>The different types of sugars :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4000" b="1">
                <a:latin typeface="Times New Roman" pitchFamily="16" charset="0"/>
                <a:cs typeface="Times New Roman" pitchFamily="16" charset="0"/>
              </a:rPr>
              <a:t>N°1 – Monosaccharides :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4000" b="1">
                <a:latin typeface="Times New Roman" pitchFamily="16" charset="0"/>
                <a:cs typeface="Times New Roman" pitchFamily="16" charset="0"/>
              </a:rPr>
              <a:t>  the simplest forms of sugars.</a:t>
            </a:r>
          </a:p>
          <a:p>
            <a:pPr marL="0" indent="0" algn="ctr"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1500" b="1">
                <a:cs typeface="Arial" charset="0"/>
              </a:rPr>
              <a:t> </a:t>
            </a:r>
            <a:r>
              <a:rPr lang="en-GB" sz="4000" b="1">
                <a:latin typeface="Times New Roman" pitchFamily="16" charset="0"/>
                <a:cs typeface="Times New Roman" pitchFamily="16" charset="0"/>
                <a:hlinkClick r:id="rId3"/>
              </a:rPr>
              <a:t>C</a:t>
            </a:r>
            <a:r>
              <a:rPr lang="en-GB" sz="1500" b="1" baseline="-14000">
                <a:cs typeface="Arial" charset="0"/>
              </a:rPr>
              <a:t>6</a:t>
            </a:r>
            <a:r>
              <a:rPr lang="en-GB" sz="4000" b="1">
                <a:latin typeface="Times New Roman" pitchFamily="16" charset="0"/>
                <a:cs typeface="Times New Roman" pitchFamily="16" charset="0"/>
                <a:hlinkClick r:id="rId4"/>
              </a:rPr>
              <a:t>H</a:t>
            </a:r>
            <a:r>
              <a:rPr lang="en-GB" sz="1500" b="1" baseline="-14000">
                <a:cs typeface="Arial" charset="0"/>
              </a:rPr>
              <a:t>12</a:t>
            </a:r>
            <a:r>
              <a:rPr lang="en-GB" sz="4000" b="1">
                <a:latin typeface="Times New Roman" pitchFamily="16" charset="0"/>
                <a:cs typeface="Times New Roman" pitchFamily="16" charset="0"/>
                <a:hlinkClick r:id="rId5"/>
              </a:rPr>
              <a:t>O</a:t>
            </a:r>
            <a:r>
              <a:rPr lang="en-GB" sz="1500" b="1" baseline="-14000">
                <a:cs typeface="Arial" charset="0"/>
              </a:rPr>
              <a:t>6</a:t>
            </a:r>
            <a:r>
              <a:rPr lang="en-GB" sz="1500" b="1">
                <a:cs typeface="Arial" charset="0"/>
              </a:rPr>
              <a:t> </a:t>
            </a:r>
          </a:p>
          <a:p>
            <a:pPr marL="0" indent="0"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1500" b="1">
                <a:cs typeface="Arial" charset="0"/>
              </a:rPr>
              <a:t>	</a:t>
            </a:r>
          </a:p>
          <a:p>
            <a:pPr marL="0" indent="0"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1500" b="1">
              <a:solidFill>
                <a:srgbClr val="CE181E"/>
              </a:solidFill>
              <a:cs typeface="Arial" charset="0"/>
            </a:endParaRPr>
          </a:p>
          <a:p>
            <a:pPr marL="0" indent="0"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1500" b="1">
              <a:cs typeface="Arial" charset="0"/>
            </a:endParaRPr>
          </a:p>
          <a:p>
            <a:pPr marL="0" indent="0" algn="ctr"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1500" b="1"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5263" y="2808288"/>
            <a:ext cx="4416425" cy="4416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81280" anchor="ctr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80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3" y="5903913"/>
            <a:ext cx="9167812" cy="1181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024188" y="368300"/>
            <a:ext cx="4248150" cy="6524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85640" rIns="90000" bIns="45000"/>
          <a:lstStyle/>
          <a:p>
            <a:pPr>
              <a:lnSpc>
                <a:spcPct val="92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en-GB" sz="4000">
                <a:solidFill>
                  <a:srgbClr val="3333FF"/>
                </a:solidFill>
                <a:latin typeface="Times New Roman" pitchFamily="16" charset="0"/>
                <a:cs typeface="Times New Roman" pitchFamily="16" charset="0"/>
              </a:rPr>
              <a:t>liming purification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155700"/>
            <a:ext cx="4797425" cy="46053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3550" y="1152525"/>
            <a:ext cx="3971925" cy="46085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81280" anchor="ctr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80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9838" y="538163"/>
            <a:ext cx="7620000" cy="65071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81280" anchor="ctr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80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38" y="720725"/>
            <a:ext cx="9136062" cy="5472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81280" anchor="ctr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80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7900" y="720725"/>
            <a:ext cx="8023225" cy="64944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0150" y="647700"/>
            <a:ext cx="3048000" cy="2286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81280" anchor="ctr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80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9838" y="393700"/>
            <a:ext cx="7620000" cy="67960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81280" anchor="ctr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8000" b="1">
                <a:latin typeface="Times New Roman" pitchFamily="16" charset="0"/>
                <a:cs typeface="Times New Roman" pitchFamily="16" charset="0"/>
              </a:rPr>
              <a:t>6-</a:t>
            </a:r>
            <a:r>
              <a:rPr lang="fr-FR" sz="8000" b="1">
                <a:latin typeface="Times New Roman" pitchFamily="16" charset="0"/>
                <a:cs typeface="Times New Roman" pitchFamily="16" charset="0"/>
              </a:rPr>
              <a:t>The Different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8000" b="1">
                <a:latin typeface="Times New Roman" pitchFamily="16" charset="0"/>
                <a:cs typeface="Times New Roman" pitchFamily="16" charset="0"/>
              </a:rPr>
              <a:t> Uses Of Sugar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81280" anchor="ctr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80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11300" y="5975350"/>
            <a:ext cx="3600450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16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en-US" sz="2400">
                <a:solidFill>
                  <a:srgbClr val="FFFFFF"/>
                </a:solidFill>
                <a:latin typeface="Comic Sans MS" pitchFamily="16" charset="0"/>
              </a:rPr>
              <a:t>The superfine sugar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5903913" y="5975350"/>
            <a:ext cx="3600450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16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en-US" sz="2400">
                <a:solidFill>
                  <a:srgbClr val="FFFFFF"/>
                </a:solidFill>
                <a:latin typeface="Comic Sans MS" pitchFamily="16" charset="0"/>
              </a:rPr>
              <a:t>The granulated sugar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963" y="522288"/>
            <a:ext cx="8789987" cy="6038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81280" anchor="ctr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80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5827713" y="5965825"/>
            <a:ext cx="3600450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16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en-US" sz="2400">
                <a:solidFill>
                  <a:srgbClr val="FFFFFF"/>
                </a:solidFill>
                <a:latin typeface="Comic Sans MS" pitchFamily="16" charset="0"/>
              </a:rPr>
              <a:t>The icing sugar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511300" y="5975350"/>
            <a:ext cx="3600450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16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en-US" sz="2400">
                <a:solidFill>
                  <a:srgbClr val="FFFFFF"/>
                </a:solidFill>
                <a:latin typeface="Comic Sans MS" pitchFamily="16" charset="0"/>
              </a:rPr>
              <a:t>The lump sugar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988" y="636588"/>
            <a:ext cx="8912225" cy="6203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81280" anchor="ctr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80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511300" y="5759450"/>
            <a:ext cx="3600450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16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en-US" sz="2400">
                <a:solidFill>
                  <a:srgbClr val="FFFFFF"/>
                </a:solidFill>
                <a:latin typeface="Comic Sans MS" pitchFamily="16" charset="0"/>
              </a:rPr>
              <a:t>The pearl sugar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616575" y="5759450"/>
            <a:ext cx="4103688" cy="576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16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en-US" sz="2400">
                <a:solidFill>
                  <a:srgbClr val="FFFFFF"/>
                </a:solidFill>
                <a:latin typeface="Comic Sans MS" pitchFamily="16" charset="0"/>
              </a:rPr>
              <a:t>The sugar for marmalade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63" y="720725"/>
            <a:ext cx="8880475" cy="5975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81280" anchor="ctr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fr-FR" sz="80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5975350" y="5749925"/>
            <a:ext cx="3600450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16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en-US" sz="2400">
                <a:solidFill>
                  <a:srgbClr val="FFFFFF"/>
                </a:solidFill>
                <a:latin typeface="Comic Sans MS" pitchFamily="16" charset="0"/>
              </a:rPr>
              <a:t>The candy sugar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728788" y="5749925"/>
            <a:ext cx="3600450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16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en-US" sz="2400">
                <a:solidFill>
                  <a:srgbClr val="FFFFFF"/>
                </a:solidFill>
                <a:latin typeface="Comic Sans MS" pitchFamily="16" charset="0"/>
              </a:rPr>
              <a:t>The vergeoise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438" y="592138"/>
            <a:ext cx="8875712" cy="63198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858000"/>
          </a:xfrm>
          <a:ln/>
        </p:spPr>
        <p:txBody>
          <a:bodyPr tIns="40640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4000" b="1">
                <a:latin typeface="Times New Roman" pitchFamily="16" charset="0"/>
                <a:cs typeface="Times New Roman" pitchFamily="16" charset="0"/>
              </a:rPr>
              <a:t>N°2 – Disaccharides :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4000" b="1">
                <a:latin typeface="Times New Roman" pitchFamily="16" charset="0"/>
                <a:cs typeface="Times New Roman" pitchFamily="16" charset="0"/>
              </a:rPr>
              <a:t> composed of two monosaccharides.</a:t>
            </a:r>
          </a:p>
          <a:p>
            <a:pPr marL="0" indent="0"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000" b="1">
                <a:cs typeface="Arial" charset="0"/>
              </a:rPr>
              <a:t>lactose (</a:t>
            </a:r>
            <a:r>
              <a:rPr lang="en-GB" sz="2000" b="1">
                <a:solidFill>
                  <a:srgbClr val="0066FF"/>
                </a:solidFill>
                <a:cs typeface="Arial" charset="0"/>
              </a:rPr>
              <a:t>galactose</a:t>
            </a:r>
            <a:r>
              <a:rPr lang="en-GB" sz="2000" b="1">
                <a:cs typeface="Arial" charset="0"/>
              </a:rPr>
              <a:t>+</a:t>
            </a:r>
            <a:r>
              <a:rPr lang="en-GB" sz="2000" b="1">
                <a:solidFill>
                  <a:srgbClr val="CE181E"/>
                </a:solidFill>
                <a:cs typeface="Arial" charset="0"/>
              </a:rPr>
              <a:t>glucose</a:t>
            </a:r>
            <a:r>
              <a:rPr lang="en-GB" sz="2000" b="1">
                <a:cs typeface="Arial" charset="0"/>
              </a:rPr>
              <a:t>) in milk.</a:t>
            </a:r>
          </a:p>
          <a:p>
            <a:pPr marL="0" indent="0"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000" b="1">
                <a:cs typeface="Arial" charset="0"/>
              </a:rPr>
              <a:t>saccharose (</a:t>
            </a:r>
            <a:r>
              <a:rPr lang="en-GB" sz="2000" b="1">
                <a:solidFill>
                  <a:srgbClr val="CE181E"/>
                </a:solidFill>
                <a:cs typeface="Arial" charset="0"/>
              </a:rPr>
              <a:t>glucose</a:t>
            </a:r>
            <a:r>
              <a:rPr lang="en-GB" sz="2000" b="1">
                <a:cs typeface="Arial" charset="0"/>
              </a:rPr>
              <a:t>+</a:t>
            </a:r>
            <a:r>
              <a:rPr lang="en-GB" sz="2000" b="1">
                <a:solidFill>
                  <a:srgbClr val="66CC00"/>
                </a:solidFill>
                <a:cs typeface="Arial" charset="0"/>
              </a:rPr>
              <a:t>fructose</a:t>
            </a:r>
            <a:r>
              <a:rPr lang="en-GB" sz="2000" b="1">
                <a:cs typeface="Arial" charset="0"/>
              </a:rPr>
              <a:t>) in sugar beet</a:t>
            </a:r>
          </a:p>
          <a:p>
            <a:pPr marL="0" indent="0"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000" b="1">
                <a:cs typeface="Arial" charset="0"/>
              </a:rPr>
              <a:t>…..</a:t>
            </a:r>
            <a:r>
              <a:rPr lang="en-GB" sz="1500" b="1">
                <a:cs typeface="Arial" charset="0"/>
              </a:rPr>
              <a:t>	</a:t>
            </a:r>
          </a:p>
          <a:p>
            <a:pPr marL="0" indent="0" algn="ctr"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1500" b="1">
                <a:cs typeface="Arial" charset="0"/>
              </a:rPr>
              <a:t>	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40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4000" b="1">
                <a:latin typeface="Times New Roman" pitchFamily="16" charset="0"/>
                <a:cs typeface="Times New Roman" pitchFamily="16" charset="0"/>
              </a:rPr>
              <a:t>	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40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Sugar = saccharose molecule</a:t>
            </a:r>
          </a:p>
          <a:p>
            <a:pPr marL="0" indent="0"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1500" b="1">
                <a:cs typeface="Arial" charset="0"/>
              </a:rPr>
              <a:t>	</a:t>
            </a:r>
          </a:p>
          <a:p>
            <a:pPr marL="0" indent="0" algn="ctr"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1500" b="1">
              <a:cs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8288" y="2235200"/>
            <a:ext cx="5486400" cy="3524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5969000"/>
          </a:xfrm>
          <a:ln/>
        </p:spPr>
        <p:txBody>
          <a:bodyPr tIns="40640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4000" b="1">
                <a:latin typeface="Times New Roman" pitchFamily="16" charset="0"/>
                <a:cs typeface="Times New Roman" pitchFamily="16" charset="0"/>
              </a:rPr>
              <a:t>N°3 – Polysaccharides :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4000" b="1">
                <a:latin typeface="Times New Roman" pitchFamily="16" charset="0"/>
                <a:cs typeface="Times New Roman" pitchFamily="16" charset="0"/>
              </a:rPr>
              <a:t> very long chains of hundreds of monosaccharides units</a:t>
            </a:r>
            <a:r>
              <a:rPr lang="en-GB" sz="1500" b="1">
                <a:cs typeface="Arial" charset="0"/>
              </a:rPr>
              <a:t>.</a:t>
            </a:r>
          </a:p>
          <a:p>
            <a:pPr marL="0" indent="0"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000" b="1">
                <a:cs typeface="Arial" charset="0"/>
              </a:rPr>
              <a:t>Ex :  starch,  glycogen, cellulose...</a:t>
            </a:r>
          </a:p>
          <a:p>
            <a:pPr marL="0" indent="0"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000" b="1">
              <a:cs typeface="Arial" charset="0"/>
            </a:endParaRPr>
          </a:p>
          <a:p>
            <a:pPr marL="0" indent="0"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000" b="1">
              <a:cs typeface="Arial" charset="0"/>
            </a:endParaRPr>
          </a:p>
          <a:p>
            <a:pPr marL="0" indent="0"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1500" b="1">
              <a:cs typeface="Arial" charset="0"/>
            </a:endParaRPr>
          </a:p>
          <a:p>
            <a:pPr marL="0" indent="0"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1500" b="1">
                <a:cs typeface="Arial" charset="0"/>
              </a:rPr>
              <a:t>	</a:t>
            </a:r>
          </a:p>
          <a:p>
            <a:pPr marL="0" indent="0" algn="ctr"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1500" b="1"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7563" y="2479675"/>
            <a:ext cx="5759450" cy="4071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81280" anchor="ctr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8000" b="1">
                <a:latin typeface="Times New Roman" pitchFamily="16" charset="0"/>
                <a:cs typeface="Times New Roman" pitchFamily="16" charset="0"/>
              </a:rPr>
              <a:t>2- History of Sugar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40640"/>
          <a:lstStyle/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4000" b="1">
                <a:solidFill>
                  <a:srgbClr val="CE181E"/>
                </a:solidFill>
                <a:latin typeface="Times New Roman" pitchFamily="16" charset="0"/>
                <a:cs typeface="Times New Roman" pitchFamily="16" charset="0"/>
              </a:rPr>
              <a:t>From the Orient to the Crusades</a:t>
            </a: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Many milleniums before J.C. : Asia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4000" b="1">
              <a:solidFill>
                <a:srgbClr val="0066FF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4688" y="2087563"/>
            <a:ext cx="6164262" cy="41036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6616700"/>
          </a:xfrm>
          <a:ln/>
        </p:spPr>
        <p:txBody>
          <a:bodyPr tIns="26416"/>
          <a:lstStyle/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500" y="376238"/>
            <a:ext cx="8558213" cy="62468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368300"/>
            <a:ext cx="9070975" cy="7086600"/>
          </a:xfrm>
          <a:ln/>
        </p:spPr>
        <p:txBody>
          <a:bodyPr tIns="26416"/>
          <a:lstStyle/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2600" b="1">
                <a:latin typeface="Times New Roman" pitchFamily="16" charset="0"/>
                <a:cs typeface="Times New Roman" pitchFamily="16" charset="0"/>
              </a:rPr>
              <a:t>During the 12th century :  sugar reached Europe. 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4000" b="1">
              <a:solidFill>
                <a:srgbClr val="0066FF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4000" b="1">
              <a:solidFill>
                <a:srgbClr val="0066FF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4000" b="1">
              <a:solidFill>
                <a:srgbClr val="0066FF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4000" b="1">
              <a:solidFill>
                <a:srgbClr val="0066FF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4000" b="1">
              <a:solidFill>
                <a:srgbClr val="0066FF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4000" b="1">
              <a:solidFill>
                <a:srgbClr val="0066FF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4000" b="1">
              <a:solidFill>
                <a:srgbClr val="0066FF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4000" b="1">
              <a:solidFill>
                <a:srgbClr val="0066FF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4000" b="1">
              <a:solidFill>
                <a:srgbClr val="0066FF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 algn="ctr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sz="4000" b="1">
                <a:solidFill>
                  <a:srgbClr val="0066FF"/>
                </a:solidFill>
                <a:latin typeface="Times New Roman" pitchFamily="16" charset="0"/>
                <a:cs typeface="Times New Roman" pitchFamily="16" charset="0"/>
              </a:rPr>
              <a:t>Sugar :  a rare spice !</a:t>
            </a: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92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sz="2600" b="1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538" y="1152525"/>
            <a:ext cx="8923337" cy="4895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436</Words>
  <Application>Microsoft Office PowerPoint</Application>
  <PresentationFormat>Niestandardowy</PresentationFormat>
  <Paragraphs>233</Paragraphs>
  <Slides>39</Slides>
  <Notes>39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39</vt:i4>
      </vt:variant>
    </vt:vector>
  </HeadingPairs>
  <TitlesOfParts>
    <vt:vector size="47" baseType="lpstr">
      <vt:lpstr>Times New Roman</vt:lpstr>
      <vt:lpstr>Arial</vt:lpstr>
      <vt:lpstr>Microsoft YaHei</vt:lpstr>
      <vt:lpstr>Calibri</vt:lpstr>
      <vt:lpstr>Segoe UI</vt:lpstr>
      <vt:lpstr>Comic Sans MS</vt:lpstr>
      <vt:lpstr>Motyw pakietu Office</vt:lpstr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Sugar from America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Radosław Mądryk</dc:creator>
  <cp:lastModifiedBy>Michalina Mądryk</cp:lastModifiedBy>
  <cp:revision>28</cp:revision>
  <cp:lastPrinted>1601-01-01T00:00:00Z</cp:lastPrinted>
  <dcterms:created xsi:type="dcterms:W3CDTF">2018-10-15T18:49:39Z</dcterms:created>
  <dcterms:modified xsi:type="dcterms:W3CDTF">2019-03-31T16:46:41Z</dcterms:modified>
</cp:coreProperties>
</file>