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73" r:id="rId2"/>
    <p:sldId id="274" r:id="rId3"/>
    <p:sldId id="275" r:id="rId4"/>
    <p:sldId id="264" r:id="rId5"/>
    <p:sldId id="265" r:id="rId6"/>
    <p:sldId id="267" r:id="rId7"/>
    <p:sldId id="268" r:id="rId8"/>
    <p:sldId id="269" r:id="rId9"/>
    <p:sldId id="270" r:id="rId10"/>
    <p:sldId id="276" r:id="rId11"/>
    <p:sldId id="259" r:id="rId12"/>
    <p:sldId id="256" r:id="rId13"/>
    <p:sldId id="257" r:id="rId14"/>
    <p:sldId id="260" r:id="rId15"/>
    <p:sldId id="261" r:id="rId16"/>
    <p:sldId id="262" r:id="rId17"/>
    <p:sldId id="263" r:id="rId18"/>
    <p:sldId id="277" r:id="rId19"/>
    <p:sldId id="272" r:id="rId20"/>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11D536-5CCE-4E4E-A7DC-D8DB58D095B0}" v="1162" dt="2019-03-14T15:23:45.067"/>
  </p1510:revLst>
</p1510:revInfo>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il mediu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72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p:cNvSpPr>
            <a:spLocks noGrp="1"/>
          </p:cNvSpPr>
          <p:nvPr>
            <p:ph type="ctrTitle"/>
          </p:nvPr>
        </p:nvSpPr>
        <p:spPr>
          <a:xfrm>
            <a:off x="1524000" y="1122363"/>
            <a:ext cx="9144000" cy="2387600"/>
          </a:xfrm>
        </p:spPr>
        <p:txBody>
          <a:bodyPr anchor="b"/>
          <a:lstStyle>
            <a:lvl1pPr algn="ctr">
              <a:defRPr sz="6000"/>
            </a:lvl1pPr>
          </a:lstStyle>
          <a:p>
            <a:r>
              <a:rPr lang="ro-RO"/>
              <a:t>Clic pentru editare stil titlu</a:t>
            </a:r>
          </a:p>
        </p:txBody>
      </p:sp>
      <p:sp>
        <p:nvSpPr>
          <p:cNvPr id="3" name="Subtitlu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Clic pentru a edita stilul de subtitlu</a:t>
            </a:r>
          </a:p>
        </p:txBody>
      </p:sp>
      <p:sp>
        <p:nvSpPr>
          <p:cNvPr id="4" name="Substituent dată 3"/>
          <p:cNvSpPr>
            <a:spLocks noGrp="1"/>
          </p:cNvSpPr>
          <p:nvPr>
            <p:ph type="dt" sz="half" idx="10"/>
          </p:nvPr>
        </p:nvSpPr>
        <p:spPr/>
        <p:txBody>
          <a:bodyPr/>
          <a:lstStyle/>
          <a:p>
            <a:fld id="{7363E8AD-4F80-492A-97A9-79DD5BB5D54F}" type="datetimeFigureOut">
              <a:rPr lang="ro-RO" smtClean="0"/>
              <a:t>27.03.2019</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106736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p>
        </p:txBody>
      </p:sp>
      <p:sp>
        <p:nvSpPr>
          <p:cNvPr id="3" name="Substituent text vertical 2"/>
          <p:cNvSpPr>
            <a:spLocks noGrp="1"/>
          </p:cNvSpPr>
          <p:nvPr>
            <p:ph type="body" orient="vert" idx="1"/>
          </p:nvPr>
        </p:nvSpPr>
        <p:spPr/>
        <p:txBody>
          <a:bodyPr vert="eaVe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p:cNvSpPr>
            <a:spLocks noGrp="1"/>
          </p:cNvSpPr>
          <p:nvPr>
            <p:ph type="dt" sz="half" idx="10"/>
          </p:nvPr>
        </p:nvSpPr>
        <p:spPr/>
        <p:txBody>
          <a:bodyPr/>
          <a:lstStyle/>
          <a:p>
            <a:fld id="{7363E8AD-4F80-492A-97A9-79DD5BB5D54F}" type="datetimeFigureOut">
              <a:rPr lang="ro-RO" smtClean="0"/>
              <a:t>27.03.2019</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881899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8724900" y="365125"/>
            <a:ext cx="2628900" cy="5811838"/>
          </a:xfrm>
        </p:spPr>
        <p:txBody>
          <a:bodyPr vert="eaVert"/>
          <a:lstStyle/>
          <a:p>
            <a:r>
              <a:rPr lang="ro-RO"/>
              <a:t>Clic pentru editare stil titlu</a:t>
            </a:r>
          </a:p>
        </p:txBody>
      </p:sp>
      <p:sp>
        <p:nvSpPr>
          <p:cNvPr id="3" name="Substituent text vertical 2"/>
          <p:cNvSpPr>
            <a:spLocks noGrp="1"/>
          </p:cNvSpPr>
          <p:nvPr>
            <p:ph type="body" orient="vert" idx="1"/>
          </p:nvPr>
        </p:nvSpPr>
        <p:spPr>
          <a:xfrm>
            <a:off x="838200" y="365125"/>
            <a:ext cx="7734300" cy="5811838"/>
          </a:xfrm>
        </p:spPr>
        <p:txBody>
          <a:bodyPr vert="eaVe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p:cNvSpPr>
            <a:spLocks noGrp="1"/>
          </p:cNvSpPr>
          <p:nvPr>
            <p:ph type="dt" sz="half" idx="10"/>
          </p:nvPr>
        </p:nvSpPr>
        <p:spPr/>
        <p:txBody>
          <a:bodyPr/>
          <a:lstStyle/>
          <a:p>
            <a:fld id="{7363E8AD-4F80-492A-97A9-79DD5BB5D54F}" type="datetimeFigureOut">
              <a:rPr lang="ro-RO" smtClean="0"/>
              <a:t>27.03.2019</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3668357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p>
        </p:txBody>
      </p:sp>
      <p:sp>
        <p:nvSpPr>
          <p:cNvPr id="3" name="Substituent conținut 2"/>
          <p:cNvSpPr>
            <a:spLocks noGrp="1"/>
          </p:cNvSpPr>
          <p:nvPr>
            <p:ph idx="1"/>
          </p:nvPr>
        </p:nvSpPr>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p:cNvSpPr>
            <a:spLocks noGrp="1"/>
          </p:cNvSpPr>
          <p:nvPr>
            <p:ph type="dt" sz="half" idx="10"/>
          </p:nvPr>
        </p:nvSpPr>
        <p:spPr/>
        <p:txBody>
          <a:bodyPr/>
          <a:lstStyle/>
          <a:p>
            <a:fld id="{7363E8AD-4F80-492A-97A9-79DD5BB5D54F}" type="datetimeFigureOut">
              <a:rPr lang="ro-RO" smtClean="0"/>
              <a:t>27.03.2019</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2792769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831850" y="1709738"/>
            <a:ext cx="10515600" cy="2852737"/>
          </a:xfrm>
        </p:spPr>
        <p:txBody>
          <a:bodyPr anchor="b"/>
          <a:lstStyle>
            <a:lvl1pPr>
              <a:defRPr sz="6000"/>
            </a:lvl1pPr>
          </a:lstStyle>
          <a:p>
            <a:r>
              <a:rPr lang="ro-RO"/>
              <a:t>Clic pentru editare stil titlu</a:t>
            </a:r>
          </a:p>
        </p:txBody>
      </p:sp>
      <p:sp>
        <p:nvSpPr>
          <p:cNvPr id="3" name="Substituent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Clic pentru editare stiluri text Coordonator</a:t>
            </a:r>
          </a:p>
        </p:txBody>
      </p:sp>
      <p:sp>
        <p:nvSpPr>
          <p:cNvPr id="4" name="Substituent dată 3"/>
          <p:cNvSpPr>
            <a:spLocks noGrp="1"/>
          </p:cNvSpPr>
          <p:nvPr>
            <p:ph type="dt" sz="half" idx="10"/>
          </p:nvPr>
        </p:nvSpPr>
        <p:spPr/>
        <p:txBody>
          <a:bodyPr/>
          <a:lstStyle/>
          <a:p>
            <a:fld id="{7363E8AD-4F80-492A-97A9-79DD5BB5D54F}" type="datetimeFigureOut">
              <a:rPr lang="ro-RO" smtClean="0"/>
              <a:t>27.03.2019</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2703149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p>
        </p:txBody>
      </p:sp>
      <p:sp>
        <p:nvSpPr>
          <p:cNvPr id="3" name="Substituent conținut 2"/>
          <p:cNvSpPr>
            <a:spLocks noGrp="1"/>
          </p:cNvSpPr>
          <p:nvPr>
            <p:ph sz="half" idx="1"/>
          </p:nvPr>
        </p:nvSpPr>
        <p:spPr>
          <a:xfrm>
            <a:off x="838200" y="1825625"/>
            <a:ext cx="5181600" cy="435133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p:cNvSpPr>
            <a:spLocks noGrp="1"/>
          </p:cNvSpPr>
          <p:nvPr>
            <p:ph sz="half" idx="2"/>
          </p:nvPr>
        </p:nvSpPr>
        <p:spPr>
          <a:xfrm>
            <a:off x="6172200" y="1825625"/>
            <a:ext cx="5181600" cy="435133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p:cNvSpPr>
            <a:spLocks noGrp="1"/>
          </p:cNvSpPr>
          <p:nvPr>
            <p:ph type="dt" sz="half" idx="10"/>
          </p:nvPr>
        </p:nvSpPr>
        <p:spPr/>
        <p:txBody>
          <a:bodyPr/>
          <a:lstStyle/>
          <a:p>
            <a:fld id="{7363E8AD-4F80-492A-97A9-79DD5BB5D54F}" type="datetimeFigureOut">
              <a:rPr lang="ro-RO" smtClean="0"/>
              <a:t>27.03.2019</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4139618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839788" y="365125"/>
            <a:ext cx="10515600" cy="1325563"/>
          </a:xfrm>
        </p:spPr>
        <p:txBody>
          <a:bodyPr/>
          <a:lstStyle/>
          <a:p>
            <a:r>
              <a:rPr lang="ro-RO"/>
              <a:t>Clic pentru editare stil titlu</a:t>
            </a:r>
          </a:p>
        </p:txBody>
      </p:sp>
      <p:sp>
        <p:nvSpPr>
          <p:cNvPr id="3" name="Substituent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Clic pentru editare stiluri text Coordonator</a:t>
            </a:r>
          </a:p>
        </p:txBody>
      </p:sp>
      <p:sp>
        <p:nvSpPr>
          <p:cNvPr id="4" name="Substituent conținut 3"/>
          <p:cNvSpPr>
            <a:spLocks noGrp="1"/>
          </p:cNvSpPr>
          <p:nvPr>
            <p:ph sz="half" idx="2"/>
          </p:nvPr>
        </p:nvSpPr>
        <p:spPr>
          <a:xfrm>
            <a:off x="839788" y="2505075"/>
            <a:ext cx="5157787" cy="368458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Clic pentru editare stiluri text Coordonator</a:t>
            </a:r>
          </a:p>
        </p:txBody>
      </p:sp>
      <p:sp>
        <p:nvSpPr>
          <p:cNvPr id="6" name="Substituent conținut 5"/>
          <p:cNvSpPr>
            <a:spLocks noGrp="1"/>
          </p:cNvSpPr>
          <p:nvPr>
            <p:ph sz="quarter" idx="4"/>
          </p:nvPr>
        </p:nvSpPr>
        <p:spPr>
          <a:xfrm>
            <a:off x="6172200" y="2505075"/>
            <a:ext cx="5183188" cy="368458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p:cNvSpPr>
            <a:spLocks noGrp="1"/>
          </p:cNvSpPr>
          <p:nvPr>
            <p:ph type="dt" sz="half" idx="10"/>
          </p:nvPr>
        </p:nvSpPr>
        <p:spPr/>
        <p:txBody>
          <a:bodyPr/>
          <a:lstStyle/>
          <a:p>
            <a:fld id="{7363E8AD-4F80-492A-97A9-79DD5BB5D54F}" type="datetimeFigureOut">
              <a:rPr lang="ro-RO" smtClean="0"/>
              <a:t>27.03.2019</a:t>
            </a:fld>
            <a:endParaRPr lang="ro-RO"/>
          </a:p>
        </p:txBody>
      </p:sp>
      <p:sp>
        <p:nvSpPr>
          <p:cNvPr id="8" name="Substituent subsol 7"/>
          <p:cNvSpPr>
            <a:spLocks noGrp="1"/>
          </p:cNvSpPr>
          <p:nvPr>
            <p:ph type="ftr" sz="quarter" idx="11"/>
          </p:nvPr>
        </p:nvSpPr>
        <p:spPr/>
        <p:txBody>
          <a:bodyPr/>
          <a:lstStyle/>
          <a:p>
            <a:endParaRPr lang="ro-RO"/>
          </a:p>
        </p:txBody>
      </p:sp>
      <p:sp>
        <p:nvSpPr>
          <p:cNvPr id="9" name="Substituent număr diapozitiv 8"/>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3652911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p>
        </p:txBody>
      </p:sp>
      <p:sp>
        <p:nvSpPr>
          <p:cNvPr id="3" name="Substituent dată 2"/>
          <p:cNvSpPr>
            <a:spLocks noGrp="1"/>
          </p:cNvSpPr>
          <p:nvPr>
            <p:ph type="dt" sz="half" idx="10"/>
          </p:nvPr>
        </p:nvSpPr>
        <p:spPr/>
        <p:txBody>
          <a:bodyPr/>
          <a:lstStyle/>
          <a:p>
            <a:fld id="{7363E8AD-4F80-492A-97A9-79DD5BB5D54F}" type="datetimeFigureOut">
              <a:rPr lang="ro-RO" smtClean="0"/>
              <a:t>27.03.2019</a:t>
            </a:fld>
            <a:endParaRPr lang="ro-RO"/>
          </a:p>
        </p:txBody>
      </p:sp>
      <p:sp>
        <p:nvSpPr>
          <p:cNvPr id="4" name="Substituent subsol 3"/>
          <p:cNvSpPr>
            <a:spLocks noGrp="1"/>
          </p:cNvSpPr>
          <p:nvPr>
            <p:ph type="ftr" sz="quarter" idx="11"/>
          </p:nvPr>
        </p:nvSpPr>
        <p:spPr/>
        <p:txBody>
          <a:bodyPr/>
          <a:lstStyle/>
          <a:p>
            <a:endParaRPr lang="ro-RO"/>
          </a:p>
        </p:txBody>
      </p:sp>
      <p:sp>
        <p:nvSpPr>
          <p:cNvPr id="5" name="Substituent număr diapozitiv 4"/>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3836998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7363E8AD-4F80-492A-97A9-79DD5BB5D54F}" type="datetimeFigureOut">
              <a:rPr lang="ro-RO" smtClean="0"/>
              <a:t>27.03.2019</a:t>
            </a:fld>
            <a:endParaRPr lang="ro-RO"/>
          </a:p>
        </p:txBody>
      </p:sp>
      <p:sp>
        <p:nvSpPr>
          <p:cNvPr id="3" name="Substituent subsol 2"/>
          <p:cNvSpPr>
            <a:spLocks noGrp="1"/>
          </p:cNvSpPr>
          <p:nvPr>
            <p:ph type="ftr" sz="quarter" idx="11"/>
          </p:nvPr>
        </p:nvSpPr>
        <p:spPr/>
        <p:txBody>
          <a:bodyPr/>
          <a:lstStyle/>
          <a:p>
            <a:endParaRPr lang="ro-RO"/>
          </a:p>
        </p:txBody>
      </p:sp>
      <p:sp>
        <p:nvSpPr>
          <p:cNvPr id="4" name="Substituent număr diapozitiv 3"/>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1895968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839788" y="457200"/>
            <a:ext cx="3932237" cy="1600200"/>
          </a:xfrm>
        </p:spPr>
        <p:txBody>
          <a:bodyPr anchor="b"/>
          <a:lstStyle>
            <a:lvl1pPr>
              <a:defRPr sz="3200"/>
            </a:lvl1pPr>
          </a:lstStyle>
          <a:p>
            <a:r>
              <a:rPr lang="ro-RO"/>
              <a:t>Clic pentru editare stil titlu</a:t>
            </a:r>
          </a:p>
        </p:txBody>
      </p:sp>
      <p:sp>
        <p:nvSpPr>
          <p:cNvPr id="3" name="Substituent conținut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Clic pentru editare stiluri text Coordonator</a:t>
            </a:r>
          </a:p>
        </p:txBody>
      </p:sp>
      <p:sp>
        <p:nvSpPr>
          <p:cNvPr id="5" name="Substituent dată 4"/>
          <p:cNvSpPr>
            <a:spLocks noGrp="1"/>
          </p:cNvSpPr>
          <p:nvPr>
            <p:ph type="dt" sz="half" idx="10"/>
          </p:nvPr>
        </p:nvSpPr>
        <p:spPr/>
        <p:txBody>
          <a:bodyPr/>
          <a:lstStyle/>
          <a:p>
            <a:fld id="{7363E8AD-4F80-492A-97A9-79DD5BB5D54F}" type="datetimeFigureOut">
              <a:rPr lang="ro-RO" smtClean="0"/>
              <a:t>27.03.2019</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2243803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839788" y="457200"/>
            <a:ext cx="3932237" cy="1600200"/>
          </a:xfrm>
        </p:spPr>
        <p:txBody>
          <a:bodyPr anchor="b"/>
          <a:lstStyle>
            <a:lvl1pPr>
              <a:defRPr sz="3200"/>
            </a:lvl1pPr>
          </a:lstStyle>
          <a:p>
            <a:r>
              <a:rPr lang="ro-RO"/>
              <a:t>Clic pentru editare stil titlu</a:t>
            </a:r>
          </a:p>
        </p:txBody>
      </p:sp>
      <p:sp>
        <p:nvSpPr>
          <p:cNvPr id="3" name="Substituent i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Clic pentru editare stiluri text Coordonator</a:t>
            </a:r>
          </a:p>
        </p:txBody>
      </p:sp>
      <p:sp>
        <p:nvSpPr>
          <p:cNvPr id="5" name="Substituent dată 4"/>
          <p:cNvSpPr>
            <a:spLocks noGrp="1"/>
          </p:cNvSpPr>
          <p:nvPr>
            <p:ph type="dt" sz="half" idx="10"/>
          </p:nvPr>
        </p:nvSpPr>
        <p:spPr/>
        <p:txBody>
          <a:bodyPr/>
          <a:lstStyle/>
          <a:p>
            <a:fld id="{7363E8AD-4F80-492A-97A9-79DD5BB5D54F}" type="datetimeFigureOut">
              <a:rPr lang="ro-RO" smtClean="0"/>
              <a:t>27.03.2019</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1525016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Clic pentru editare stil titlu</a:t>
            </a:r>
          </a:p>
        </p:txBody>
      </p:sp>
      <p:sp>
        <p:nvSpPr>
          <p:cNvPr id="3" name="Substituent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63E8AD-4F80-492A-97A9-79DD5BB5D54F}" type="datetimeFigureOut">
              <a:rPr lang="ro-RO" smtClean="0"/>
              <a:t>27.03.2019</a:t>
            </a:fld>
            <a:endParaRPr lang="ro-RO"/>
          </a:p>
        </p:txBody>
      </p:sp>
      <p:sp>
        <p:nvSpPr>
          <p:cNvPr id="5" name="Substituent subsol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ubstituent număr diapozitiv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C7AF6-F5DD-4AA3-9281-1BCA95A92161}" type="slidenum">
              <a:rPr lang="ro-RO" smtClean="0"/>
              <a:t>‹#›</a:t>
            </a:fld>
            <a:endParaRPr lang="ro-RO"/>
          </a:p>
        </p:txBody>
      </p:sp>
    </p:spTree>
    <p:extLst>
      <p:ext uri="{BB962C8B-B14F-4D97-AF65-F5344CB8AC3E}">
        <p14:creationId xmlns:p14="http://schemas.microsoft.com/office/powerpoint/2010/main" val="2934950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eBrwQ7-I6t8" TargetMode="External"/><Relationship Id="rId2" Type="http://schemas.openxmlformats.org/officeDocument/2006/relationships/hyperlink" Target="https://www.youtube.com/watch?v=Yi_5xbd5xdE" TargetMode="Externa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n9ineuu8tcM" TargetMode="External"/><Relationship Id="rId2" Type="http://schemas.openxmlformats.org/officeDocument/2006/relationships/hyperlink" Target="https://www.youtube.com/watch?v=UkrmyeM3zAk" TargetMode="Externa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7">
            <a:extLst>
              <a:ext uri="{FF2B5EF4-FFF2-40B4-BE49-F238E27FC236}">
                <a16:creationId xmlns="" xmlns:a16="http://schemas.microsoft.com/office/drawing/2014/main" id="{6753252F-4873-4F63-801D-CC719279A7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9">
            <a:extLst>
              <a:ext uri="{FF2B5EF4-FFF2-40B4-BE49-F238E27FC236}">
                <a16:creationId xmlns="" xmlns:a16="http://schemas.microsoft.com/office/drawing/2014/main" id="{047C8CCB-F95D-4249-92DD-651249D353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013557" cy="6858000"/>
          </a:xfrm>
          <a:prstGeom prst="rect">
            <a:avLst/>
          </a:prstGeom>
          <a:solidFill>
            <a:srgbClr val="435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u 8">
            <a:extLst>
              <a:ext uri="{FF2B5EF4-FFF2-40B4-BE49-F238E27FC236}">
                <a16:creationId xmlns="" xmlns:a16="http://schemas.microsoft.com/office/drawing/2014/main" id="{BAC2CD51-53B6-4EAC-B66F-693487BAEA5E}"/>
              </a:ext>
            </a:extLst>
          </p:cNvPr>
          <p:cNvSpPr>
            <a:spLocks noGrp="1"/>
          </p:cNvSpPr>
          <p:nvPr>
            <p:ph type="title"/>
          </p:nvPr>
        </p:nvSpPr>
        <p:spPr>
          <a:xfrm>
            <a:off x="165066" y="164415"/>
            <a:ext cx="3969574" cy="3718677"/>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4800" dirty="0" smtClean="0">
                <a:solidFill>
                  <a:srgbClr val="FFFFFF"/>
                </a:solidFill>
                <a:cs typeface="Calibri Light"/>
              </a:rPr>
              <a:t>Women </a:t>
            </a:r>
            <a:r>
              <a:rPr lang="en-US" sz="4800" dirty="0">
                <a:solidFill>
                  <a:srgbClr val="FFFFFF"/>
                </a:solidFill>
                <a:cs typeface="Calibri Light"/>
              </a:rPr>
              <a:t>in sports</a:t>
            </a:r>
            <a:endParaRPr lang="en-US" sz="4800" kern="1200" dirty="0">
              <a:solidFill>
                <a:srgbClr val="FFFFFF"/>
              </a:solidFill>
              <a:latin typeface="+mj-lt"/>
              <a:ea typeface="+mj-ea"/>
              <a:cs typeface="+mj-cs"/>
            </a:endParaRPr>
          </a:p>
        </p:txBody>
      </p:sp>
      <p:pic>
        <p:nvPicPr>
          <p:cNvPr id="13" name="Imagine 14" descr="O imagine care conține cer, persoană, diferit&#10;&#10;Descrierea a fost generată cu un grad foarte mare de încredere">
            <a:extLst>
              <a:ext uri="{FF2B5EF4-FFF2-40B4-BE49-F238E27FC236}">
                <a16:creationId xmlns="" xmlns:a16="http://schemas.microsoft.com/office/drawing/2014/main" id="{2BE04061-216F-46D3-9F5B-5A01CE073D4C}"/>
              </a:ext>
            </a:extLst>
          </p:cNvPr>
          <p:cNvPicPr>
            <a:picLocks noChangeAspect="1"/>
          </p:cNvPicPr>
          <p:nvPr/>
        </p:nvPicPr>
        <p:blipFill>
          <a:blip r:embed="rId2"/>
          <a:stretch>
            <a:fillRect/>
          </a:stretch>
        </p:blipFill>
        <p:spPr>
          <a:xfrm>
            <a:off x="4474028" y="2016204"/>
            <a:ext cx="7188199" cy="3594099"/>
          </a:xfrm>
          <a:prstGeom prst="rect">
            <a:avLst/>
          </a:prstGeom>
        </p:spPr>
      </p:pic>
      <p:sp>
        <p:nvSpPr>
          <p:cNvPr id="2" name="CasetăText 1"/>
          <p:cNvSpPr txBox="1"/>
          <p:nvPr/>
        </p:nvSpPr>
        <p:spPr>
          <a:xfrm>
            <a:off x="6291619" y="5854889"/>
            <a:ext cx="4940490" cy="461665"/>
          </a:xfrm>
          <a:prstGeom prst="rect">
            <a:avLst/>
          </a:prstGeom>
          <a:noFill/>
        </p:spPr>
        <p:txBody>
          <a:bodyPr wrap="square" rtlCol="0">
            <a:spAutoFit/>
          </a:bodyPr>
          <a:lstStyle/>
          <a:p>
            <a:r>
              <a:rPr lang="en-US" sz="2400" b="1" dirty="0" smtClean="0"/>
              <a:t>COLEGIUL TEHNIC LATCU VODA SIRET</a:t>
            </a:r>
            <a:endParaRPr lang="en-US" sz="2400" b="1" dirty="0"/>
          </a:p>
        </p:txBody>
      </p:sp>
    </p:spTree>
    <p:extLst>
      <p:ext uri="{BB962C8B-B14F-4D97-AF65-F5344CB8AC3E}">
        <p14:creationId xmlns:p14="http://schemas.microsoft.com/office/powerpoint/2010/main" val="81723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662367" y="6155140"/>
            <a:ext cx="10515600" cy="257673"/>
          </a:xfrm>
        </p:spPr>
        <p:txBody>
          <a:bodyPr>
            <a:normAutofit fontScale="90000"/>
          </a:bodyPr>
          <a:lstStyle/>
          <a:p>
            <a:endParaRPr lang="en-US" dirty="0"/>
          </a:p>
        </p:txBody>
      </p:sp>
      <p:sp>
        <p:nvSpPr>
          <p:cNvPr id="3" name="Substituent text 2"/>
          <p:cNvSpPr>
            <a:spLocks noGrp="1"/>
          </p:cNvSpPr>
          <p:nvPr>
            <p:ph type="body" idx="1"/>
          </p:nvPr>
        </p:nvSpPr>
        <p:spPr/>
        <p:txBody>
          <a:bodyPr/>
          <a:lstStyle/>
          <a:p>
            <a:endParaRPr lang="en-US"/>
          </a:p>
        </p:txBody>
      </p:sp>
      <p:sp>
        <p:nvSpPr>
          <p:cNvPr id="4" name="Substituent conținut 3"/>
          <p:cNvSpPr>
            <a:spLocks noGrp="1"/>
          </p:cNvSpPr>
          <p:nvPr>
            <p:ph sz="half" idx="2"/>
          </p:nvPr>
        </p:nvSpPr>
        <p:spPr/>
        <p:txBody>
          <a:bodyPr/>
          <a:lstStyle/>
          <a:p>
            <a:endParaRPr lang="en-US"/>
          </a:p>
        </p:txBody>
      </p:sp>
      <p:sp>
        <p:nvSpPr>
          <p:cNvPr id="6" name="Substituent conținut 5"/>
          <p:cNvSpPr>
            <a:spLocks noGrp="1"/>
          </p:cNvSpPr>
          <p:nvPr>
            <p:ph sz="quarter" idx="4"/>
          </p:nvPr>
        </p:nvSpPr>
        <p:spPr>
          <a:xfrm>
            <a:off x="6713923" y="382137"/>
            <a:ext cx="5183188" cy="2060812"/>
          </a:xfrm>
        </p:spPr>
        <p:txBody>
          <a:bodyPr/>
          <a:lstStyle/>
          <a:p>
            <a:r>
              <a:rPr lang="en-US" dirty="0" smtClean="0">
                <a:hlinkClick r:id="rId2"/>
              </a:rPr>
              <a:t>Nadia Comaneci - First Perfect 10 | Montreal 1976 Olympics</a:t>
            </a:r>
            <a:endParaRPr lang="en-US" dirty="0" smtClean="0"/>
          </a:p>
          <a:p>
            <a:r>
              <a:rPr lang="en-US" dirty="0" smtClean="0">
                <a:hlinkClick r:id="rId3"/>
              </a:rPr>
              <a:t>Nadia Comaneci's perfect 10 | Epic Olympic Moments</a:t>
            </a:r>
            <a:r>
              <a:rPr lang="en-US" dirty="0" smtClean="0"/>
              <a:t> </a:t>
            </a:r>
            <a:endParaRPr lang="en-US" dirty="0"/>
          </a:p>
        </p:txBody>
      </p:sp>
      <p:pic>
        <p:nvPicPr>
          <p:cNvPr id="7" name="Imagine 7" descr="O imagine care conține sport, gimnastică, tenis, exterior&#10;&#10;Descrierea a fost generată cu un grad mare de încredere">
            <a:extLst>
              <a:ext uri="{FF2B5EF4-FFF2-40B4-BE49-F238E27FC236}">
                <a16:creationId xmlns="" xmlns:a16="http://schemas.microsoft.com/office/drawing/2014/main" id="{AA40496E-1CE5-4819-AEA8-41134514120D}"/>
              </a:ext>
            </a:extLst>
          </p:cNvPr>
          <p:cNvPicPr>
            <a:picLocks noChangeAspect="1"/>
          </p:cNvPicPr>
          <p:nvPr/>
        </p:nvPicPr>
        <p:blipFill rotWithShape="1">
          <a:blip r:embed="rId4"/>
          <a:srcRect l="11442" r="5312"/>
          <a:stretch/>
        </p:blipFill>
        <p:spPr>
          <a:xfrm>
            <a:off x="20" y="10"/>
            <a:ext cx="9141724" cy="6863475"/>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p:spPr>
      </p:pic>
    </p:spTree>
    <p:extLst>
      <p:ext uri="{BB962C8B-B14F-4D97-AF65-F5344CB8AC3E}">
        <p14:creationId xmlns:p14="http://schemas.microsoft.com/office/powerpoint/2010/main" val="3362396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 xmlns:a16="http://schemas.microsoft.com/office/drawing/2014/main" id="{0BC9EFE1-D8CB-4668-9980-DB108327A7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0">
            <a:extLst>
              <a:ext uri="{FF2B5EF4-FFF2-40B4-BE49-F238E27FC236}">
                <a16:creationId xmlns="" xmlns:a16="http://schemas.microsoft.com/office/drawing/2014/main" id="{7CBAE1BD-B8E4-4029-8AA2-C77E4FED986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BEBA8EAE-BF5A-486C-A8C5-ECC9F3942E4B}">
                <a14:imgProps xmlns:a14="http://schemas.microsoft.com/office/drawing/2010/main">
                  <a14:imgLayer r:embed="rId3">
                    <a14:imgEffect>
                      <a14:colorTemperature colorTemp="47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u 1">
            <a:extLst>
              <a:ext uri="{FF2B5EF4-FFF2-40B4-BE49-F238E27FC236}">
                <a16:creationId xmlns="" xmlns:a16="http://schemas.microsoft.com/office/drawing/2014/main" id="{D46A4723-AAD9-4E21-984F-78EEC2A7DBAC}"/>
              </a:ext>
            </a:extLst>
          </p:cNvPr>
          <p:cNvSpPr>
            <a:spLocks noGrp="1"/>
          </p:cNvSpPr>
          <p:nvPr>
            <p:ph type="title"/>
          </p:nvPr>
        </p:nvSpPr>
        <p:spPr>
          <a:xfrm>
            <a:off x="6057562" y="1483992"/>
            <a:ext cx="6136956" cy="1401448"/>
          </a:xfrm>
        </p:spPr>
        <p:txBody>
          <a:bodyPr vert="horz" lIns="91440" tIns="45720" rIns="91440" bIns="45720" rtlCol="0" anchor="t">
            <a:normAutofit/>
          </a:bodyPr>
          <a:lstStyle/>
          <a:p>
            <a:r>
              <a:rPr lang="en-US" b="1" dirty="0">
                <a:solidFill>
                  <a:srgbClr val="000000"/>
                </a:solidFill>
              </a:rPr>
              <a:t>Cristina Georgiana </a:t>
            </a:r>
            <a:r>
              <a:rPr lang="en-US" b="1" dirty="0" err="1">
                <a:solidFill>
                  <a:srgbClr val="000000"/>
                </a:solidFill>
              </a:rPr>
              <a:t>Neagu</a:t>
            </a:r>
            <a:endParaRPr lang="en-US" dirty="0">
              <a:solidFill>
                <a:srgbClr val="000000"/>
              </a:solidFill>
            </a:endParaRPr>
          </a:p>
          <a:p>
            <a:endParaRPr lang="en-US" dirty="0">
              <a:solidFill>
                <a:srgbClr val="000000"/>
              </a:solidFill>
            </a:endParaRPr>
          </a:p>
        </p:txBody>
      </p:sp>
      <p:sp>
        <p:nvSpPr>
          <p:cNvPr id="13" name="Freeform 49">
            <a:extLst>
              <a:ext uri="{FF2B5EF4-FFF2-40B4-BE49-F238E27FC236}">
                <a16:creationId xmlns="" xmlns:a16="http://schemas.microsoft.com/office/drawing/2014/main" id="{77DA6D33-2D62-458C-BF5D-DBF612FD55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ine 4" descr="O imagine care conține persoană, galben, interior, ținând&#10;&#10;Descrierea a fost generată cu un grad foarte mare de încredere">
            <a:extLst>
              <a:ext uri="{FF2B5EF4-FFF2-40B4-BE49-F238E27FC236}">
                <a16:creationId xmlns="" xmlns:a16="http://schemas.microsoft.com/office/drawing/2014/main" id="{CA1AC730-5A4C-42BF-9B37-6B0D5034BFF8}"/>
              </a:ext>
            </a:extLst>
          </p:cNvPr>
          <p:cNvPicPr>
            <a:picLocks noChangeAspect="1"/>
          </p:cNvPicPr>
          <p:nvPr/>
        </p:nvPicPr>
        <p:blipFill rotWithShape="1">
          <a:blip r:embed="rId4">
            <a:alphaModFix/>
            <a:extLst/>
          </a:blip>
          <a:srcRect l="25613" r="28112" b="-2"/>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213487513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Imagine 20" descr="O imagine care conține persoană, jucător, sport, ținând&#10;&#10;Descrierea a fost generată cu un grad foarte mare de încredere">
            <a:extLst>
              <a:ext uri="{FF2B5EF4-FFF2-40B4-BE49-F238E27FC236}">
                <a16:creationId xmlns="" xmlns:a16="http://schemas.microsoft.com/office/drawing/2014/main" id="{F012F463-48E0-49C1-9324-7D9A18DE8398}"/>
              </a:ext>
            </a:extLst>
          </p:cNvPr>
          <p:cNvPicPr>
            <a:picLocks noChangeAspect="1"/>
          </p:cNvPicPr>
          <p:nvPr/>
        </p:nvPicPr>
        <p:blipFill rotWithShape="1">
          <a:blip r:embed="rId2">
            <a:alphaModFix/>
            <a:extLst/>
          </a:blip>
          <a:srcRect l="28882" r="8882" b="-1"/>
          <a:stretch/>
        </p:blipFill>
        <p:spPr>
          <a:xfrm>
            <a:off x="5797543" y="10"/>
            <a:ext cx="6394152" cy="6857990"/>
          </a:xfrm>
          <a:prstGeom prst="rect">
            <a:avLst/>
          </a:prstGeom>
        </p:spPr>
      </p:pic>
      <p:pic>
        <p:nvPicPr>
          <p:cNvPr id="27" name="Picture 29">
            <a:extLst>
              <a:ext uri="{FF2B5EF4-FFF2-40B4-BE49-F238E27FC236}">
                <a16:creationId xmlns=""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BEBA8EAE-BF5A-486C-A8C5-ECC9F3942E4B}">
                <a14:imgProps xmlns:a14="http://schemas.microsoft.com/office/drawing/2010/main">
                  <a14:imgLayer r:embed="rId4">
                    <a14:imgEffect>
                      <a14:colorTemperature colorTemp="47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Subtitlu 1"/>
          <p:cNvSpPr>
            <a:spLocks noGrp="1"/>
          </p:cNvSpPr>
          <p:nvPr>
            <p:ph type="subTitle" idx="1"/>
          </p:nvPr>
        </p:nvSpPr>
        <p:spPr>
          <a:xfrm>
            <a:off x="368490" y="1228299"/>
            <a:ext cx="5429053" cy="4039737"/>
          </a:xfrm>
        </p:spPr>
        <p:txBody>
          <a:bodyPr>
            <a:normAutofit/>
          </a:bodyPr>
          <a:lstStyle/>
          <a:p>
            <a:pPr marL="342900" lvl="0" indent="-342900" algn="l">
              <a:buFont typeface="Arial" pitchFamily="34" charset="0"/>
              <a:buChar char="•"/>
            </a:pPr>
            <a:r>
              <a:rPr lang="en-US" sz="2800" dirty="0" smtClean="0"/>
              <a:t>Romanian professional</a:t>
            </a:r>
            <a:r>
              <a:rPr lang="en-US" sz="2800" dirty="0"/>
              <a:t> </a:t>
            </a:r>
            <a:r>
              <a:rPr lang="en-US" sz="2800" dirty="0" err="1" smtClean="0"/>
              <a:t>handballer</a:t>
            </a:r>
            <a:r>
              <a:rPr lang="en-US" sz="2800" dirty="0" smtClean="0"/>
              <a:t> who </a:t>
            </a:r>
            <a:r>
              <a:rPr lang="en-US" sz="2800" dirty="0"/>
              <a:t>plays as a left back for CSM </a:t>
            </a:r>
            <a:r>
              <a:rPr lang="en-US" sz="2800" dirty="0" err="1"/>
              <a:t>București</a:t>
            </a:r>
            <a:r>
              <a:rPr lang="en-US" sz="2800" dirty="0"/>
              <a:t> and the Romanian national team.</a:t>
            </a:r>
          </a:p>
          <a:p>
            <a:pPr marL="342900" lvl="0" indent="-342900" algn="l">
              <a:buFont typeface="Arial" pitchFamily="34" charset="0"/>
              <a:buChar char="•"/>
            </a:pPr>
            <a:r>
              <a:rPr lang="en-US" sz="2800" dirty="0"/>
              <a:t>Often considered the best player in the world and rated by many in the sport as the greatest </a:t>
            </a:r>
            <a:r>
              <a:rPr lang="en-US" sz="2800" dirty="0" err="1"/>
              <a:t>handballer</a:t>
            </a:r>
            <a:r>
              <a:rPr lang="en-US" sz="2800" dirty="0"/>
              <a:t> </a:t>
            </a:r>
            <a:r>
              <a:rPr lang="en-US" sz="2800" dirty="0" smtClean="0"/>
              <a:t>of </a:t>
            </a:r>
            <a:r>
              <a:rPr lang="en-US" sz="2800" dirty="0"/>
              <a:t>all time.</a:t>
            </a:r>
          </a:p>
          <a:p>
            <a:pPr marL="342900" indent="-342900" algn="l">
              <a:buFont typeface="Arial" pitchFamily="34" charset="0"/>
              <a:buChar char="•"/>
            </a:pPr>
            <a:endParaRPr lang="en-US" dirty="0"/>
          </a:p>
        </p:txBody>
      </p:sp>
    </p:spTree>
    <p:extLst>
      <p:ext uri="{BB962C8B-B14F-4D97-AF65-F5344CB8AC3E}">
        <p14:creationId xmlns:p14="http://schemas.microsoft.com/office/powerpoint/2010/main" val="2499791184"/>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11">
            <a:extLst>
              <a:ext uri="{FF2B5EF4-FFF2-40B4-BE49-F238E27FC236}">
                <a16:creationId xmlns="" xmlns:a16="http://schemas.microsoft.com/office/drawing/2014/main" id="{BCC55ACC-A2F6-403C-A3A4-D59B3734D4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ine 7" descr="O imagine care conține persoană, sport, jucător, joc sportiv&#10;&#10;Descrierea a fost generată cu un grad foarte mare de încredere">
            <a:extLst>
              <a:ext uri="{FF2B5EF4-FFF2-40B4-BE49-F238E27FC236}">
                <a16:creationId xmlns="" xmlns:a16="http://schemas.microsoft.com/office/drawing/2014/main" id="{39506359-AA65-47F8-BF49-4A77A4797134}"/>
              </a:ext>
            </a:extLst>
          </p:cNvPr>
          <p:cNvPicPr>
            <a:picLocks noChangeAspect="1"/>
          </p:cNvPicPr>
          <p:nvPr/>
        </p:nvPicPr>
        <p:blipFill rotWithShape="1">
          <a:blip r:embed="rId2"/>
          <a:srcRect l="10808" r="23946"/>
          <a:stretch/>
        </p:blipFill>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
        <p:nvSpPr>
          <p:cNvPr id="11" name="CasetăText 10"/>
          <p:cNvSpPr txBox="1"/>
          <p:nvPr/>
        </p:nvSpPr>
        <p:spPr>
          <a:xfrm>
            <a:off x="450376" y="1173708"/>
            <a:ext cx="5172502" cy="4524315"/>
          </a:xfrm>
          <a:prstGeom prst="rect">
            <a:avLst/>
          </a:prstGeom>
          <a:noFill/>
        </p:spPr>
        <p:txBody>
          <a:bodyPr wrap="square" rtlCol="0">
            <a:spAutoFit/>
          </a:bodyPr>
          <a:lstStyle/>
          <a:p>
            <a:pPr marL="342900" lvl="0" indent="-342900">
              <a:buFont typeface="Arial" pitchFamily="34" charset="0"/>
              <a:buChar char="•"/>
            </a:pPr>
            <a:r>
              <a:rPr lang="en-GB" sz="2400" dirty="0"/>
              <a:t>A prolific </a:t>
            </a:r>
            <a:r>
              <a:rPr lang="en-GB" sz="2400" dirty="0" err="1" smtClean="0"/>
              <a:t>goalscorer</a:t>
            </a:r>
            <a:r>
              <a:rPr lang="en-GB" sz="2400" dirty="0"/>
              <a:t>, </a:t>
            </a:r>
            <a:r>
              <a:rPr lang="en-GB" sz="2400" dirty="0" err="1"/>
              <a:t>Neagu</a:t>
            </a:r>
            <a:r>
              <a:rPr lang="en-GB" sz="2400" dirty="0"/>
              <a:t> is the European Championship's all-time leader in goals scored (237). </a:t>
            </a:r>
            <a:endParaRPr lang="en-US" sz="2400" dirty="0"/>
          </a:p>
          <a:p>
            <a:pPr marL="342900" lvl="0" indent="-342900">
              <a:buFont typeface="Arial" pitchFamily="34" charset="0"/>
              <a:buChar char="•"/>
            </a:pPr>
            <a:r>
              <a:rPr lang="en-GB" sz="2400" dirty="0"/>
              <a:t>In December 2015, she also received World Championship top-scorer &amp; MVP awards. She also finished as the top scorer of the EHF Champions League in the 2014-15 and 2017-18 seasons.</a:t>
            </a:r>
            <a:endParaRPr lang="en-US" sz="2400" dirty="0"/>
          </a:p>
          <a:p>
            <a:pPr marL="342900" lvl="0" indent="-342900">
              <a:buFont typeface="Arial" pitchFamily="34" charset="0"/>
              <a:buChar char="•"/>
            </a:pPr>
            <a:r>
              <a:rPr lang="en-GB" sz="2400" dirty="0"/>
              <a:t>She was given the award of </a:t>
            </a:r>
            <a:r>
              <a:rPr lang="en-GB" sz="2400" i="1" dirty="0" err="1"/>
              <a:t>Cetățean</a:t>
            </a:r>
            <a:r>
              <a:rPr lang="en-GB" sz="2400" i="1" dirty="0"/>
              <a:t> de </a:t>
            </a:r>
            <a:r>
              <a:rPr lang="en-GB" sz="2400" i="1" dirty="0" err="1"/>
              <a:t>onoare</a:t>
            </a:r>
            <a:r>
              <a:rPr lang="en-GB" sz="2400" dirty="0"/>
              <a:t> ("Honorary Citizen") of the city of Bucharest in 2017.</a:t>
            </a:r>
            <a:endParaRPr lang="en-US" sz="2400" dirty="0"/>
          </a:p>
        </p:txBody>
      </p:sp>
    </p:spTree>
    <p:extLst>
      <p:ext uri="{BB962C8B-B14F-4D97-AF65-F5344CB8AC3E}">
        <p14:creationId xmlns:p14="http://schemas.microsoft.com/office/powerpoint/2010/main" val="1454035703"/>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7546" y="4572000"/>
            <a:ext cx="7058307" cy="1964266"/>
          </a:xfrm>
          <a:prstGeom prst="rect">
            <a:avLst/>
          </a:prstGeom>
          <a:solidFill>
            <a:srgbClr val="253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u 1">
            <a:extLst>
              <a:ext uri="{FF2B5EF4-FFF2-40B4-BE49-F238E27FC236}">
                <a16:creationId xmlns="" xmlns:a16="http://schemas.microsoft.com/office/drawing/2014/main" id="{70EC85A3-BB16-4FD8-BFF8-8E4B355C07E5}"/>
              </a:ext>
            </a:extLst>
          </p:cNvPr>
          <p:cNvSpPr>
            <a:spLocks noGrp="1"/>
          </p:cNvSpPr>
          <p:nvPr>
            <p:ph type="title"/>
          </p:nvPr>
        </p:nvSpPr>
        <p:spPr>
          <a:xfrm>
            <a:off x="524256" y="4767072"/>
            <a:ext cx="4491069" cy="1625210"/>
          </a:xfrm>
        </p:spPr>
        <p:txBody>
          <a:bodyPr>
            <a:normAutofit/>
          </a:bodyPr>
          <a:lstStyle/>
          <a:p>
            <a:pPr algn="r"/>
            <a:r>
              <a:rPr lang="ro-RO" b="1">
                <a:solidFill>
                  <a:srgbClr val="FFFFFF"/>
                </a:solidFill>
                <a:cs typeface="Calibri Light"/>
              </a:rPr>
              <a:t>Personal life</a:t>
            </a:r>
            <a:endParaRPr lang="ro-RO">
              <a:solidFill>
                <a:srgbClr val="FFFFFF"/>
              </a:solidFill>
            </a:endParaRPr>
          </a:p>
        </p:txBody>
      </p:sp>
      <p:pic>
        <p:nvPicPr>
          <p:cNvPr id="4" name="Imagine 4" descr="O imagine care conține persoană, sport, jucător, joc sportiv&#10;&#10;Descrierea a fost generată cu un grad foarte mare de încredere">
            <a:extLst>
              <a:ext uri="{FF2B5EF4-FFF2-40B4-BE49-F238E27FC236}">
                <a16:creationId xmlns="" xmlns:a16="http://schemas.microsoft.com/office/drawing/2014/main" id="{5628B707-B9A4-433F-A7BB-F666ABF489CD}"/>
              </a:ext>
            </a:extLst>
          </p:cNvPr>
          <p:cNvPicPr>
            <a:picLocks noChangeAspect="1"/>
          </p:cNvPicPr>
          <p:nvPr/>
        </p:nvPicPr>
        <p:blipFill rotWithShape="1">
          <a:blip r:embed="rId2"/>
          <a:srcRect r="1" b="12822"/>
          <a:stretch/>
        </p:blipFill>
        <p:spPr>
          <a:xfrm>
            <a:off x="327547" y="321733"/>
            <a:ext cx="7058306" cy="4107392"/>
          </a:xfrm>
          <a:prstGeom prst="rect">
            <a:avLst/>
          </a:prstGeom>
        </p:spPr>
      </p:pic>
      <p:sp>
        <p:nvSpPr>
          <p:cNvPr id="11" name="Rectangle 10">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34655" y="321732"/>
            <a:ext cx="4335613" cy="62145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stituent conținut 2">
            <a:extLst>
              <a:ext uri="{FF2B5EF4-FFF2-40B4-BE49-F238E27FC236}">
                <a16:creationId xmlns="" xmlns:a16="http://schemas.microsoft.com/office/drawing/2014/main" id="{FCA5556C-A674-4E48-8DD1-0812DD06AFDF}"/>
              </a:ext>
            </a:extLst>
          </p:cNvPr>
          <p:cNvSpPr>
            <a:spLocks noGrp="1"/>
          </p:cNvSpPr>
          <p:nvPr>
            <p:ph idx="1"/>
          </p:nvPr>
        </p:nvSpPr>
        <p:spPr>
          <a:xfrm>
            <a:off x="7642747" y="573206"/>
            <a:ext cx="4080680" cy="6060481"/>
          </a:xfrm>
        </p:spPr>
        <p:txBody>
          <a:bodyPr vert="horz" lIns="91440" tIns="45720" rIns="91440" bIns="45720" rtlCol="0" anchor="ctr">
            <a:noAutofit/>
          </a:bodyPr>
          <a:lstStyle/>
          <a:p>
            <a:r>
              <a:rPr lang="ro-RO" sz="2100" noProof="1">
                <a:solidFill>
                  <a:srgbClr val="FFFFFF"/>
                </a:solidFill>
                <a:cs typeface="Calibri"/>
              </a:rPr>
              <a:t> </a:t>
            </a:r>
            <a:r>
              <a:rPr lang="ro-RO" sz="2400" noProof="1">
                <a:solidFill>
                  <a:srgbClr val="FFFFFF"/>
                </a:solidFill>
                <a:cs typeface="Calibri"/>
              </a:rPr>
              <a:t>Born in Bucharest, Romania. </a:t>
            </a:r>
            <a:endParaRPr lang="ro-RO" sz="2400" dirty="0"/>
          </a:p>
          <a:p>
            <a:r>
              <a:rPr lang="ro-RO" sz="2400" noProof="1">
                <a:solidFill>
                  <a:srgbClr val="FFFFFF"/>
                </a:solidFill>
                <a:cs typeface="Calibri"/>
              </a:rPr>
              <a:t>Maria Covaci, local middle school coach, introduced her to handball when she was 12 years old.</a:t>
            </a:r>
            <a:endParaRPr lang="ro-RO" sz="2400" dirty="0"/>
          </a:p>
          <a:p>
            <a:r>
              <a:rPr lang="ro-RO" sz="2400" noProof="1">
                <a:solidFill>
                  <a:srgbClr val="FFFFFF"/>
                </a:solidFill>
                <a:cs typeface="Calibri"/>
              </a:rPr>
              <a:t>Neagu is a huge football (soccer) fan and a big supporter </a:t>
            </a:r>
            <a:r>
              <a:rPr lang="ro-RO" sz="2400" noProof="1" smtClean="0">
                <a:solidFill>
                  <a:srgbClr val="FFFFFF"/>
                </a:solidFill>
                <a:cs typeface="Calibri"/>
              </a:rPr>
              <a:t>of</a:t>
            </a:r>
            <a:r>
              <a:rPr lang="en-US" sz="2400" noProof="1" smtClean="0">
                <a:solidFill>
                  <a:srgbClr val="FFFFFF"/>
                </a:solidFill>
                <a:cs typeface="Calibri"/>
              </a:rPr>
              <a:t> </a:t>
            </a:r>
            <a:r>
              <a:rPr lang="ro-RO" sz="2400" noProof="1" smtClean="0">
                <a:solidFill>
                  <a:srgbClr val="FFFFFF"/>
                </a:solidFill>
                <a:cs typeface="Calibri"/>
              </a:rPr>
              <a:t>local</a:t>
            </a:r>
            <a:r>
              <a:rPr lang="ro-RO" sz="2400" noProof="1">
                <a:solidFill>
                  <a:srgbClr val="FFFFFF"/>
                </a:solidFill>
                <a:cs typeface="Calibri"/>
              </a:rPr>
              <a:t> team Steaua București, and attends their matches at the Arena Națională stadium</a:t>
            </a:r>
            <a:r>
              <a:rPr lang="ro-RO" sz="2400" dirty="0">
                <a:solidFill>
                  <a:srgbClr val="FFFFFF"/>
                </a:solidFill>
                <a:cs typeface="Calibri"/>
              </a:rPr>
              <a:t>.</a:t>
            </a:r>
          </a:p>
          <a:p>
            <a:endParaRPr lang="ro-RO" sz="2100" dirty="0">
              <a:solidFill>
                <a:srgbClr val="FFFFFF"/>
              </a:solidFill>
              <a:cs typeface="Calibri"/>
            </a:endParaRPr>
          </a:p>
        </p:txBody>
      </p:sp>
    </p:spTree>
    <p:extLst>
      <p:ext uri="{BB962C8B-B14F-4D97-AF65-F5344CB8AC3E}">
        <p14:creationId xmlns:p14="http://schemas.microsoft.com/office/powerpoint/2010/main" val="1039393052"/>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78068" y="343486"/>
            <a:ext cx="11438793" cy="1844256"/>
          </a:xfrm>
          <a:prstGeom prst="rect">
            <a:avLst/>
          </a:prstGeom>
          <a:solidFill>
            <a:schemeClr val="tx2"/>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u 1">
            <a:extLst>
              <a:ext uri="{FF2B5EF4-FFF2-40B4-BE49-F238E27FC236}">
                <a16:creationId xmlns="" xmlns:a16="http://schemas.microsoft.com/office/drawing/2014/main" id="{F092D71F-C9E6-4110-9286-E94B13C78D41}"/>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4800" b="1" kern="1200" dirty="0">
                <a:solidFill>
                  <a:srgbClr val="FFFFFF"/>
                </a:solidFill>
                <a:latin typeface="+mj-lt"/>
                <a:ea typeface="+mj-ea"/>
                <a:cs typeface="+mj-cs"/>
              </a:rPr>
              <a:t>Senior clubs</a:t>
            </a:r>
            <a:endParaRPr lang="en-US" sz="4800" kern="1200" dirty="0">
              <a:solidFill>
                <a:srgbClr val="FFFFFF"/>
              </a:solidFill>
              <a:latin typeface="+mj-lt"/>
              <a:ea typeface="+mj-ea"/>
              <a:cs typeface="+mj-cs"/>
            </a:endParaRPr>
          </a:p>
        </p:txBody>
      </p:sp>
      <p:cxnSp>
        <p:nvCxnSpPr>
          <p:cNvPr id="12" name="Straight Connector 11">
            <a:extLst>
              <a:ext uri="{FF2B5EF4-FFF2-40B4-BE49-F238E27FC236}">
                <a16:creationId xmlns=""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graphicFrame>
        <p:nvGraphicFramePr>
          <p:cNvPr id="5" name="Substituent conținut 4">
            <a:extLst>
              <a:ext uri="{FF2B5EF4-FFF2-40B4-BE49-F238E27FC236}">
                <a16:creationId xmlns="" xmlns:a16="http://schemas.microsoft.com/office/drawing/2014/main" id="{FFA98349-B5F5-4E97-B4E4-67683DB9F109}"/>
              </a:ext>
            </a:extLst>
          </p:cNvPr>
          <p:cNvGraphicFramePr>
            <a:graphicFrameLocks noGrp="1"/>
          </p:cNvGraphicFramePr>
          <p:nvPr>
            <p:ph idx="1"/>
            <p:extLst>
              <p:ext uri="{D42A27DB-BD31-4B8C-83A1-F6EECF244321}">
                <p14:modId xmlns:p14="http://schemas.microsoft.com/office/powerpoint/2010/main" val="3071179838"/>
              </p:ext>
            </p:extLst>
          </p:nvPr>
        </p:nvGraphicFramePr>
        <p:xfrm>
          <a:off x="483403" y="2509911"/>
          <a:ext cx="11170096" cy="3997638"/>
        </p:xfrm>
        <a:graphic>
          <a:graphicData uri="http://schemas.openxmlformats.org/drawingml/2006/table">
            <a:tbl>
              <a:tblPr firstRow="1" bandRow="1">
                <a:tableStyleId>{5C22544A-7EE6-4342-B048-85BDC9FD1C3A}</a:tableStyleId>
              </a:tblPr>
              <a:tblGrid>
                <a:gridCol w="3604493">
                  <a:extLst>
                    <a:ext uri="{9D8B030D-6E8A-4147-A177-3AD203B41FA5}">
                      <a16:colId xmlns="" xmlns:a16="http://schemas.microsoft.com/office/drawing/2014/main" val="1017961107"/>
                    </a:ext>
                  </a:extLst>
                </a:gridCol>
                <a:gridCol w="7565603">
                  <a:extLst>
                    <a:ext uri="{9D8B030D-6E8A-4147-A177-3AD203B41FA5}">
                      <a16:colId xmlns="" xmlns:a16="http://schemas.microsoft.com/office/drawing/2014/main" val="2623465305"/>
                    </a:ext>
                  </a:extLst>
                </a:gridCol>
              </a:tblGrid>
              <a:tr h="666273">
                <a:tc>
                  <a:txBody>
                    <a:bodyPr/>
                    <a:lstStyle/>
                    <a:p>
                      <a:pPr algn="l" fontAlgn="base"/>
                      <a:r>
                        <a:rPr lang="ro-RO" sz="3000" err="1">
                          <a:effectLst/>
                        </a:rPr>
                        <a:t>Years</a:t>
                      </a:r>
                    </a:p>
                  </a:txBody>
                  <a:tcPr marL="151426" marR="151426" marT="75713" marB="75713" anchor="ctr"/>
                </a:tc>
                <a:tc>
                  <a:txBody>
                    <a:bodyPr/>
                    <a:lstStyle/>
                    <a:p>
                      <a:pPr fontAlgn="base"/>
                      <a:r>
                        <a:rPr lang="ro-RO" sz="3000">
                          <a:effectLst/>
                        </a:rPr>
                        <a:t>Team</a:t>
                      </a:r>
                    </a:p>
                  </a:txBody>
                  <a:tcPr marL="151426" marR="151426" marT="75713" marB="75713" anchor="ctr"/>
                </a:tc>
                <a:extLst>
                  <a:ext uri="{0D108BD9-81ED-4DB2-BD59-A6C34878D82A}">
                    <a16:rowId xmlns="" xmlns:a16="http://schemas.microsoft.com/office/drawing/2014/main" val="3039600858"/>
                  </a:ext>
                </a:extLst>
              </a:tr>
              <a:tr h="666273">
                <a:tc>
                  <a:txBody>
                    <a:bodyPr/>
                    <a:lstStyle/>
                    <a:p>
                      <a:pPr algn="l" fontAlgn="base"/>
                      <a:r>
                        <a:rPr lang="ro-RO" sz="3000">
                          <a:effectLst/>
                        </a:rPr>
                        <a:t>–2006</a:t>
                      </a:r>
                      <a:endParaRPr lang="ro-RO" sz="3000" b="0">
                        <a:effectLst/>
                      </a:endParaRPr>
                    </a:p>
                  </a:txBody>
                  <a:tcPr marL="151426" marR="151426" marT="75713" marB="75713" anchor="ctr"/>
                </a:tc>
                <a:tc>
                  <a:txBody>
                    <a:bodyPr/>
                    <a:lstStyle/>
                    <a:p>
                      <a:pPr fontAlgn="base"/>
                      <a:r>
                        <a:rPr lang="ro-RO" sz="3000">
                          <a:effectLst/>
                        </a:rPr>
                        <a:t>HC Activ Ploiești</a:t>
                      </a:r>
                    </a:p>
                  </a:txBody>
                  <a:tcPr marL="151426" marR="151426" marT="75713" marB="75713" anchor="ctr"/>
                </a:tc>
                <a:extLst>
                  <a:ext uri="{0D108BD9-81ED-4DB2-BD59-A6C34878D82A}">
                    <a16:rowId xmlns="" xmlns:a16="http://schemas.microsoft.com/office/drawing/2014/main" val="3301622034"/>
                  </a:ext>
                </a:extLst>
              </a:tr>
              <a:tr h="666273">
                <a:tc>
                  <a:txBody>
                    <a:bodyPr/>
                    <a:lstStyle/>
                    <a:p>
                      <a:pPr algn="l" fontAlgn="base"/>
                      <a:r>
                        <a:rPr lang="ro-RO" sz="3000">
                          <a:effectLst/>
                        </a:rPr>
                        <a:t>2006–2009</a:t>
                      </a:r>
                      <a:endParaRPr lang="ro-RO" sz="3000" b="0">
                        <a:effectLst/>
                      </a:endParaRPr>
                    </a:p>
                  </a:txBody>
                  <a:tcPr marL="151426" marR="151426" marT="75713" marB="75713" anchor="ctr"/>
                </a:tc>
                <a:tc>
                  <a:txBody>
                    <a:bodyPr/>
                    <a:lstStyle/>
                    <a:p>
                      <a:pPr fontAlgn="base"/>
                      <a:r>
                        <a:rPr lang="ro-RO" sz="3000">
                          <a:effectLst/>
                        </a:rPr>
                        <a:t>CS Rulmentul Brașov</a:t>
                      </a:r>
                    </a:p>
                  </a:txBody>
                  <a:tcPr marL="151426" marR="151426" marT="75713" marB="75713" anchor="ctr"/>
                </a:tc>
                <a:extLst>
                  <a:ext uri="{0D108BD9-81ED-4DB2-BD59-A6C34878D82A}">
                    <a16:rowId xmlns="" xmlns:a16="http://schemas.microsoft.com/office/drawing/2014/main" val="757634711"/>
                  </a:ext>
                </a:extLst>
              </a:tr>
              <a:tr h="666273">
                <a:tc>
                  <a:txBody>
                    <a:bodyPr/>
                    <a:lstStyle/>
                    <a:p>
                      <a:pPr algn="l" fontAlgn="base"/>
                      <a:r>
                        <a:rPr lang="ro-RO" sz="3000">
                          <a:effectLst/>
                        </a:rPr>
                        <a:t>2009–2013</a:t>
                      </a:r>
                      <a:endParaRPr lang="ro-RO" sz="3000" b="0">
                        <a:effectLst/>
                      </a:endParaRPr>
                    </a:p>
                  </a:txBody>
                  <a:tcPr marL="151426" marR="151426" marT="75713" marB="75713" anchor="ctr"/>
                </a:tc>
                <a:tc>
                  <a:txBody>
                    <a:bodyPr/>
                    <a:lstStyle/>
                    <a:p>
                      <a:pPr fontAlgn="base"/>
                      <a:r>
                        <a:rPr lang="ro-RO" sz="3000">
                          <a:effectLst/>
                        </a:rPr>
                        <a:t>CS Oltchim Râmnicu Vâlcea</a:t>
                      </a:r>
                    </a:p>
                  </a:txBody>
                  <a:tcPr marL="151426" marR="151426" marT="75713" marB="75713" anchor="ctr"/>
                </a:tc>
                <a:extLst>
                  <a:ext uri="{0D108BD9-81ED-4DB2-BD59-A6C34878D82A}">
                    <a16:rowId xmlns="" xmlns:a16="http://schemas.microsoft.com/office/drawing/2014/main" val="3878223526"/>
                  </a:ext>
                </a:extLst>
              </a:tr>
              <a:tr h="666273">
                <a:tc>
                  <a:txBody>
                    <a:bodyPr/>
                    <a:lstStyle/>
                    <a:p>
                      <a:pPr algn="l" fontAlgn="base"/>
                      <a:r>
                        <a:rPr lang="ro-RO" sz="3000">
                          <a:effectLst/>
                        </a:rPr>
                        <a:t>2013–2017</a:t>
                      </a:r>
                      <a:endParaRPr lang="ro-RO" sz="3000" b="0">
                        <a:effectLst/>
                      </a:endParaRPr>
                    </a:p>
                  </a:txBody>
                  <a:tcPr marL="151426" marR="151426" marT="75713" marB="75713" anchor="ctr"/>
                </a:tc>
                <a:tc>
                  <a:txBody>
                    <a:bodyPr/>
                    <a:lstStyle/>
                    <a:p>
                      <a:pPr fontAlgn="base"/>
                      <a:r>
                        <a:rPr lang="ro-RO" sz="3000">
                          <a:effectLst/>
                        </a:rPr>
                        <a:t>ŽRK </a:t>
                      </a:r>
                      <a:r>
                        <a:rPr lang="ro-RO" sz="3000" err="1">
                          <a:effectLst/>
                        </a:rPr>
                        <a:t>Budućnost</a:t>
                      </a:r>
                    </a:p>
                  </a:txBody>
                  <a:tcPr marL="151426" marR="151426" marT="75713" marB="75713" anchor="ctr"/>
                </a:tc>
                <a:extLst>
                  <a:ext uri="{0D108BD9-81ED-4DB2-BD59-A6C34878D82A}">
                    <a16:rowId xmlns="" xmlns:a16="http://schemas.microsoft.com/office/drawing/2014/main" val="2882574923"/>
                  </a:ext>
                </a:extLst>
              </a:tr>
              <a:tr h="666273">
                <a:tc>
                  <a:txBody>
                    <a:bodyPr/>
                    <a:lstStyle/>
                    <a:p>
                      <a:pPr algn="l" fontAlgn="base"/>
                      <a:r>
                        <a:rPr lang="ro-RO" sz="3000">
                          <a:effectLst/>
                        </a:rPr>
                        <a:t>2017–</a:t>
                      </a:r>
                      <a:endParaRPr lang="ro-RO" sz="3000" b="0">
                        <a:effectLst/>
                      </a:endParaRPr>
                    </a:p>
                  </a:txBody>
                  <a:tcPr marL="151426" marR="151426" marT="75713" marB="75713" anchor="ctr"/>
                </a:tc>
                <a:tc>
                  <a:txBody>
                    <a:bodyPr/>
                    <a:lstStyle/>
                    <a:p>
                      <a:pPr fontAlgn="base"/>
                      <a:r>
                        <a:rPr lang="ro-RO" sz="3000">
                          <a:effectLst/>
                        </a:rPr>
                        <a:t>CSM București</a:t>
                      </a:r>
                    </a:p>
                  </a:txBody>
                  <a:tcPr marL="151426" marR="151426" marT="75713" marB="75713" anchor="ctr"/>
                </a:tc>
                <a:extLst>
                  <a:ext uri="{0D108BD9-81ED-4DB2-BD59-A6C34878D82A}">
                    <a16:rowId xmlns="" xmlns:a16="http://schemas.microsoft.com/office/drawing/2014/main" val="369861462"/>
                  </a:ext>
                </a:extLst>
              </a:tr>
            </a:tbl>
          </a:graphicData>
        </a:graphic>
      </p:graphicFrame>
    </p:spTree>
    <p:extLst>
      <p:ext uri="{BB962C8B-B14F-4D97-AF65-F5344CB8AC3E}">
        <p14:creationId xmlns:p14="http://schemas.microsoft.com/office/powerpoint/2010/main" val="22368356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5">
            <a:extLst>
              <a:ext uri="{FF2B5EF4-FFF2-40B4-BE49-F238E27FC236}">
                <a16:creationId xmlns="" xmlns:a16="http://schemas.microsoft.com/office/drawing/2014/main" id="{4C608BEB-860E-4094-8511-78603564A7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0590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u 1">
            <a:extLst>
              <a:ext uri="{FF2B5EF4-FFF2-40B4-BE49-F238E27FC236}">
                <a16:creationId xmlns="" xmlns:a16="http://schemas.microsoft.com/office/drawing/2014/main" id="{397E3415-829A-45E6-B64A-BD9AC145B7D6}"/>
              </a:ext>
            </a:extLst>
          </p:cNvPr>
          <p:cNvSpPr>
            <a:spLocks noGrp="1"/>
          </p:cNvSpPr>
          <p:nvPr>
            <p:ph type="title"/>
          </p:nvPr>
        </p:nvSpPr>
        <p:spPr>
          <a:xfrm>
            <a:off x="411480" y="1331209"/>
            <a:ext cx="3246120" cy="866082"/>
          </a:xfrm>
        </p:spPr>
        <p:txBody>
          <a:bodyPr anchor="t">
            <a:normAutofit/>
          </a:bodyPr>
          <a:lstStyle/>
          <a:p>
            <a:r>
              <a:rPr lang="ro-RO" sz="3700" noProof="1">
                <a:solidFill>
                  <a:srgbClr val="FFFFFF"/>
                </a:solidFill>
              </a:rPr>
              <a:t>Achievements</a:t>
            </a:r>
          </a:p>
          <a:p>
            <a:endParaRPr lang="ro-RO" sz="3700" dirty="0">
              <a:solidFill>
                <a:srgbClr val="FFFFFF"/>
              </a:solidFill>
              <a:cs typeface="Calibri Light"/>
            </a:endParaRPr>
          </a:p>
        </p:txBody>
      </p:sp>
      <p:sp>
        <p:nvSpPr>
          <p:cNvPr id="3" name="Substituent conținut 2">
            <a:extLst>
              <a:ext uri="{FF2B5EF4-FFF2-40B4-BE49-F238E27FC236}">
                <a16:creationId xmlns="" xmlns:a16="http://schemas.microsoft.com/office/drawing/2014/main" id="{45810C0D-AAA2-4067-A6E7-70DE7F02B6D7}"/>
              </a:ext>
            </a:extLst>
          </p:cNvPr>
          <p:cNvSpPr>
            <a:spLocks noGrp="1"/>
          </p:cNvSpPr>
          <p:nvPr>
            <p:ph sz="half" idx="1"/>
          </p:nvPr>
        </p:nvSpPr>
        <p:spPr>
          <a:xfrm>
            <a:off x="4228455" y="162809"/>
            <a:ext cx="3427283" cy="5369684"/>
          </a:xfrm>
        </p:spPr>
        <p:txBody>
          <a:bodyPr vert="horz" lIns="91440" tIns="45720" rIns="91440" bIns="45720" rtlCol="0" anchor="t">
            <a:noAutofit/>
          </a:bodyPr>
          <a:lstStyle/>
          <a:p>
            <a:r>
              <a:rPr lang="ro-RO" sz="2000" b="1" noProof="1">
                <a:solidFill>
                  <a:srgbClr val="FF0000"/>
                </a:solidFill>
              </a:rPr>
              <a:t>National</a:t>
            </a:r>
            <a:endParaRPr lang="ro-RO" sz="2000" b="1" noProof="1">
              <a:solidFill>
                <a:srgbClr val="FF0000"/>
              </a:solidFill>
              <a:cs typeface="Calibri"/>
            </a:endParaRPr>
          </a:p>
          <a:p>
            <a:pPr marL="285750" indent="-285750">
              <a:buFont typeface="Arial"/>
              <a:buChar char="•"/>
            </a:pPr>
            <a:r>
              <a:rPr lang="ro-RO" sz="2000" b="1" noProof="1">
                <a:cs typeface="Calibri"/>
              </a:rPr>
              <a:t>Romanian National League</a:t>
            </a:r>
            <a:r>
              <a:rPr lang="ro-RO" sz="2000" noProof="1">
                <a:cs typeface="Calibri"/>
              </a:rPr>
              <a:t>:</a:t>
            </a:r>
          </a:p>
          <a:p>
            <a:pPr marL="742950" lvl="1" indent="-285750">
              <a:buFont typeface="Arial"/>
              <a:buChar char="•"/>
            </a:pPr>
            <a:r>
              <a:rPr lang="ro-RO" sz="2000" i="1" noProof="1">
                <a:cs typeface="Calibri"/>
              </a:rPr>
              <a:t>Winner: </a:t>
            </a:r>
            <a:r>
              <a:rPr lang="ro-RO" sz="2000" noProof="1">
                <a:cs typeface="Calibri"/>
              </a:rPr>
              <a:t>2009, 2010, 2011, 2012, 2013, 2018</a:t>
            </a:r>
          </a:p>
          <a:p>
            <a:pPr marL="742950" lvl="1" indent="-285750">
              <a:buFont typeface="Arial"/>
              <a:buChar char="•"/>
            </a:pPr>
            <a:r>
              <a:rPr lang="ro-RO" sz="2000" i="1" noProof="1">
                <a:cs typeface="Calibri"/>
              </a:rPr>
              <a:t>Silver Medalist: </a:t>
            </a:r>
            <a:r>
              <a:rPr lang="ro-RO" sz="2000" noProof="1">
                <a:cs typeface="Calibri"/>
              </a:rPr>
              <a:t>2007, 2008</a:t>
            </a:r>
          </a:p>
          <a:p>
            <a:pPr marL="285750" indent="-285750">
              <a:buFont typeface="Arial"/>
              <a:buChar char="•"/>
            </a:pPr>
            <a:r>
              <a:rPr lang="ro-RO" sz="2000" b="1" noProof="1">
                <a:cs typeface="Calibri"/>
              </a:rPr>
              <a:t>Romanian Cup</a:t>
            </a:r>
            <a:r>
              <a:rPr lang="ro-RO" sz="2000" noProof="1">
                <a:cs typeface="Calibri"/>
              </a:rPr>
              <a:t>:</a:t>
            </a:r>
          </a:p>
          <a:p>
            <a:pPr marL="742950" lvl="1" indent="-285750">
              <a:buFont typeface="Arial"/>
              <a:buChar char="•"/>
            </a:pPr>
            <a:r>
              <a:rPr lang="ro-RO" sz="2000" i="1" noProof="1">
                <a:cs typeface="Calibri"/>
              </a:rPr>
              <a:t>Winner: </a:t>
            </a:r>
            <a:r>
              <a:rPr lang="ro-RO" sz="2000" noProof="1">
                <a:cs typeface="Calibri"/>
              </a:rPr>
              <a:t>2011, 2018</a:t>
            </a:r>
          </a:p>
          <a:p>
            <a:pPr marL="742950" lvl="1" indent="-285750">
              <a:buFont typeface="Arial"/>
              <a:buChar char="•"/>
            </a:pPr>
            <a:r>
              <a:rPr lang="ro-RO" sz="2000" i="1" noProof="1">
                <a:cs typeface="Calibri"/>
              </a:rPr>
              <a:t>Finalist: </a:t>
            </a:r>
            <a:r>
              <a:rPr lang="ro-RO" sz="2000" noProof="1">
                <a:cs typeface="Calibri"/>
              </a:rPr>
              <a:t>2007</a:t>
            </a:r>
          </a:p>
          <a:p>
            <a:pPr marL="285750" indent="-285750">
              <a:buFont typeface="Arial"/>
              <a:buChar char="•"/>
            </a:pPr>
            <a:r>
              <a:rPr lang="ro-RO" sz="2000" b="1" noProof="1">
                <a:cs typeface="Calibri"/>
              </a:rPr>
              <a:t>Romanian Supercup</a:t>
            </a:r>
            <a:r>
              <a:rPr lang="ro-RO" sz="2000" noProof="1">
                <a:cs typeface="Calibri"/>
              </a:rPr>
              <a:t>:</a:t>
            </a:r>
          </a:p>
          <a:p>
            <a:pPr marL="742950" lvl="1" indent="-285750">
              <a:buFont typeface="Arial"/>
              <a:buChar char="•"/>
            </a:pPr>
            <a:r>
              <a:rPr lang="ro-RO" sz="2000" i="1" noProof="1">
                <a:cs typeface="Calibri"/>
              </a:rPr>
              <a:t>Winner: </a:t>
            </a:r>
            <a:r>
              <a:rPr lang="ro-RO" sz="2000" noProof="1">
                <a:cs typeface="Calibri"/>
              </a:rPr>
              <a:t>2011, 2017</a:t>
            </a:r>
          </a:p>
          <a:p>
            <a:pPr marL="742950" lvl="1" indent="-285750">
              <a:buFont typeface="Arial"/>
              <a:buChar char="•"/>
            </a:pPr>
            <a:r>
              <a:rPr lang="ro-RO" sz="2000" i="1" noProof="1">
                <a:cs typeface="Calibri"/>
              </a:rPr>
              <a:t>Finalist: </a:t>
            </a:r>
            <a:r>
              <a:rPr lang="ro-RO" sz="2000" noProof="1">
                <a:cs typeface="Calibri"/>
              </a:rPr>
              <a:t>2007</a:t>
            </a:r>
            <a:r>
              <a:rPr lang="ro-RO" sz="2000" i="1" noProof="1">
                <a:cs typeface="Calibri"/>
              </a:rPr>
              <a:t>,</a:t>
            </a:r>
            <a:r>
              <a:rPr lang="ro-RO" sz="2000" noProof="1">
                <a:cs typeface="Calibri"/>
              </a:rPr>
              <a:t> 2018</a:t>
            </a:r>
          </a:p>
          <a:p>
            <a:pPr marL="285750" indent="-285750">
              <a:buFont typeface="Arial"/>
              <a:buChar char="•"/>
            </a:pPr>
            <a:r>
              <a:rPr lang="ro-RO" sz="2000" b="1" noProof="1">
                <a:cs typeface="Calibri"/>
              </a:rPr>
              <a:t>Montenegrin Championship</a:t>
            </a:r>
            <a:r>
              <a:rPr lang="ro-RO" sz="2000" noProof="1">
                <a:cs typeface="Calibri"/>
              </a:rPr>
              <a:t>:</a:t>
            </a:r>
          </a:p>
          <a:p>
            <a:pPr marL="742950" lvl="1" indent="-285750">
              <a:buFont typeface="Arial"/>
              <a:buChar char="•"/>
            </a:pPr>
            <a:r>
              <a:rPr lang="ro-RO" sz="2000" i="1" noProof="1">
                <a:cs typeface="Calibri"/>
              </a:rPr>
              <a:t>Winner: </a:t>
            </a:r>
            <a:r>
              <a:rPr lang="ro-RO" sz="2000" noProof="1">
                <a:cs typeface="Calibri"/>
              </a:rPr>
              <a:t>2014, 2015, 2016, 2017</a:t>
            </a:r>
          </a:p>
          <a:p>
            <a:pPr marL="285750" indent="-285750">
              <a:buFont typeface="Arial"/>
              <a:buChar char="•"/>
            </a:pPr>
            <a:r>
              <a:rPr lang="ro-RO" sz="2000" b="1" noProof="1">
                <a:cs typeface="Calibri"/>
              </a:rPr>
              <a:t>Montenegrin Cup</a:t>
            </a:r>
            <a:r>
              <a:rPr lang="ro-RO" sz="2000" noProof="1">
                <a:cs typeface="Calibri"/>
              </a:rPr>
              <a:t>:</a:t>
            </a:r>
          </a:p>
          <a:p>
            <a:pPr marL="742950" lvl="1" indent="-285750">
              <a:buFont typeface="Arial"/>
              <a:buChar char="•"/>
            </a:pPr>
            <a:r>
              <a:rPr lang="ro-RO" sz="2000" i="1" noProof="1">
                <a:cs typeface="Calibri"/>
              </a:rPr>
              <a:t>Winner: </a:t>
            </a:r>
            <a:r>
              <a:rPr lang="ro-RO" sz="2000" noProof="1">
                <a:cs typeface="Calibri"/>
              </a:rPr>
              <a:t>2014, 2015, 2016, 2017</a:t>
            </a:r>
          </a:p>
          <a:p>
            <a:endParaRPr lang="ro-RO" sz="1400" dirty="0">
              <a:cs typeface="Calibri"/>
            </a:endParaRPr>
          </a:p>
        </p:txBody>
      </p:sp>
      <p:cxnSp>
        <p:nvCxnSpPr>
          <p:cNvPr id="15" name="Straight Connector 17">
            <a:extLst>
              <a:ext uri="{FF2B5EF4-FFF2-40B4-BE49-F238E27FC236}">
                <a16:creationId xmlns="" xmlns:a16="http://schemas.microsoft.com/office/drawing/2014/main" id="{1F16A8D4-FE87-4604-88B2-394B5D1EB43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Substituent conținut 10">
            <a:extLst>
              <a:ext uri="{FF2B5EF4-FFF2-40B4-BE49-F238E27FC236}">
                <a16:creationId xmlns="" xmlns:a16="http://schemas.microsoft.com/office/drawing/2014/main" id="{1CB1305E-7059-4120-81DF-46E311265304}"/>
              </a:ext>
            </a:extLst>
          </p:cNvPr>
          <p:cNvSpPr>
            <a:spLocks noGrp="1"/>
          </p:cNvSpPr>
          <p:nvPr>
            <p:ph sz="half" idx="2"/>
          </p:nvPr>
        </p:nvSpPr>
        <p:spPr>
          <a:xfrm>
            <a:off x="8129871" y="162809"/>
            <a:ext cx="3893807" cy="6568564"/>
          </a:xfrm>
        </p:spPr>
        <p:txBody>
          <a:bodyPr vert="horz" lIns="91440" tIns="45720" rIns="91440" bIns="45720" rtlCol="0" anchor="t">
            <a:noAutofit/>
          </a:bodyPr>
          <a:lstStyle/>
          <a:p>
            <a:r>
              <a:rPr lang="ro-RO" sz="1900" b="1" noProof="1">
                <a:solidFill>
                  <a:srgbClr val="FF0000"/>
                </a:solidFill>
              </a:rPr>
              <a:t>International</a:t>
            </a:r>
            <a:endParaRPr lang="ro-RO" sz="1900" b="1" noProof="1">
              <a:solidFill>
                <a:srgbClr val="FF0000"/>
              </a:solidFill>
              <a:cs typeface="Calibri" panose="020F0502020204030204"/>
            </a:endParaRPr>
          </a:p>
          <a:p>
            <a:r>
              <a:rPr lang="ro-RO" sz="1900" b="1" noProof="1">
                <a:cs typeface="Calibri"/>
              </a:rPr>
              <a:t>EHF Champions League</a:t>
            </a:r>
            <a:r>
              <a:rPr lang="ro-RO" sz="1900" noProof="1">
                <a:cs typeface="Calibri"/>
              </a:rPr>
              <a:t>:</a:t>
            </a:r>
          </a:p>
          <a:p>
            <a:pPr lvl="1"/>
            <a:r>
              <a:rPr lang="ro-RO" sz="1900" i="1" noProof="1">
                <a:cs typeface="Calibri"/>
              </a:rPr>
              <a:t>Winner</a:t>
            </a:r>
            <a:r>
              <a:rPr lang="ro-RO" sz="1900" noProof="1">
                <a:cs typeface="Calibri"/>
              </a:rPr>
              <a:t>: 2015</a:t>
            </a:r>
          </a:p>
          <a:p>
            <a:pPr lvl="1"/>
            <a:r>
              <a:rPr lang="ro-RO" sz="1900" i="1" noProof="1">
                <a:cs typeface="Calibri"/>
              </a:rPr>
              <a:t>Finalist</a:t>
            </a:r>
            <a:r>
              <a:rPr lang="ro-RO" sz="1900" noProof="1">
                <a:cs typeface="Calibri"/>
              </a:rPr>
              <a:t>: 2010, 2014</a:t>
            </a:r>
          </a:p>
          <a:p>
            <a:pPr lvl="1"/>
            <a:r>
              <a:rPr lang="ro-RO" sz="1900" i="1" noProof="1">
                <a:cs typeface="Calibri"/>
              </a:rPr>
              <a:t>Third place</a:t>
            </a:r>
            <a:r>
              <a:rPr lang="ro-RO" sz="1900" noProof="1">
                <a:cs typeface="Calibri"/>
              </a:rPr>
              <a:t>: 2009, 2012, 2013, 2018</a:t>
            </a:r>
          </a:p>
          <a:p>
            <a:r>
              <a:rPr lang="ro-RO" sz="1900" b="1" noProof="1">
                <a:cs typeface="Calibri"/>
              </a:rPr>
              <a:t>EHF Cup Winners' Cup</a:t>
            </a:r>
            <a:r>
              <a:rPr lang="ro-RO" sz="1900" noProof="1">
                <a:cs typeface="Calibri"/>
              </a:rPr>
              <a:t>:</a:t>
            </a:r>
          </a:p>
          <a:p>
            <a:pPr lvl="1"/>
            <a:r>
              <a:rPr lang="ro-RO" sz="1900" i="1" noProof="1">
                <a:cs typeface="Calibri"/>
              </a:rPr>
              <a:t>Finalist</a:t>
            </a:r>
            <a:r>
              <a:rPr lang="ro-RO" sz="1900" noProof="1">
                <a:cs typeface="Calibri"/>
              </a:rPr>
              <a:t>: 2008</a:t>
            </a:r>
          </a:p>
          <a:p>
            <a:r>
              <a:rPr lang="ro-RO" sz="1900" b="1" noProof="1">
                <a:cs typeface="Calibri"/>
              </a:rPr>
              <a:t>World Championship</a:t>
            </a:r>
            <a:r>
              <a:rPr lang="ro-RO" sz="1900" noProof="1">
                <a:cs typeface="Calibri"/>
              </a:rPr>
              <a:t>:</a:t>
            </a:r>
          </a:p>
          <a:p>
            <a:pPr lvl="1"/>
            <a:r>
              <a:rPr lang="ro-RO" sz="1900" i="1" noProof="1">
                <a:cs typeface="Calibri"/>
              </a:rPr>
              <a:t>Bronze Medalist</a:t>
            </a:r>
            <a:r>
              <a:rPr lang="ro-RO" sz="1900" noProof="1">
                <a:cs typeface="Calibri"/>
              </a:rPr>
              <a:t>: 2015</a:t>
            </a:r>
          </a:p>
          <a:p>
            <a:r>
              <a:rPr lang="ro-RO" sz="1900" b="1" noProof="1">
                <a:cs typeface="Calibri"/>
              </a:rPr>
              <a:t>European Championship</a:t>
            </a:r>
            <a:r>
              <a:rPr lang="ro-RO" sz="1900" noProof="1">
                <a:cs typeface="Calibri"/>
              </a:rPr>
              <a:t>:</a:t>
            </a:r>
          </a:p>
          <a:p>
            <a:pPr lvl="1"/>
            <a:r>
              <a:rPr lang="ro-RO" sz="1900" i="1" noProof="1">
                <a:cs typeface="Calibri"/>
              </a:rPr>
              <a:t>Bronze Medalist</a:t>
            </a:r>
            <a:r>
              <a:rPr lang="ro-RO" sz="1900" noProof="1">
                <a:cs typeface="Calibri"/>
              </a:rPr>
              <a:t>: 2010</a:t>
            </a:r>
          </a:p>
          <a:p>
            <a:r>
              <a:rPr lang="ro-RO" sz="1900" b="1" noProof="1">
                <a:cs typeface="Calibri"/>
              </a:rPr>
              <a:t>World Youth Championship</a:t>
            </a:r>
            <a:r>
              <a:rPr lang="ro-RO" sz="1900" noProof="1">
                <a:cs typeface="Calibri"/>
              </a:rPr>
              <a:t>:</a:t>
            </a:r>
          </a:p>
          <a:p>
            <a:pPr lvl="1"/>
            <a:r>
              <a:rPr lang="ro-RO" sz="1900" i="1" noProof="1">
                <a:cs typeface="Calibri"/>
              </a:rPr>
              <a:t>Bronze Medalist</a:t>
            </a:r>
            <a:r>
              <a:rPr lang="ro-RO" sz="1900" noProof="1">
                <a:cs typeface="Calibri"/>
              </a:rPr>
              <a:t>: 2006</a:t>
            </a:r>
          </a:p>
          <a:p>
            <a:r>
              <a:rPr lang="ro-RO" sz="1900" b="1" noProof="1">
                <a:cs typeface="Calibri"/>
              </a:rPr>
              <a:t>European Youth Championship</a:t>
            </a:r>
            <a:r>
              <a:rPr lang="ro-RO" sz="1900" noProof="1">
                <a:cs typeface="Calibri"/>
              </a:rPr>
              <a:t>:</a:t>
            </a:r>
          </a:p>
          <a:p>
            <a:pPr lvl="1"/>
            <a:r>
              <a:rPr lang="ro-RO" sz="1900" i="1" noProof="1">
                <a:cs typeface="Calibri"/>
              </a:rPr>
              <a:t>Silver Medalist</a:t>
            </a:r>
            <a:r>
              <a:rPr lang="ro-RO" sz="1900" noProof="1">
                <a:cs typeface="Calibri"/>
              </a:rPr>
              <a:t>: 2005</a:t>
            </a:r>
          </a:p>
          <a:p>
            <a:r>
              <a:rPr lang="ro-RO" sz="1900" b="1" noProof="1">
                <a:cs typeface="Calibri"/>
              </a:rPr>
              <a:t>European Junior Championship</a:t>
            </a:r>
            <a:r>
              <a:rPr lang="ro-RO" sz="1900" noProof="1">
                <a:cs typeface="Calibri"/>
              </a:rPr>
              <a:t>:</a:t>
            </a:r>
          </a:p>
          <a:p>
            <a:pPr lvl="1"/>
            <a:r>
              <a:rPr lang="ro-RO" sz="1900" i="1" noProof="1">
                <a:cs typeface="Calibri"/>
              </a:rPr>
              <a:t>Bronze Medalist</a:t>
            </a:r>
            <a:r>
              <a:rPr lang="ro-RO" sz="1900" noProof="1">
                <a:cs typeface="Calibri"/>
              </a:rPr>
              <a:t>: 200</a:t>
            </a:r>
            <a:r>
              <a:rPr lang="ro-RO" sz="1900" dirty="0">
                <a:cs typeface="Calibri"/>
              </a:rPr>
              <a:t>7</a:t>
            </a:r>
          </a:p>
          <a:p>
            <a:endParaRPr lang="ro-RO" sz="2000" dirty="0">
              <a:cs typeface="Calibri"/>
            </a:endParaRPr>
          </a:p>
        </p:txBody>
      </p:sp>
    </p:spTree>
    <p:extLst>
      <p:ext uri="{BB962C8B-B14F-4D97-AF65-F5344CB8AC3E}">
        <p14:creationId xmlns:p14="http://schemas.microsoft.com/office/powerpoint/2010/main" val="2098501850"/>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8ACED35B-7890-400C-81B8-0D8C2B66E7C2}"/>
              </a:ext>
            </a:extLst>
          </p:cNvPr>
          <p:cNvSpPr>
            <a:spLocks noGrp="1"/>
          </p:cNvSpPr>
          <p:nvPr>
            <p:ph type="title"/>
          </p:nvPr>
        </p:nvSpPr>
        <p:spPr>
          <a:xfrm>
            <a:off x="1082040" y="-635"/>
            <a:ext cx="10515600" cy="1325563"/>
          </a:xfrm>
        </p:spPr>
        <p:txBody>
          <a:bodyPr/>
          <a:lstStyle/>
          <a:p>
            <a:r>
              <a:rPr lang="ro-RO"/>
              <a:t>I</a:t>
            </a:r>
            <a:r>
              <a:rPr lang="ro-RO" noProof="1"/>
              <a:t>ndividual awards and honours</a:t>
            </a:r>
            <a:endParaRPr lang="ro-RO" noProof="1">
              <a:cs typeface="Calibri Light"/>
            </a:endParaRPr>
          </a:p>
          <a:p>
            <a:endParaRPr lang="ro-RO">
              <a:cs typeface="Calibri Light"/>
            </a:endParaRPr>
          </a:p>
        </p:txBody>
      </p:sp>
      <p:sp>
        <p:nvSpPr>
          <p:cNvPr id="3" name="Substituent conținut 2">
            <a:extLst>
              <a:ext uri="{FF2B5EF4-FFF2-40B4-BE49-F238E27FC236}">
                <a16:creationId xmlns="" xmlns:a16="http://schemas.microsoft.com/office/drawing/2014/main" id="{5982EE6D-7A77-4480-A682-11169D7C8A20}"/>
              </a:ext>
            </a:extLst>
          </p:cNvPr>
          <p:cNvSpPr>
            <a:spLocks noGrp="1"/>
          </p:cNvSpPr>
          <p:nvPr>
            <p:ph sz="half" idx="1"/>
          </p:nvPr>
        </p:nvSpPr>
        <p:spPr>
          <a:xfrm>
            <a:off x="848360" y="657225"/>
            <a:ext cx="5181600" cy="5987098"/>
          </a:xfrm>
        </p:spPr>
        <p:txBody>
          <a:bodyPr vert="horz" lIns="91440" tIns="45720" rIns="91440" bIns="45720" rtlCol="0" anchor="t">
            <a:noAutofit/>
          </a:bodyPr>
          <a:lstStyle/>
          <a:p>
            <a:r>
              <a:rPr lang="ro-RO" sz="1500" b="1" noProof="1">
                <a:cs typeface="Calibri"/>
              </a:rPr>
              <a:t>IHF</a:t>
            </a:r>
            <a:endParaRPr lang="ro-RO" sz="1500" noProof="1">
              <a:cs typeface="Calibri" panose="020F0502020204030204"/>
            </a:endParaRPr>
          </a:p>
          <a:p>
            <a:r>
              <a:rPr lang="ro-RO" sz="1500" noProof="1">
                <a:cs typeface="Calibri" panose="020F0502020204030204"/>
              </a:rPr>
              <a:t>3× IHF World Player of the Year: 2010, 2015, 2016</a:t>
            </a:r>
          </a:p>
          <a:p>
            <a:r>
              <a:rPr lang="ro-RO" sz="1500" noProof="1">
                <a:cs typeface="Calibri" panose="020F0502020204030204"/>
              </a:rPr>
              <a:t>IHF World Rookie of the Year: 2009</a:t>
            </a:r>
            <a:endParaRPr lang="ro-RO" sz="1500" baseline="30000" noProof="1">
              <a:cs typeface="Calibri"/>
            </a:endParaRPr>
          </a:p>
          <a:p>
            <a:r>
              <a:rPr lang="ro-RO" sz="1500" noProof="1">
                <a:cs typeface="Calibri"/>
              </a:rPr>
              <a:t>World Championship Most Valuable Player: 2015</a:t>
            </a:r>
          </a:p>
          <a:p>
            <a:r>
              <a:rPr lang="ro-RO" sz="1500" noProof="1">
                <a:cs typeface="Calibri"/>
              </a:rPr>
              <a:t>World Championship Top Scorer: 2015</a:t>
            </a:r>
          </a:p>
          <a:p>
            <a:r>
              <a:rPr lang="ro-RO" sz="1500" noProof="1">
                <a:cs typeface="Calibri"/>
              </a:rPr>
              <a:t>World Championship All-Star Team Left Back: 2015</a:t>
            </a:r>
          </a:p>
          <a:p>
            <a:r>
              <a:rPr lang="ro-RO" sz="1500" noProof="1">
                <a:cs typeface="Calibri"/>
              </a:rPr>
              <a:t>World Youth Championship Most Valuable Player: 2006</a:t>
            </a:r>
          </a:p>
          <a:p>
            <a:r>
              <a:rPr lang="ro-RO" sz="1500" b="1" noProof="1">
                <a:cs typeface="Calibri"/>
              </a:rPr>
              <a:t>EHF</a:t>
            </a:r>
            <a:endParaRPr lang="ro-RO" sz="1500" noProof="1">
              <a:cs typeface="Calibri"/>
            </a:endParaRPr>
          </a:p>
          <a:p>
            <a:r>
              <a:rPr lang="ro-RO" sz="1500" noProof="1">
                <a:cs typeface="Calibri"/>
              </a:rPr>
              <a:t>2× EHF Player of the Year: 2017, 2018</a:t>
            </a:r>
          </a:p>
          <a:p>
            <a:r>
              <a:rPr lang="ro-RO" sz="1500" noProof="1">
                <a:cs typeface="Calibri"/>
              </a:rPr>
              <a:t>European Championship All-Time Top Scorer (237 goals)</a:t>
            </a:r>
            <a:endParaRPr lang="ro-RO" sz="1500" baseline="30000" noProof="1">
              <a:cs typeface="Calibri"/>
            </a:endParaRPr>
          </a:p>
          <a:p>
            <a:r>
              <a:rPr lang="ro-RO" sz="1500" noProof="1">
                <a:cs typeface="Calibri"/>
              </a:rPr>
              <a:t>European Championship Top Scorer: 2010</a:t>
            </a:r>
          </a:p>
          <a:p>
            <a:r>
              <a:rPr lang="ro-RO" sz="1500" noProof="1">
                <a:cs typeface="Calibri"/>
              </a:rPr>
              <a:t>European Championship Most Assists: 2010</a:t>
            </a:r>
          </a:p>
          <a:p>
            <a:r>
              <a:rPr lang="ro-RO" sz="1500" noProof="1">
                <a:cs typeface="Calibri"/>
              </a:rPr>
              <a:t>3× European Championship All-Star Team Left Back: 2010, 2014, 2016</a:t>
            </a:r>
          </a:p>
          <a:p>
            <a:r>
              <a:rPr lang="ro-RO" sz="1500" noProof="1">
                <a:cs typeface="Calibri"/>
              </a:rPr>
              <a:t>European Youth Championship Most Valuable Player: 2005</a:t>
            </a:r>
            <a:endParaRPr lang="ro-RO" sz="1500" baseline="30000" noProof="1">
              <a:cs typeface="Calibri"/>
            </a:endParaRPr>
          </a:p>
          <a:p>
            <a:r>
              <a:rPr lang="ro-RO" sz="1500" noProof="1">
                <a:cs typeface="Calibri"/>
              </a:rPr>
              <a:t>European Junior Championship All-Star Team Left Back: 2007</a:t>
            </a:r>
            <a:r>
              <a:rPr lang="ro-RO" sz="1500" baseline="30000" noProof="1">
                <a:cs typeface="Calibri"/>
              </a:rPr>
              <a:t>[</a:t>
            </a:r>
            <a:endParaRPr lang="ro-RO" sz="1500" noProof="1">
              <a:cs typeface="Calibri"/>
            </a:endParaRPr>
          </a:p>
          <a:p>
            <a:r>
              <a:rPr lang="ro-RO" sz="1500" noProof="1">
                <a:cs typeface="Calibri"/>
              </a:rPr>
              <a:t>2× Champions League Top Scorer: 2015, 2018</a:t>
            </a:r>
          </a:p>
          <a:p>
            <a:r>
              <a:rPr lang="ro-RO" sz="1500" noProof="1">
                <a:cs typeface="Calibri"/>
              </a:rPr>
              <a:t>4× Champions League All-Star Team Left Back: 2015, 2016, 2017, 2018</a:t>
            </a:r>
          </a:p>
          <a:p>
            <a:endParaRPr lang="ro-RO" sz="1600">
              <a:cs typeface="Calibri"/>
            </a:endParaRPr>
          </a:p>
        </p:txBody>
      </p:sp>
      <p:sp>
        <p:nvSpPr>
          <p:cNvPr id="4" name="Substituent conținut 3">
            <a:extLst>
              <a:ext uri="{FF2B5EF4-FFF2-40B4-BE49-F238E27FC236}">
                <a16:creationId xmlns="" xmlns:a16="http://schemas.microsoft.com/office/drawing/2014/main" id="{BE6279C1-2EEC-426B-A1FA-62FDB775B6B9}"/>
              </a:ext>
            </a:extLst>
          </p:cNvPr>
          <p:cNvSpPr>
            <a:spLocks noGrp="1"/>
          </p:cNvSpPr>
          <p:nvPr>
            <p:ph sz="half" idx="2"/>
          </p:nvPr>
        </p:nvSpPr>
        <p:spPr>
          <a:xfrm>
            <a:off x="6172200" y="657225"/>
            <a:ext cx="5191760" cy="6159818"/>
          </a:xfrm>
        </p:spPr>
        <p:txBody>
          <a:bodyPr vert="horz" lIns="91440" tIns="45720" rIns="91440" bIns="45720" rtlCol="0" anchor="t">
            <a:normAutofit fontScale="55000" lnSpcReduction="20000"/>
          </a:bodyPr>
          <a:lstStyle/>
          <a:p>
            <a:r>
              <a:rPr lang="ro-RO" b="1" noProof="1">
                <a:cs typeface="Calibri"/>
              </a:rPr>
              <a:t>National</a:t>
            </a:r>
            <a:endParaRPr lang="ro-RO" noProof="1">
              <a:cs typeface="Calibri" panose="020F0502020204030204"/>
            </a:endParaRPr>
          </a:p>
          <a:p>
            <a:r>
              <a:rPr lang="ro-RO" noProof="1">
                <a:cs typeface="Calibri" panose="020F0502020204030204"/>
              </a:rPr>
              <a:t>6× Romanian Player of the Year: 2009, 2010, 2015, 2016, 2017, 2018</a:t>
            </a:r>
            <a:endParaRPr lang="ro-RO" baseline="30000" noProof="1">
              <a:cs typeface="Calibri" panose="020F0502020204030204"/>
            </a:endParaRPr>
          </a:p>
          <a:p>
            <a:r>
              <a:rPr lang="ro-RO" noProof="1">
                <a:cs typeface="Calibri" panose="020F0502020204030204"/>
              </a:rPr>
              <a:t>Romanian Sportsperson of the Year: 2015</a:t>
            </a:r>
            <a:endParaRPr lang="ro-RO" baseline="30000" noProof="1">
              <a:cs typeface="Calibri" panose="020F0502020204030204"/>
            </a:endParaRPr>
          </a:p>
          <a:p>
            <a:r>
              <a:rPr lang="ro-RO" noProof="1">
                <a:cs typeface="Calibri"/>
              </a:rPr>
              <a:t>Brașov County Sportsperson of the Year: 2008</a:t>
            </a:r>
            <a:endParaRPr lang="ro-RO" baseline="30000" noProof="1">
              <a:cs typeface="Calibri"/>
            </a:endParaRPr>
          </a:p>
          <a:p>
            <a:r>
              <a:rPr lang="ro-RO" noProof="1">
                <a:cs typeface="Calibri"/>
              </a:rPr>
              <a:t>2× Liga Națională Best Romanian Player: 2017, 2018</a:t>
            </a:r>
          </a:p>
          <a:p>
            <a:r>
              <a:rPr lang="ro-RO" noProof="1">
                <a:cs typeface="Calibri"/>
              </a:rPr>
              <a:t>Cupa României Final Four Most Valuable Player: 2018</a:t>
            </a:r>
            <a:endParaRPr lang="ro-RO" baseline="30000" noProof="1">
              <a:cs typeface="Calibri"/>
            </a:endParaRPr>
          </a:p>
          <a:p>
            <a:r>
              <a:rPr lang="ro-RO" noProof="1">
                <a:cs typeface="Calibri"/>
              </a:rPr>
              <a:t>Prosport Most Valuable Player of the Liga Națională: 2018</a:t>
            </a:r>
            <a:endParaRPr lang="ro-RO" baseline="30000" noProof="1">
              <a:cs typeface="Calibri"/>
            </a:endParaRPr>
          </a:p>
          <a:p>
            <a:r>
              <a:rPr lang="ro-RO" noProof="1">
                <a:cs typeface="Calibri"/>
              </a:rPr>
              <a:t>Prosport All-Star Team Left Back of the Liga Națională: 2018</a:t>
            </a:r>
            <a:endParaRPr lang="ro-RO" baseline="30000" noProof="1">
              <a:cs typeface="Calibri"/>
            </a:endParaRPr>
          </a:p>
          <a:p>
            <a:r>
              <a:rPr lang="ro-RO" b="1" noProof="1">
                <a:cs typeface="Calibri"/>
              </a:rPr>
              <a:t>Other</a:t>
            </a:r>
            <a:endParaRPr lang="ro-RO" noProof="1">
              <a:cs typeface="Calibri"/>
            </a:endParaRPr>
          </a:p>
          <a:p>
            <a:r>
              <a:rPr lang="ro-RO" noProof="1">
                <a:cs typeface="Calibri"/>
              </a:rPr>
              <a:t>3× Handball-Planet World Player of the Year: 2015, 2016, 2018</a:t>
            </a:r>
            <a:endParaRPr lang="ro-RO" baseline="30000" noProof="1">
              <a:cs typeface="Calibri"/>
            </a:endParaRPr>
          </a:p>
          <a:p>
            <a:r>
              <a:rPr lang="ro-RO" noProof="1">
                <a:cs typeface="Calibri"/>
              </a:rPr>
              <a:t>5× Handball-Planet All-Star Team Left Back: 2014, 2015, 2016, 2017, 2018</a:t>
            </a:r>
            <a:endParaRPr lang="ro-RO" baseline="30000" noProof="1">
              <a:cs typeface="Calibri"/>
            </a:endParaRPr>
          </a:p>
          <a:p>
            <a:r>
              <a:rPr lang="ro-RO" noProof="1">
                <a:cs typeface="Calibri"/>
              </a:rPr>
              <a:t>TV 2 Norway World Player of the Year: 2018</a:t>
            </a:r>
            <a:endParaRPr lang="ro-RO" baseline="30000" noProof="1">
              <a:cs typeface="Calibri"/>
            </a:endParaRPr>
          </a:p>
          <a:p>
            <a:r>
              <a:rPr lang="ro-RO" noProof="1">
                <a:cs typeface="Calibri"/>
              </a:rPr>
              <a:t>TV 2 Norway All-Star Team Left Back: 2018</a:t>
            </a:r>
            <a:endParaRPr lang="ro-RO" baseline="30000" noProof="1">
              <a:cs typeface="Calibri"/>
            </a:endParaRPr>
          </a:p>
          <a:p>
            <a:r>
              <a:rPr lang="ro-RO" noProof="1">
                <a:cs typeface="Calibri"/>
              </a:rPr>
              <a:t>TV 2 Norway All-Star Team Left Back of the European Championship: 2018</a:t>
            </a:r>
            <a:endParaRPr lang="ro-RO" baseline="30000" noProof="1">
              <a:cs typeface="Calibri"/>
            </a:endParaRPr>
          </a:p>
          <a:p>
            <a:r>
              <a:rPr lang="ro-RO" noProof="1">
                <a:cs typeface="Calibri"/>
              </a:rPr>
              <a:t>2× World Cup Most Valuable Player: 2009, 2010</a:t>
            </a:r>
          </a:p>
          <a:p>
            <a:r>
              <a:rPr lang="ro-RO" noProof="1">
                <a:cs typeface="Calibri"/>
              </a:rPr>
              <a:t>2× Carpathian Trophy Most Valuable Player: 2017, 2018</a:t>
            </a:r>
          </a:p>
          <a:p>
            <a:r>
              <a:rPr lang="ro-RO" noProof="1">
                <a:cs typeface="Calibri"/>
              </a:rPr>
              <a:t>2× Carpathian Trophy Top Scorer: 2006, 2015</a:t>
            </a:r>
          </a:p>
          <a:p>
            <a:r>
              <a:rPr lang="ro-RO" noProof="1">
                <a:cs typeface="Calibri"/>
              </a:rPr>
              <a:t>2× Bucharest Trophy All-Star Team Left Back: 2014, 201</a:t>
            </a:r>
            <a:r>
              <a:rPr lang="ro-RO">
                <a:cs typeface="Calibri"/>
              </a:rPr>
              <a:t>5</a:t>
            </a:r>
            <a:endParaRPr lang="ro-RO"/>
          </a:p>
          <a:p>
            <a:endParaRPr lang="ro-RO">
              <a:cs typeface="Calibri"/>
            </a:endParaRPr>
          </a:p>
        </p:txBody>
      </p:sp>
    </p:spTree>
    <p:extLst>
      <p:ext uri="{BB962C8B-B14F-4D97-AF65-F5344CB8AC3E}">
        <p14:creationId xmlns:p14="http://schemas.microsoft.com/office/powerpoint/2010/main" val="176345136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 name="CasetăText 5"/>
          <p:cNvSpPr txBox="1"/>
          <p:nvPr/>
        </p:nvSpPr>
        <p:spPr>
          <a:xfrm>
            <a:off x="6503740" y="2200701"/>
            <a:ext cx="5227092" cy="1200329"/>
          </a:xfrm>
          <a:prstGeom prst="rect">
            <a:avLst/>
          </a:prstGeom>
          <a:noFill/>
        </p:spPr>
        <p:txBody>
          <a:bodyPr wrap="square" rtlCol="0">
            <a:spAutoFit/>
          </a:bodyPr>
          <a:lstStyle/>
          <a:p>
            <a:pPr marL="342900" indent="-342900">
              <a:buFont typeface="Arial" pitchFamily="34" charset="0"/>
              <a:buChar char="•"/>
            </a:pPr>
            <a:r>
              <a:rPr lang="en-US" sz="2400" dirty="0" smtClean="0">
                <a:hlinkClick r:id="rId2"/>
              </a:rPr>
              <a:t>Cristina </a:t>
            </a:r>
            <a:r>
              <a:rPr lang="en-US" sz="2400" dirty="0" err="1" smtClean="0">
                <a:hlinkClick r:id="rId2"/>
              </a:rPr>
              <a:t>Neagu</a:t>
            </a:r>
            <a:r>
              <a:rPr lang="en-US" sz="2400" dirty="0" smtClean="0">
                <a:hlinkClick r:id="rId2"/>
              </a:rPr>
              <a:t> - Can't be touched</a:t>
            </a:r>
            <a:r>
              <a:rPr lang="en-US" sz="2400" dirty="0" smtClean="0"/>
              <a:t> </a:t>
            </a:r>
          </a:p>
          <a:p>
            <a:pPr marL="342900" indent="-342900">
              <a:buFont typeface="Arial" pitchFamily="34" charset="0"/>
              <a:buChar char="•"/>
            </a:pPr>
            <a:r>
              <a:rPr lang="en-US" sz="2400" dirty="0" smtClean="0">
                <a:hlinkClick r:id="rId3"/>
              </a:rPr>
              <a:t>Cristina </a:t>
            </a:r>
            <a:r>
              <a:rPr lang="en-US" sz="2400" dirty="0" err="1" smtClean="0">
                <a:hlinkClick r:id="rId3"/>
              </a:rPr>
              <a:t>Neagu</a:t>
            </a:r>
            <a:r>
              <a:rPr lang="en-US" sz="2400" dirty="0" smtClean="0">
                <a:hlinkClick r:id="rId3"/>
              </a:rPr>
              <a:t> The Best Woman Handball Player 2015</a:t>
            </a:r>
            <a:r>
              <a:rPr lang="en-US" sz="2400" dirty="0" smtClean="0"/>
              <a:t>    </a:t>
            </a:r>
            <a:endParaRPr lang="en-US" sz="2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794" y="0"/>
            <a:ext cx="54863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1724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ine 7" descr="O imagine care conține sport, gimnastică, tenis, exterior&#10;&#10;Descrierea a fost generată cu un grad mare de încredere">
            <a:extLst>
              <a:ext uri="{FF2B5EF4-FFF2-40B4-BE49-F238E27FC236}">
                <a16:creationId xmlns="" xmlns:a16="http://schemas.microsoft.com/office/drawing/2014/main" id="{AA40496E-1CE5-4819-AEA8-41134514120D}"/>
              </a:ext>
            </a:extLst>
          </p:cNvPr>
          <p:cNvPicPr>
            <a:picLocks noChangeAspect="1"/>
          </p:cNvPicPr>
          <p:nvPr/>
        </p:nvPicPr>
        <p:blipFill rotWithShape="1">
          <a:blip r:embed="rId2"/>
          <a:srcRect l="11442" r="5312"/>
          <a:stretch/>
        </p:blipFill>
        <p:spPr>
          <a:xfrm>
            <a:off x="20" y="10"/>
            <a:ext cx="9141724" cy="6863475"/>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p:spPr>
      </p:pic>
      <p:pic>
        <p:nvPicPr>
          <p:cNvPr id="9" name="Imagine 9" descr="O imagine care conține persoană, cer, sport, galben&#10;&#10;Descrierea a fost generată cu un grad foarte mare de încredere">
            <a:extLst>
              <a:ext uri="{FF2B5EF4-FFF2-40B4-BE49-F238E27FC236}">
                <a16:creationId xmlns="" xmlns:a16="http://schemas.microsoft.com/office/drawing/2014/main" id="{5E0FEC2A-0C8D-4CAB-8247-1D37A2C5DB63}"/>
              </a:ext>
            </a:extLst>
          </p:cNvPr>
          <p:cNvPicPr>
            <a:picLocks noChangeAspect="1"/>
          </p:cNvPicPr>
          <p:nvPr/>
        </p:nvPicPr>
        <p:blipFill rotWithShape="1">
          <a:blip r:embed="rId3"/>
          <a:srcRect l="8573" r="116" b="1"/>
          <a:stretch/>
        </p:blipFill>
        <p:spPr>
          <a:xfrm>
            <a:off x="5790353" y="10"/>
            <a:ext cx="6401647" cy="6852984"/>
          </a:xfrm>
          <a:custGeom>
            <a:avLst/>
            <a:gdLst>
              <a:gd name="connsiteX0" fmla="*/ 354282 w 6401647"/>
              <a:gd name="connsiteY0" fmla="*/ 0 h 6852994"/>
              <a:gd name="connsiteX1" fmla="*/ 6401647 w 6401647"/>
              <a:gd name="connsiteY1" fmla="*/ 0 h 6852994"/>
              <a:gd name="connsiteX2" fmla="*/ 6401647 w 6401647"/>
              <a:gd name="connsiteY2" fmla="*/ 6852994 h 6852994"/>
              <a:gd name="connsiteX3" fmla="*/ 0 w 6401647"/>
              <a:gd name="connsiteY3" fmla="*/ 6852994 h 6852994"/>
              <a:gd name="connsiteX4" fmla="*/ 0 w 6401647"/>
              <a:gd name="connsiteY4" fmla="*/ 6852993 h 6852994"/>
              <a:gd name="connsiteX5" fmla="*/ 3528116 w 6401647"/>
              <a:gd name="connsiteY5" fmla="*/ 6852993 h 685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1647" h="6852994">
                <a:moveTo>
                  <a:pt x="354282" y="0"/>
                </a:moveTo>
                <a:lnTo>
                  <a:pt x="6401647" y="0"/>
                </a:lnTo>
                <a:lnTo>
                  <a:pt x="6401647" y="6852994"/>
                </a:lnTo>
                <a:lnTo>
                  <a:pt x="0" y="6852994"/>
                </a:lnTo>
                <a:lnTo>
                  <a:pt x="0" y="6852993"/>
                </a:lnTo>
                <a:lnTo>
                  <a:pt x="3528116" y="6852993"/>
                </a:lnTo>
                <a:close/>
              </a:path>
            </a:pathLst>
          </a:custGeom>
        </p:spPr>
      </p:pic>
    </p:spTree>
    <p:extLst>
      <p:ext uri="{BB962C8B-B14F-4D97-AF65-F5344CB8AC3E}">
        <p14:creationId xmlns:p14="http://schemas.microsoft.com/office/powerpoint/2010/main" val="389640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Substituent conținut 2">
            <a:extLst>
              <a:ext uri="{FF2B5EF4-FFF2-40B4-BE49-F238E27FC236}">
                <a16:creationId xmlns="" xmlns:a16="http://schemas.microsoft.com/office/drawing/2014/main" id="{3BA2F3BC-D7C3-4912-822A-B5BAB8DEE3D9}"/>
              </a:ext>
            </a:extLst>
          </p:cNvPr>
          <p:cNvSpPr>
            <a:spLocks noGrp="1"/>
          </p:cNvSpPr>
          <p:nvPr>
            <p:ph idx="1"/>
          </p:nvPr>
        </p:nvSpPr>
        <p:spPr>
          <a:xfrm>
            <a:off x="746165" y="1070891"/>
            <a:ext cx="6382657" cy="3181684"/>
          </a:xfrm>
        </p:spPr>
        <p:txBody>
          <a:bodyPr vert="horz" lIns="91440" tIns="45720" rIns="91440" bIns="45720" rtlCol="0" anchor="t">
            <a:noAutofit/>
          </a:bodyPr>
          <a:lstStyle/>
          <a:p>
            <a:r>
              <a:rPr lang="ro-RO" dirty="0">
                <a:cs typeface="Calibri"/>
              </a:rPr>
              <a:t> </a:t>
            </a:r>
            <a:r>
              <a:rPr lang="ro-RO" dirty="0" err="1">
                <a:cs typeface="Calibri"/>
              </a:rPr>
              <a:t>Hélène</a:t>
            </a:r>
            <a:r>
              <a:rPr lang="ro-RO" dirty="0">
                <a:cs typeface="Calibri"/>
              </a:rPr>
              <a:t> de </a:t>
            </a:r>
            <a:r>
              <a:rPr lang="ro-RO" dirty="0" err="1">
                <a:cs typeface="Calibri"/>
              </a:rPr>
              <a:t>Pourtalès</a:t>
            </a:r>
            <a:r>
              <a:rPr lang="ro-RO" dirty="0">
                <a:cs typeface="Calibri"/>
              </a:rPr>
              <a:t> of Switzerland </a:t>
            </a:r>
            <a:r>
              <a:rPr lang="ro-RO" dirty="0" err="1">
                <a:cs typeface="Calibri"/>
              </a:rPr>
              <a:t>became</a:t>
            </a:r>
            <a:r>
              <a:rPr lang="ro-RO" dirty="0">
                <a:cs typeface="Calibri"/>
              </a:rPr>
              <a:t> </a:t>
            </a:r>
            <a:r>
              <a:rPr lang="ro-RO" dirty="0" err="1">
                <a:cs typeface="Calibri"/>
              </a:rPr>
              <a:t>the</a:t>
            </a:r>
            <a:r>
              <a:rPr lang="ro-RO" dirty="0">
                <a:cs typeface="Calibri"/>
              </a:rPr>
              <a:t> </a:t>
            </a:r>
            <a:r>
              <a:rPr lang="ro-RO" dirty="0" err="1">
                <a:cs typeface="Calibri"/>
              </a:rPr>
              <a:t>first</a:t>
            </a:r>
            <a:r>
              <a:rPr lang="ro-RO" dirty="0">
                <a:cs typeface="Calibri"/>
              </a:rPr>
              <a:t> </a:t>
            </a:r>
            <a:r>
              <a:rPr lang="ro-RO" dirty="0" err="1">
                <a:cs typeface="Calibri"/>
              </a:rPr>
              <a:t>woman</a:t>
            </a:r>
            <a:r>
              <a:rPr lang="ro-RO" dirty="0">
                <a:cs typeface="Calibri"/>
              </a:rPr>
              <a:t> </a:t>
            </a:r>
            <a:r>
              <a:rPr lang="ro-RO" dirty="0" err="1">
                <a:cs typeface="Calibri"/>
              </a:rPr>
              <a:t>to</a:t>
            </a:r>
            <a:r>
              <a:rPr lang="ro-RO" dirty="0">
                <a:cs typeface="Calibri"/>
              </a:rPr>
              <a:t> </a:t>
            </a:r>
            <a:r>
              <a:rPr lang="ro-RO" dirty="0" err="1">
                <a:cs typeface="Calibri"/>
              </a:rPr>
              <a:t>compete</a:t>
            </a:r>
            <a:r>
              <a:rPr lang="ro-RO" dirty="0">
                <a:cs typeface="Calibri"/>
              </a:rPr>
              <a:t> at </a:t>
            </a:r>
            <a:r>
              <a:rPr lang="ro-RO" dirty="0" err="1">
                <a:cs typeface="Calibri"/>
              </a:rPr>
              <a:t>the</a:t>
            </a:r>
            <a:r>
              <a:rPr lang="ro-RO" dirty="0">
                <a:cs typeface="Calibri"/>
              </a:rPr>
              <a:t> </a:t>
            </a:r>
            <a:r>
              <a:rPr lang="ro-RO" dirty="0" err="1">
                <a:cs typeface="Calibri"/>
              </a:rPr>
              <a:t>Olympic</a:t>
            </a:r>
            <a:r>
              <a:rPr lang="ro-RO" dirty="0">
                <a:cs typeface="Calibri"/>
              </a:rPr>
              <a:t> </a:t>
            </a:r>
            <a:r>
              <a:rPr lang="ro-RO" dirty="0" err="1">
                <a:cs typeface="Calibri"/>
              </a:rPr>
              <a:t>Games</a:t>
            </a:r>
            <a:r>
              <a:rPr lang="ro-RO" dirty="0">
                <a:cs typeface="Calibri"/>
              </a:rPr>
              <a:t> </a:t>
            </a:r>
            <a:r>
              <a:rPr lang="ro-RO" dirty="0" err="1">
                <a:cs typeface="Calibri"/>
              </a:rPr>
              <a:t>and</a:t>
            </a:r>
            <a:r>
              <a:rPr lang="ro-RO" dirty="0">
                <a:cs typeface="Calibri"/>
              </a:rPr>
              <a:t> </a:t>
            </a:r>
            <a:r>
              <a:rPr lang="ro-RO" dirty="0" err="1">
                <a:cs typeface="Calibri"/>
              </a:rPr>
              <a:t>became</a:t>
            </a:r>
            <a:r>
              <a:rPr lang="ro-RO" dirty="0">
                <a:cs typeface="Calibri"/>
              </a:rPr>
              <a:t> </a:t>
            </a:r>
            <a:r>
              <a:rPr lang="ro-RO" dirty="0" err="1">
                <a:cs typeface="Calibri"/>
              </a:rPr>
              <a:t>the</a:t>
            </a:r>
            <a:r>
              <a:rPr lang="ro-RO" dirty="0">
                <a:cs typeface="Calibri"/>
              </a:rPr>
              <a:t> </a:t>
            </a:r>
            <a:r>
              <a:rPr lang="ro-RO" dirty="0" err="1">
                <a:cs typeface="Calibri"/>
              </a:rPr>
              <a:t>first</a:t>
            </a:r>
            <a:r>
              <a:rPr lang="ro-RO" dirty="0">
                <a:cs typeface="Calibri"/>
              </a:rPr>
              <a:t> </a:t>
            </a:r>
            <a:r>
              <a:rPr lang="ro-RO" dirty="0" err="1">
                <a:cs typeface="Calibri"/>
              </a:rPr>
              <a:t>female</a:t>
            </a:r>
            <a:r>
              <a:rPr lang="ro-RO" dirty="0">
                <a:cs typeface="Calibri"/>
              </a:rPr>
              <a:t> </a:t>
            </a:r>
            <a:r>
              <a:rPr lang="ro-RO" dirty="0" err="1">
                <a:cs typeface="Calibri"/>
              </a:rPr>
              <a:t>Olympic</a:t>
            </a:r>
            <a:r>
              <a:rPr lang="ro-RO" dirty="0">
                <a:cs typeface="Calibri"/>
              </a:rPr>
              <a:t> </a:t>
            </a:r>
            <a:r>
              <a:rPr lang="ro-RO" dirty="0" err="1">
                <a:cs typeface="Calibri"/>
              </a:rPr>
              <a:t>champion</a:t>
            </a:r>
            <a:r>
              <a:rPr lang="ro-RO" dirty="0">
                <a:cs typeface="Calibri"/>
              </a:rPr>
              <a:t>, as a </a:t>
            </a:r>
            <a:r>
              <a:rPr lang="ro-RO" dirty="0" err="1">
                <a:cs typeface="Calibri"/>
              </a:rPr>
              <a:t>member</a:t>
            </a:r>
            <a:r>
              <a:rPr lang="ro-RO" dirty="0">
                <a:cs typeface="Calibri"/>
              </a:rPr>
              <a:t> of </a:t>
            </a:r>
            <a:r>
              <a:rPr lang="ro-RO" dirty="0" err="1">
                <a:cs typeface="Calibri"/>
              </a:rPr>
              <a:t>the</a:t>
            </a:r>
            <a:r>
              <a:rPr lang="ro-RO" dirty="0">
                <a:cs typeface="Calibri"/>
              </a:rPr>
              <a:t> </a:t>
            </a:r>
            <a:r>
              <a:rPr lang="ro-RO" dirty="0" err="1">
                <a:cs typeface="Calibri"/>
              </a:rPr>
              <a:t>winning</a:t>
            </a:r>
            <a:r>
              <a:rPr lang="ro-RO" dirty="0">
                <a:cs typeface="Calibri"/>
              </a:rPr>
              <a:t> team in </a:t>
            </a:r>
            <a:r>
              <a:rPr lang="ro-RO" dirty="0" err="1">
                <a:cs typeface="Calibri"/>
              </a:rPr>
              <a:t>the</a:t>
            </a:r>
            <a:r>
              <a:rPr lang="ro-RO" dirty="0">
                <a:cs typeface="Calibri"/>
              </a:rPr>
              <a:t> </a:t>
            </a:r>
            <a:r>
              <a:rPr lang="ro-RO" dirty="0" err="1">
                <a:cs typeface="Calibri"/>
              </a:rPr>
              <a:t>first</a:t>
            </a:r>
            <a:r>
              <a:rPr lang="ro-RO" dirty="0">
                <a:cs typeface="Calibri"/>
              </a:rPr>
              <a:t> 1 </a:t>
            </a:r>
            <a:r>
              <a:rPr lang="ro-RO" dirty="0" err="1">
                <a:cs typeface="Calibri"/>
              </a:rPr>
              <a:t>to</a:t>
            </a:r>
            <a:r>
              <a:rPr lang="ro-RO" dirty="0">
                <a:cs typeface="Calibri"/>
              </a:rPr>
              <a:t> 2 ton </a:t>
            </a:r>
            <a:r>
              <a:rPr lang="ro-RO" dirty="0" err="1">
                <a:cs typeface="Calibri"/>
              </a:rPr>
              <a:t>sailing</a:t>
            </a:r>
            <a:r>
              <a:rPr lang="ro-RO" dirty="0">
                <a:cs typeface="Calibri"/>
              </a:rPr>
              <a:t> event on May 22, 1900.</a:t>
            </a:r>
          </a:p>
          <a:p>
            <a:endParaRPr lang="ro-RO" dirty="0">
              <a:cs typeface="Calibri"/>
            </a:endParaRPr>
          </a:p>
          <a:p>
            <a:r>
              <a:rPr lang="ro-RO" dirty="0" err="1">
                <a:cs typeface="Calibri"/>
              </a:rPr>
              <a:t>Briton</a:t>
            </a:r>
            <a:r>
              <a:rPr lang="ro-RO" dirty="0">
                <a:cs typeface="Calibri"/>
              </a:rPr>
              <a:t> Charlotte Cooper </a:t>
            </a:r>
            <a:r>
              <a:rPr lang="ro-RO" dirty="0" err="1">
                <a:cs typeface="Calibri"/>
              </a:rPr>
              <a:t>became</a:t>
            </a:r>
            <a:r>
              <a:rPr lang="ro-RO" dirty="0">
                <a:cs typeface="Calibri"/>
              </a:rPr>
              <a:t> </a:t>
            </a:r>
            <a:r>
              <a:rPr lang="ro-RO" dirty="0" err="1">
                <a:cs typeface="Calibri"/>
              </a:rPr>
              <a:t>the</a:t>
            </a:r>
            <a:r>
              <a:rPr lang="ro-RO" dirty="0">
                <a:cs typeface="Calibri"/>
              </a:rPr>
              <a:t> </a:t>
            </a:r>
            <a:r>
              <a:rPr lang="ro-RO" dirty="0" err="1">
                <a:cs typeface="Calibri"/>
              </a:rPr>
              <a:t>first</a:t>
            </a:r>
            <a:r>
              <a:rPr lang="ro-RO" dirty="0">
                <a:cs typeface="Calibri"/>
              </a:rPr>
              <a:t> </a:t>
            </a:r>
            <a:r>
              <a:rPr lang="ro-RO" dirty="0" err="1">
                <a:cs typeface="Calibri"/>
              </a:rPr>
              <a:t>female</a:t>
            </a:r>
            <a:r>
              <a:rPr lang="ro-RO" dirty="0">
                <a:cs typeface="Calibri"/>
              </a:rPr>
              <a:t> individual </a:t>
            </a:r>
            <a:r>
              <a:rPr lang="ro-RO" dirty="0" err="1">
                <a:cs typeface="Calibri"/>
              </a:rPr>
              <a:t>champion</a:t>
            </a:r>
            <a:r>
              <a:rPr lang="ro-RO" dirty="0">
                <a:cs typeface="Calibri"/>
              </a:rPr>
              <a:t> </a:t>
            </a:r>
            <a:r>
              <a:rPr lang="ro-RO" dirty="0" err="1">
                <a:cs typeface="Calibri"/>
              </a:rPr>
              <a:t>by</a:t>
            </a:r>
            <a:r>
              <a:rPr lang="ro-RO" dirty="0">
                <a:cs typeface="Calibri"/>
              </a:rPr>
              <a:t> </a:t>
            </a:r>
            <a:r>
              <a:rPr lang="ro-RO" dirty="0" err="1">
                <a:cs typeface="Calibri"/>
              </a:rPr>
              <a:t>winning</a:t>
            </a:r>
            <a:r>
              <a:rPr lang="ro-RO" dirty="0">
                <a:cs typeface="Calibri"/>
              </a:rPr>
              <a:t> </a:t>
            </a:r>
            <a:r>
              <a:rPr lang="ro-RO" dirty="0" err="1">
                <a:cs typeface="Calibri"/>
              </a:rPr>
              <a:t>the</a:t>
            </a:r>
            <a:r>
              <a:rPr lang="ro-RO" dirty="0">
                <a:cs typeface="Calibri"/>
              </a:rPr>
              <a:t> </a:t>
            </a:r>
            <a:r>
              <a:rPr lang="ro-RO" dirty="0" err="1">
                <a:cs typeface="Calibri"/>
              </a:rPr>
              <a:t>women's</a:t>
            </a:r>
            <a:r>
              <a:rPr lang="ro-RO" dirty="0">
                <a:cs typeface="Calibri"/>
              </a:rPr>
              <a:t> </a:t>
            </a:r>
            <a:r>
              <a:rPr lang="ro-RO" dirty="0" err="1">
                <a:cs typeface="Calibri"/>
              </a:rPr>
              <a:t>singles</a:t>
            </a:r>
            <a:r>
              <a:rPr lang="ro-RO" dirty="0">
                <a:cs typeface="Calibri"/>
              </a:rPr>
              <a:t> </a:t>
            </a:r>
            <a:r>
              <a:rPr lang="ro-RO" dirty="0" err="1">
                <a:cs typeface="Calibri"/>
              </a:rPr>
              <a:t>tennis</a:t>
            </a:r>
            <a:r>
              <a:rPr lang="ro-RO" dirty="0">
                <a:cs typeface="Calibri"/>
              </a:rPr>
              <a:t> </a:t>
            </a:r>
            <a:r>
              <a:rPr lang="ro-RO" dirty="0" err="1">
                <a:cs typeface="Calibri"/>
              </a:rPr>
              <a:t>competition</a:t>
            </a:r>
            <a:r>
              <a:rPr lang="ro-RO" dirty="0">
                <a:cs typeface="Calibri"/>
              </a:rPr>
              <a:t> on </a:t>
            </a:r>
            <a:r>
              <a:rPr lang="ro-RO" dirty="0" err="1">
                <a:cs typeface="Calibri"/>
              </a:rPr>
              <a:t>July</a:t>
            </a:r>
            <a:r>
              <a:rPr lang="ro-RO" dirty="0">
                <a:cs typeface="Calibri"/>
              </a:rPr>
              <a:t> 11</a:t>
            </a:r>
            <a:r>
              <a:rPr lang="ro-RO" dirty="0" smtClean="0">
                <a:cs typeface="Calibri"/>
              </a:rPr>
              <a:t>.</a:t>
            </a:r>
            <a:r>
              <a:rPr lang="en-US" dirty="0" smtClean="0">
                <a:cs typeface="Calibri"/>
              </a:rPr>
              <a:t> </a:t>
            </a:r>
            <a:r>
              <a:rPr lang="en-US" dirty="0" smtClean="0">
                <a:solidFill>
                  <a:srgbClr val="FF0000"/>
                </a:solidFill>
                <a:cs typeface="Calibri"/>
              </a:rPr>
              <a:t>??????</a:t>
            </a:r>
            <a:endParaRPr lang="ro-RO" dirty="0">
              <a:solidFill>
                <a:srgbClr val="FF0000"/>
              </a:solidFill>
            </a:endParaRPr>
          </a:p>
        </p:txBody>
      </p:sp>
      <p:sp>
        <p:nvSpPr>
          <p:cNvPr id="26" name="Rectangle 28">
            <a:extLst>
              <a:ext uri="{FF2B5EF4-FFF2-40B4-BE49-F238E27FC236}">
                <a16:creationId xmlns="" xmlns:a16="http://schemas.microsoft.com/office/drawing/2014/main" id="{61445B8C-D724-4F73-AB77-3CCE4E822C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34655" y="20963"/>
            <a:ext cx="4657345" cy="6816065"/>
          </a:xfrm>
          <a:prstGeom prst="rect">
            <a:avLst/>
          </a:prstGeom>
          <a:solidFill>
            <a:schemeClr val="bg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Imagine 12" descr="O imagine care conține persoană, tenis, rachetă, fotografie&#10;&#10;Descrierea a fost generată cu un grad foarte mare de încredere">
            <a:extLst>
              <a:ext uri="{FF2B5EF4-FFF2-40B4-BE49-F238E27FC236}">
                <a16:creationId xmlns="" xmlns:a16="http://schemas.microsoft.com/office/drawing/2014/main" id="{4E918D89-29CB-43F2-ACB9-428DE1C9E6C4}"/>
              </a:ext>
            </a:extLst>
          </p:cNvPr>
          <p:cNvPicPr>
            <a:picLocks noChangeAspect="1"/>
          </p:cNvPicPr>
          <p:nvPr/>
        </p:nvPicPr>
        <p:blipFill>
          <a:blip r:embed="rId2"/>
          <a:stretch>
            <a:fillRect/>
          </a:stretch>
        </p:blipFill>
        <p:spPr>
          <a:xfrm>
            <a:off x="8542139" y="3568524"/>
            <a:ext cx="2178211" cy="3215072"/>
          </a:xfrm>
          <a:prstGeom prst="rect">
            <a:avLst/>
          </a:prstGeom>
        </p:spPr>
      </p:pic>
      <p:cxnSp>
        <p:nvCxnSpPr>
          <p:cNvPr id="27" name="Straight Connector 30">
            <a:extLst>
              <a:ext uri="{FF2B5EF4-FFF2-40B4-BE49-F238E27FC236}">
                <a16:creationId xmlns="" xmlns:a16="http://schemas.microsoft.com/office/drawing/2014/main" id="{99905336-A7CD-4C75-9E77-C704674F404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073347" y="3429000"/>
            <a:ext cx="1597456" cy="0"/>
          </a:xfrm>
          <a:prstGeom prst="line">
            <a:avLst/>
          </a:prstGeom>
          <a:ln w="50800">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Imagine 7" descr="O imagine care conține clădire, exterior&#10;&#10;Descrierea a fost generată cu un grad foarte mare de încredere">
            <a:extLst>
              <a:ext uri="{FF2B5EF4-FFF2-40B4-BE49-F238E27FC236}">
                <a16:creationId xmlns="" xmlns:a16="http://schemas.microsoft.com/office/drawing/2014/main" id="{E159E79C-119C-420A-B1EE-EFE88A83D575}"/>
              </a:ext>
            </a:extLst>
          </p:cNvPr>
          <p:cNvPicPr>
            <a:picLocks noChangeAspect="1"/>
          </p:cNvPicPr>
          <p:nvPr/>
        </p:nvPicPr>
        <p:blipFill>
          <a:blip r:embed="rId3"/>
          <a:stretch>
            <a:fillRect/>
          </a:stretch>
        </p:blipFill>
        <p:spPr>
          <a:xfrm>
            <a:off x="8591687" y="128815"/>
            <a:ext cx="2079116" cy="3300185"/>
          </a:xfrm>
          <a:prstGeom prst="rect">
            <a:avLst/>
          </a:prstGeom>
        </p:spPr>
      </p:pic>
    </p:spTree>
    <p:extLst>
      <p:ext uri="{BB962C8B-B14F-4D97-AF65-F5344CB8AC3E}">
        <p14:creationId xmlns:p14="http://schemas.microsoft.com/office/powerpoint/2010/main" val="3466746926"/>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ine 4" descr="O imagine care conține persoană, sport, exterior, femeie&#10;&#10;Descrierea a fost generată cu un grad foarte mare de încredere">
            <a:extLst>
              <a:ext uri="{FF2B5EF4-FFF2-40B4-BE49-F238E27FC236}">
                <a16:creationId xmlns="" xmlns:a16="http://schemas.microsoft.com/office/drawing/2014/main" id="{51536499-566C-456F-8E4C-F43618EE5785}"/>
              </a:ext>
            </a:extLst>
          </p:cNvPr>
          <p:cNvPicPr>
            <a:picLocks noChangeAspect="1"/>
          </p:cNvPicPr>
          <p:nvPr/>
        </p:nvPicPr>
        <p:blipFill rotWithShape="1">
          <a:blip r:embed="rId2"/>
          <a:srcRect r="2754" b="10000"/>
          <a:stretch/>
        </p:blipFill>
        <p:spPr>
          <a:xfrm>
            <a:off x="4818888" y="1"/>
            <a:ext cx="7373112" cy="6857999"/>
          </a:xfrm>
          <a:prstGeom prst="rect">
            <a:avLst/>
          </a:prstGeom>
        </p:spPr>
      </p:pic>
      <p:sp>
        <p:nvSpPr>
          <p:cNvPr id="13" name="Freeform 8">
            <a:extLst>
              <a:ext uri="{FF2B5EF4-FFF2-40B4-BE49-F238E27FC236}">
                <a16:creationId xmlns="" xmlns:a16="http://schemas.microsoft.com/office/drawing/2014/main" id="{9225B0D8-E56E-4ACC-A464-81F4062765C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51" y="-478"/>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1">
            <a:extLst>
              <a:ext uri="{FF2B5EF4-FFF2-40B4-BE49-F238E27FC236}">
                <a16:creationId xmlns="" xmlns:a16="http://schemas.microsoft.com/office/drawing/2014/main" id="{8F5D1B28-3976-4367-807C-CAD629CDD8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52" y="-478"/>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 xmlns:a16="http://schemas.microsoft.com/office/drawing/2014/main" id="{E4C470EF-270F-452B-8173-848C0FCFBB9C}"/>
              </a:ext>
            </a:extLst>
          </p:cNvPr>
          <p:cNvSpPr>
            <a:spLocks noGrp="1"/>
          </p:cNvSpPr>
          <p:nvPr>
            <p:ph type="title"/>
          </p:nvPr>
        </p:nvSpPr>
        <p:spPr>
          <a:xfrm>
            <a:off x="408828" y="254947"/>
            <a:ext cx="5058370" cy="3320973"/>
          </a:xfrm>
        </p:spPr>
        <p:txBody>
          <a:bodyPr vert="horz" lIns="91440" tIns="45720" rIns="91440" bIns="45720" rtlCol="0" anchor="t">
            <a:normAutofit fontScale="90000"/>
          </a:bodyPr>
          <a:lstStyle/>
          <a:p>
            <a:r>
              <a:rPr lang="en-US" sz="5400" dirty="0"/>
              <a:t>First Romanian </a:t>
            </a:r>
            <a:r>
              <a:rPr lang="en-US" sz="5400" dirty="0" smtClean="0"/>
              <a:t>sportswoman </a:t>
            </a:r>
            <a:r>
              <a:rPr lang="en-US" sz="5400" dirty="0"/>
              <a:t>who won a medal at </a:t>
            </a:r>
            <a:r>
              <a:rPr lang="en-US" sz="5400" dirty="0" smtClean="0"/>
              <a:t>the Olympics</a:t>
            </a:r>
            <a:r>
              <a:rPr lang="en-US" sz="5400" dirty="0">
                <a:cs typeface="Calibri Light"/>
              </a:rPr>
              <a:t/>
            </a:r>
            <a:br>
              <a:rPr lang="en-US" sz="5400" dirty="0">
                <a:cs typeface="Calibri Light"/>
              </a:rPr>
            </a:br>
            <a:r>
              <a:rPr lang="en-US" sz="5400" dirty="0">
                <a:cs typeface="Calibri Light"/>
              </a:rPr>
              <a:t/>
            </a:r>
            <a:br>
              <a:rPr lang="en-US" sz="5400" dirty="0">
                <a:cs typeface="Calibri Light"/>
              </a:rPr>
            </a:br>
            <a:r>
              <a:rPr lang="en-US" sz="5400" dirty="0">
                <a:cs typeface="Calibri Light"/>
              </a:rPr>
              <a:t/>
            </a:r>
            <a:br>
              <a:rPr lang="en-US" sz="5400" dirty="0">
                <a:cs typeface="Calibri Light"/>
              </a:rPr>
            </a:br>
            <a:r>
              <a:rPr lang="en-US" sz="5400" dirty="0">
                <a:cs typeface="Calibri Light"/>
              </a:rPr>
              <a:t/>
            </a:r>
            <a:br>
              <a:rPr lang="en-US" sz="5400" dirty="0">
                <a:cs typeface="Calibri Light"/>
              </a:rPr>
            </a:br>
            <a:r>
              <a:rPr lang="en-US" sz="5400" dirty="0">
                <a:cs typeface="Calibri Light"/>
              </a:rPr>
              <a:t>   </a:t>
            </a:r>
            <a:r>
              <a:rPr lang="en-US" sz="5400" dirty="0" err="1" smtClean="0">
                <a:cs typeface="Calibri Light"/>
              </a:rPr>
              <a:t>Iolanda</a:t>
            </a:r>
            <a:r>
              <a:rPr lang="en-US" sz="5400" dirty="0" smtClean="0">
                <a:cs typeface="Calibri Light"/>
              </a:rPr>
              <a:t> </a:t>
            </a:r>
            <a:r>
              <a:rPr lang="en-US" sz="5400" dirty="0">
                <a:cs typeface="Calibri Light"/>
              </a:rPr>
              <a:t>Balas</a:t>
            </a:r>
          </a:p>
        </p:txBody>
      </p:sp>
    </p:spTree>
    <p:extLst>
      <p:ext uri="{BB962C8B-B14F-4D97-AF65-F5344CB8AC3E}">
        <p14:creationId xmlns:p14="http://schemas.microsoft.com/office/powerpoint/2010/main" val="913566155"/>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ine 5" descr="O imagine care conține tenis, femeie, sport, persoană&#10;&#10;Descrierea a fost generată cu un grad foarte mare de încredere">
            <a:extLst>
              <a:ext uri="{FF2B5EF4-FFF2-40B4-BE49-F238E27FC236}">
                <a16:creationId xmlns="" xmlns:a16="http://schemas.microsoft.com/office/drawing/2014/main" id="{38A960F1-6B37-4902-BA53-9684CD05E9AA}"/>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406688914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56C20283-73E0-40EC-8AD8-057F581F64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 xmlns:a16="http://schemas.microsoft.com/office/drawing/2014/main" id="{3FCC729B-E528-40C3-82D3-BA4375575E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 xmlns:a16="http://schemas.microsoft.com/office/drawing/2014/main" id="{58F1FB8D-1842-4A04-998D-6CF047AB27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u 1">
            <a:extLst>
              <a:ext uri="{FF2B5EF4-FFF2-40B4-BE49-F238E27FC236}">
                <a16:creationId xmlns="" xmlns:a16="http://schemas.microsoft.com/office/drawing/2014/main" id="{8E3B7235-976E-4295-9511-21F327393145}"/>
              </a:ext>
            </a:extLst>
          </p:cNvPr>
          <p:cNvSpPr>
            <a:spLocks noGrp="1"/>
          </p:cNvSpPr>
          <p:nvPr>
            <p:ph type="title"/>
          </p:nvPr>
        </p:nvSpPr>
        <p:spPr>
          <a:xfrm>
            <a:off x="4384039" y="365125"/>
            <a:ext cx="7164493" cy="1325563"/>
          </a:xfrm>
        </p:spPr>
        <p:txBody>
          <a:bodyPr vert="horz" lIns="91440" tIns="45720" rIns="91440" bIns="45720" rtlCol="0" anchor="ctr">
            <a:normAutofit/>
          </a:bodyPr>
          <a:lstStyle/>
          <a:p>
            <a:r>
              <a:rPr lang="en-US" b="1" kern="1200">
                <a:latin typeface="+mj-lt"/>
                <a:ea typeface="+mj-ea"/>
                <a:cs typeface="+mj-cs"/>
              </a:rPr>
              <a:t>Nadia Elena </a:t>
            </a:r>
            <a:r>
              <a:rPr lang="en-US" b="1" kern="1200" noProof="1">
                <a:latin typeface="+mj-lt"/>
                <a:ea typeface="+mj-ea"/>
                <a:cs typeface="+mj-cs"/>
              </a:rPr>
              <a:t>Comăneci</a:t>
            </a:r>
            <a:endParaRPr lang="en-US" b="1" kern="1200" noProof="1">
              <a:latin typeface="+mj-lt"/>
              <a:cs typeface="Calibri Light"/>
            </a:endParaRPr>
          </a:p>
        </p:txBody>
      </p:sp>
      <p:pic>
        <p:nvPicPr>
          <p:cNvPr id="5" name="Imagine 5" descr="O imagine care conține sol, tenis, exterior, rachetă&#10;&#10;Descrierea a fost generată cu un grad foarte mare de încredere">
            <a:extLst>
              <a:ext uri="{FF2B5EF4-FFF2-40B4-BE49-F238E27FC236}">
                <a16:creationId xmlns="" xmlns:a16="http://schemas.microsoft.com/office/drawing/2014/main" id="{09E7F0E2-E743-476A-BBDC-5ED18E96F874}"/>
              </a:ext>
            </a:extLst>
          </p:cNvPr>
          <p:cNvPicPr>
            <a:picLocks noChangeAspect="1"/>
          </p:cNvPicPr>
          <p:nvPr/>
        </p:nvPicPr>
        <p:blipFill>
          <a:blip r:embed="rId2"/>
          <a:stretch>
            <a:fillRect/>
          </a:stretch>
        </p:blipFill>
        <p:spPr>
          <a:xfrm>
            <a:off x="480060" y="909673"/>
            <a:ext cx="3425957" cy="5038172"/>
          </a:xfrm>
          <a:prstGeom prst="rect">
            <a:avLst/>
          </a:prstGeom>
        </p:spPr>
      </p:pic>
      <p:sp>
        <p:nvSpPr>
          <p:cNvPr id="3" name="Substituent conținut 2">
            <a:extLst>
              <a:ext uri="{FF2B5EF4-FFF2-40B4-BE49-F238E27FC236}">
                <a16:creationId xmlns="" xmlns:a16="http://schemas.microsoft.com/office/drawing/2014/main" id="{C3AF6DAF-D5A7-4DC3-A420-75335594FDD8}"/>
              </a:ext>
            </a:extLst>
          </p:cNvPr>
          <p:cNvSpPr>
            <a:spLocks noGrp="1"/>
          </p:cNvSpPr>
          <p:nvPr>
            <p:ph sz="half" idx="1"/>
          </p:nvPr>
        </p:nvSpPr>
        <p:spPr>
          <a:xfrm>
            <a:off x="4387515" y="1514901"/>
            <a:ext cx="7161017" cy="4662061"/>
          </a:xfrm>
        </p:spPr>
        <p:txBody>
          <a:bodyPr vert="horz" lIns="91440" tIns="45720" rIns="91440" bIns="45720" rtlCol="0" anchor="t">
            <a:normAutofit fontScale="92500" lnSpcReduction="20000"/>
          </a:bodyPr>
          <a:lstStyle/>
          <a:p>
            <a:pPr marL="0"/>
            <a:r>
              <a:rPr lang="en-US" sz="2000" noProof="1"/>
              <a:t> </a:t>
            </a:r>
            <a:r>
              <a:rPr lang="en-US" sz="2600" noProof="1"/>
              <a:t>Romanian retired gymnast and a five-time Olympic gold medalist, all in individual events. </a:t>
            </a:r>
          </a:p>
          <a:p>
            <a:pPr marL="0"/>
            <a:r>
              <a:rPr lang="en-US" sz="2600" noProof="1"/>
              <a:t>T</a:t>
            </a:r>
            <a:r>
              <a:rPr lang="en-US" sz="2600" noProof="1" smtClean="0"/>
              <a:t>he </a:t>
            </a:r>
            <a:r>
              <a:rPr lang="en-US" sz="2600" noProof="1"/>
              <a:t>first gymnast to be awarded a perfect score of 10.0 at the Olympic Games, and then, at the same Games (1976 Summer Olympics in Montreal) </a:t>
            </a:r>
            <a:r>
              <a:rPr lang="en-US" sz="2600" noProof="1" smtClean="0"/>
              <a:t>she </a:t>
            </a:r>
            <a:r>
              <a:rPr lang="en-US" sz="2600" noProof="1"/>
              <a:t>received six more perfect 10s en route to winning three gold medals</a:t>
            </a:r>
            <a:r>
              <a:rPr lang="en-US" sz="2600" noProof="1" smtClean="0"/>
              <a:t>. </a:t>
            </a:r>
            <a:endParaRPr lang="ro-RO" sz="2600" dirty="0"/>
          </a:p>
          <a:p>
            <a:pPr marL="0"/>
            <a:r>
              <a:rPr lang="en-US" sz="2600" noProof="1" smtClean="0"/>
              <a:t>At </a:t>
            </a:r>
            <a:r>
              <a:rPr lang="en-US" sz="2600" noProof="1"/>
              <a:t>the 1980 Summer Olympics in Moscow, she won two more gold medals and attained two more perfect 10s. </a:t>
            </a:r>
            <a:endParaRPr lang="ro-RO" sz="2600" dirty="0">
              <a:cs typeface="Calibri"/>
            </a:endParaRPr>
          </a:p>
          <a:p>
            <a:pPr marL="0"/>
            <a:r>
              <a:rPr lang="en-US" sz="2600" noProof="1">
                <a:cs typeface="Calibri"/>
              </a:rPr>
              <a:t>One of the world's best-known gymnasts and is credited with popularizing the sport around the globe. In 2000, she was named as one of the Athletes of the 20th Century by the Laureus World Sports Academy. </a:t>
            </a:r>
            <a:endParaRPr lang="ro-RO" sz="2600" dirty="0">
              <a:cs typeface="Calibri"/>
            </a:endParaRPr>
          </a:p>
        </p:txBody>
      </p:sp>
    </p:spTree>
    <p:extLst>
      <p:ext uri="{BB962C8B-B14F-4D97-AF65-F5344CB8AC3E}">
        <p14:creationId xmlns:p14="http://schemas.microsoft.com/office/powerpoint/2010/main" val="1393688936"/>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EF725DD1-4BFC-483D-8ED4-27E90BA0E99C}"/>
              </a:ext>
            </a:extLst>
          </p:cNvPr>
          <p:cNvSpPr>
            <a:spLocks noGrp="1"/>
          </p:cNvSpPr>
          <p:nvPr>
            <p:ph type="title"/>
          </p:nvPr>
        </p:nvSpPr>
        <p:spPr>
          <a:xfrm>
            <a:off x="1191297" y="406226"/>
            <a:ext cx="5314536" cy="1325563"/>
          </a:xfrm>
        </p:spPr>
        <p:txBody>
          <a:bodyPr vert="horz" lIns="91440" tIns="45720" rIns="91440" bIns="45720" rtlCol="0" anchor="ctr">
            <a:normAutofit/>
          </a:bodyPr>
          <a:lstStyle/>
          <a:p>
            <a:r>
              <a:rPr lang="en-US" noProof="1"/>
              <a:t>Person</a:t>
            </a:r>
            <a:r>
              <a:rPr lang="en-US"/>
              <a:t>al life</a:t>
            </a:r>
          </a:p>
        </p:txBody>
      </p:sp>
      <p:sp>
        <p:nvSpPr>
          <p:cNvPr id="3" name="Substituent conținut 2">
            <a:extLst>
              <a:ext uri="{FF2B5EF4-FFF2-40B4-BE49-F238E27FC236}">
                <a16:creationId xmlns="" xmlns:a16="http://schemas.microsoft.com/office/drawing/2014/main" id="{0CE2B722-1920-4FC6-8423-70B1E839F722}"/>
              </a:ext>
            </a:extLst>
          </p:cNvPr>
          <p:cNvSpPr>
            <a:spLocks noGrp="1"/>
          </p:cNvSpPr>
          <p:nvPr>
            <p:ph sz="half" idx="1"/>
          </p:nvPr>
        </p:nvSpPr>
        <p:spPr>
          <a:xfrm>
            <a:off x="740535" y="1989243"/>
            <a:ext cx="5336007" cy="4180849"/>
          </a:xfrm>
        </p:spPr>
        <p:txBody>
          <a:bodyPr vert="horz" lIns="91440" tIns="45720" rIns="91440" bIns="45720" rtlCol="0" anchor="t">
            <a:noAutofit/>
          </a:bodyPr>
          <a:lstStyle/>
          <a:p>
            <a:r>
              <a:rPr lang="en-US" sz="2400" noProof="1"/>
              <a:t> Born on 12 November 1961, in </a:t>
            </a:r>
            <a:r>
              <a:rPr lang="en-US" sz="2400" noProof="1" smtClean="0"/>
              <a:t>Onești, Romania</a:t>
            </a:r>
            <a:endParaRPr lang="en-US" sz="2400" baseline="30000" noProof="1">
              <a:cs typeface="Calibri"/>
            </a:endParaRPr>
          </a:p>
          <a:p>
            <a:r>
              <a:rPr lang="en-US" sz="2400" noProof="1" smtClean="0"/>
              <a:t>Comăneci </a:t>
            </a:r>
            <a:r>
              <a:rPr lang="en-US" sz="2400" noProof="1"/>
              <a:t>graduated from Politehnica University of Bucharest with a degree in sports education that gave her the qualifications to coach gymnastics.</a:t>
            </a:r>
            <a:endParaRPr lang="en-US" sz="2400" baseline="30000" noProof="1">
              <a:cs typeface="Calibri"/>
            </a:endParaRPr>
          </a:p>
          <a:p>
            <a:r>
              <a:rPr lang="en-US" sz="2400" dirty="0">
                <a:cs typeface="Calibri"/>
              </a:rPr>
              <a:t>She has lived in the United States since 1989 and is married to American Olympic gold medal gymnast Bart Conner.</a:t>
            </a:r>
          </a:p>
          <a:p>
            <a:endParaRPr lang="en-US" sz="2400" dirty="0">
              <a:cs typeface="Calibri"/>
            </a:endParaRPr>
          </a:p>
        </p:txBody>
      </p:sp>
      <p:sp>
        <p:nvSpPr>
          <p:cNvPr id="10" name="Freeform: Shape 9">
            <a:extLst>
              <a:ext uri="{FF2B5EF4-FFF2-40B4-BE49-F238E27FC236}">
                <a16:creationId xmlns=""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ine 5" descr="O imagine care conține persoană, femeie, ținând, tenis&#10;&#10;Descrierea a fost generată cu un grad foarte mare de încredere">
            <a:extLst>
              <a:ext uri="{FF2B5EF4-FFF2-40B4-BE49-F238E27FC236}">
                <a16:creationId xmlns="" xmlns:a16="http://schemas.microsoft.com/office/drawing/2014/main" id="{B9657286-520C-4B7D-8312-C93B3DF7D1ED}"/>
              </a:ext>
            </a:extLst>
          </p:cNvPr>
          <p:cNvPicPr>
            <a:picLocks noChangeAspect="1"/>
          </p:cNvPicPr>
          <p:nvPr/>
        </p:nvPicPr>
        <p:blipFill rotWithShape="1">
          <a:blip r:embed="rId2"/>
          <a:srcRect l="24310" r="21559"/>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462207306"/>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9">
            <a:extLst>
              <a:ext uri="{FF2B5EF4-FFF2-40B4-BE49-F238E27FC236}">
                <a16:creationId xmlns=""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1">
            <a:extLst>
              <a:ext uri="{FF2B5EF4-FFF2-40B4-BE49-F238E27FC236}">
                <a16:creationId xmlns=""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50604" y="0"/>
            <a:ext cx="6141396" cy="6858000"/>
          </a:xfrm>
          <a:prstGeom prst="rect">
            <a:avLst/>
          </a:pr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3">
            <a:extLst>
              <a:ext uri="{FF2B5EF4-FFF2-40B4-BE49-F238E27FC236}">
                <a16:creationId xmlns=""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50604"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u 1">
            <a:extLst>
              <a:ext uri="{FF2B5EF4-FFF2-40B4-BE49-F238E27FC236}">
                <a16:creationId xmlns="" xmlns:a16="http://schemas.microsoft.com/office/drawing/2014/main" id="{4421EC7A-8C1F-479B-81E9-9FD973B13543}"/>
              </a:ext>
            </a:extLst>
          </p:cNvPr>
          <p:cNvSpPr>
            <a:spLocks noGrp="1"/>
          </p:cNvSpPr>
          <p:nvPr>
            <p:ph type="title"/>
          </p:nvPr>
        </p:nvSpPr>
        <p:spPr>
          <a:xfrm>
            <a:off x="6392598" y="640263"/>
            <a:ext cx="5221266" cy="1344975"/>
          </a:xfrm>
        </p:spPr>
        <p:txBody>
          <a:bodyPr vert="horz" lIns="91440" tIns="45720" rIns="91440" bIns="45720" rtlCol="0" anchor="ctr">
            <a:normAutofit/>
          </a:bodyPr>
          <a:lstStyle/>
          <a:p>
            <a:r>
              <a:rPr lang="en-US" sz="4000" kern="1200" dirty="0">
                <a:solidFill>
                  <a:schemeClr val="tx1"/>
                </a:solidFill>
                <a:latin typeface="+mj-lt"/>
                <a:ea typeface="+mj-ea"/>
                <a:cs typeface="+mj-cs"/>
              </a:rPr>
              <a:t>Summer Olympics in Montreal</a:t>
            </a:r>
          </a:p>
          <a:p>
            <a:endParaRPr lang="en-US" sz="4000" kern="1200" dirty="0">
              <a:solidFill>
                <a:schemeClr val="tx1"/>
              </a:solidFill>
              <a:latin typeface="+mj-lt"/>
              <a:ea typeface="+mj-ea"/>
              <a:cs typeface="+mj-cs"/>
            </a:endParaRPr>
          </a:p>
        </p:txBody>
      </p:sp>
      <p:pic>
        <p:nvPicPr>
          <p:cNvPr id="5" name="Imagine 5" descr="O imagine care conține persoană, sport, bărbat, exterior&#10;&#10;Descrierea a fost generată cu un grad foarte mare de încredere">
            <a:extLst>
              <a:ext uri="{FF2B5EF4-FFF2-40B4-BE49-F238E27FC236}">
                <a16:creationId xmlns="" xmlns:a16="http://schemas.microsoft.com/office/drawing/2014/main" id="{9D098FAB-F4CC-4390-9689-110362FFECF4}"/>
              </a:ext>
            </a:extLst>
          </p:cNvPr>
          <p:cNvPicPr>
            <a:picLocks noChangeAspect="1"/>
          </p:cNvPicPr>
          <p:nvPr/>
        </p:nvPicPr>
        <p:blipFill>
          <a:blip r:embed="rId2"/>
          <a:stretch>
            <a:fillRect/>
          </a:stretch>
        </p:blipFill>
        <p:spPr>
          <a:xfrm>
            <a:off x="484632" y="694694"/>
            <a:ext cx="5126736" cy="5313162"/>
          </a:xfrm>
          <a:prstGeom prst="rect">
            <a:avLst/>
          </a:prstGeom>
        </p:spPr>
      </p:pic>
      <p:sp>
        <p:nvSpPr>
          <p:cNvPr id="3" name="Substituent conținut 2">
            <a:extLst>
              <a:ext uri="{FF2B5EF4-FFF2-40B4-BE49-F238E27FC236}">
                <a16:creationId xmlns="" xmlns:a16="http://schemas.microsoft.com/office/drawing/2014/main" id="{E381B8C6-B790-43B2-B791-388EBF557C8E}"/>
              </a:ext>
            </a:extLst>
          </p:cNvPr>
          <p:cNvSpPr>
            <a:spLocks noGrp="1"/>
          </p:cNvSpPr>
          <p:nvPr>
            <p:ph sz="half" idx="1"/>
          </p:nvPr>
        </p:nvSpPr>
        <p:spPr>
          <a:xfrm>
            <a:off x="6391903" y="1787857"/>
            <a:ext cx="5235490" cy="4106916"/>
          </a:xfrm>
        </p:spPr>
        <p:txBody>
          <a:bodyPr vert="horz" lIns="91440" tIns="45720" rIns="91440" bIns="45720" rtlCol="0" anchor="t">
            <a:normAutofit fontScale="92500" lnSpcReduction="20000"/>
          </a:bodyPr>
          <a:lstStyle/>
          <a:p>
            <a:r>
              <a:rPr lang="en-US" sz="2600" dirty="0"/>
              <a:t>At Montreal </a:t>
            </a:r>
            <a:r>
              <a:rPr lang="en-US" sz="2600" dirty="0" smtClean="0"/>
              <a:t>she received </a:t>
            </a:r>
            <a:r>
              <a:rPr lang="en-US" sz="2600" dirty="0"/>
              <a:t>four of her seven 10s on the uneven bars. The apparatus demands such a spectacular burst of energy in such a short time—only 23 seconds—that it attracts the most fanfare. But it is on the beam that her work seems more representative of her unbelievable skill. She scored three of her seven 10s on the beam. Her hands speak there as much as her body. Her pace magnifies her balance. Her command and distance hush the crowd.              </a:t>
            </a:r>
          </a:p>
          <a:p>
            <a:endParaRPr lang="en-US" sz="2000" dirty="0"/>
          </a:p>
          <a:p>
            <a:pPr marL="0" indent="0">
              <a:buNone/>
            </a:pPr>
            <a:r>
              <a:rPr lang="en-US" sz="2000" dirty="0"/>
              <a:t>                                      — </a:t>
            </a:r>
            <a:r>
              <a:rPr lang="en-US" sz="2000" i="1" dirty="0"/>
              <a:t>Sports Illustrated, 1976</a:t>
            </a:r>
            <a:endParaRPr lang="en-US" sz="2000" dirty="0">
              <a:cs typeface="Calibri"/>
            </a:endParaRPr>
          </a:p>
          <a:p>
            <a:endParaRPr lang="en-US" sz="2000" dirty="0"/>
          </a:p>
        </p:txBody>
      </p:sp>
    </p:spTree>
    <p:extLst>
      <p:ext uri="{BB962C8B-B14F-4D97-AF65-F5344CB8AC3E}">
        <p14:creationId xmlns:p14="http://schemas.microsoft.com/office/powerpoint/2010/main" val="1768230372"/>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ubstituent conținut 5">
            <a:extLst>
              <a:ext uri="{FF2B5EF4-FFF2-40B4-BE49-F238E27FC236}">
                <a16:creationId xmlns="" xmlns:a16="http://schemas.microsoft.com/office/drawing/2014/main" id="{085DE6CC-25A9-4119-BE3A-410C0FF4E31B}"/>
              </a:ext>
            </a:extLst>
          </p:cNvPr>
          <p:cNvGraphicFramePr>
            <a:graphicFrameLocks noGrp="1"/>
          </p:cNvGraphicFramePr>
          <p:nvPr>
            <p:ph sz="half" idx="1"/>
            <p:extLst>
              <p:ext uri="{D42A27DB-BD31-4B8C-83A1-F6EECF244321}">
                <p14:modId xmlns:p14="http://schemas.microsoft.com/office/powerpoint/2010/main" val="4270069121"/>
              </p:ext>
            </p:extLst>
          </p:nvPr>
        </p:nvGraphicFramePr>
        <p:xfrm>
          <a:off x="0" y="-1"/>
          <a:ext cx="12192460" cy="6815058"/>
        </p:xfrm>
        <a:graphic>
          <a:graphicData uri="http://schemas.openxmlformats.org/drawingml/2006/table">
            <a:tbl>
              <a:tblPr firstRow="1" bandRow="1">
                <a:tableStyleId>{5C22544A-7EE6-4342-B048-85BDC9FD1C3A}</a:tableStyleId>
              </a:tblPr>
              <a:tblGrid>
                <a:gridCol w="657024">
                  <a:extLst>
                    <a:ext uri="{9D8B030D-6E8A-4147-A177-3AD203B41FA5}">
                      <a16:colId xmlns="" xmlns:a16="http://schemas.microsoft.com/office/drawing/2014/main" val="633097871"/>
                    </a:ext>
                  </a:extLst>
                </a:gridCol>
                <a:gridCol w="7581227">
                  <a:extLst>
                    <a:ext uri="{9D8B030D-6E8A-4147-A177-3AD203B41FA5}">
                      <a16:colId xmlns="" xmlns:a16="http://schemas.microsoft.com/office/drawing/2014/main" val="1041270295"/>
                    </a:ext>
                  </a:extLst>
                </a:gridCol>
                <a:gridCol w="3954209">
                  <a:extLst>
                    <a:ext uri="{9D8B030D-6E8A-4147-A177-3AD203B41FA5}">
                      <a16:colId xmlns="" xmlns:a16="http://schemas.microsoft.com/office/drawing/2014/main" val="1734274393"/>
                    </a:ext>
                  </a:extLst>
                </a:gridCol>
              </a:tblGrid>
              <a:tr h="476052">
                <a:tc gridSpan="3">
                  <a:txBody>
                    <a:bodyPr/>
                    <a:lstStyle/>
                    <a:p>
                      <a:pPr algn="ctr"/>
                      <a:r>
                        <a:rPr lang="ro-RO" dirty="0"/>
                        <a:t>OLYMPIC GAMES</a:t>
                      </a:r>
                      <a:endParaRPr lang="ro-RO" dirty="0">
                        <a:effectLst/>
                      </a:endParaRPr>
                    </a:p>
                  </a:txBody>
                  <a:tcPr anchor="ctr"/>
                </a:tc>
                <a:tc hMerge="1">
                  <a:txBody>
                    <a:bodyPr/>
                    <a:lstStyle/>
                    <a:p>
                      <a:endParaRPr lang="ro-RO"/>
                    </a:p>
                  </a:txBody>
                  <a:tcPr/>
                </a:tc>
                <a:tc hMerge="1">
                  <a:txBody>
                    <a:bodyPr/>
                    <a:lstStyle/>
                    <a:p>
                      <a:endParaRPr lang="ro-RO"/>
                    </a:p>
                  </a:txBody>
                  <a:tcPr/>
                </a:tc>
                <a:extLst>
                  <a:ext uri="{0D108BD9-81ED-4DB2-BD59-A6C34878D82A}">
                    <a16:rowId xmlns="" xmlns:a16="http://schemas.microsoft.com/office/drawing/2014/main" val="151353820"/>
                  </a:ext>
                </a:extLst>
              </a:tr>
              <a:tr h="463524">
                <a:tc>
                  <a:txBody>
                    <a:bodyPr/>
                    <a:lstStyle/>
                    <a:p>
                      <a:pPr fontAlgn="ctr"/>
                      <a:r>
                        <a:rPr lang="ro-RO" dirty="0">
                          <a:solidFill>
                            <a:schemeClr val="tx1"/>
                          </a:solidFill>
                        </a:rPr>
                        <a:t>G</a:t>
                      </a:r>
                      <a:endParaRPr lang="ro-RO" dirty="0">
                        <a:solidFill>
                          <a:schemeClr val="tx1"/>
                        </a:solidFill>
                        <a:effectLst/>
                      </a:endParaRPr>
                    </a:p>
                  </a:txBody>
                  <a:tcPr anchor="ctr"/>
                </a:tc>
                <a:tc>
                  <a:txBody>
                    <a:bodyPr/>
                    <a:lstStyle/>
                    <a:p>
                      <a:pPr lvl="0">
                        <a:buNone/>
                      </a:pPr>
                      <a:r>
                        <a:rPr lang="ro-RO" noProof="1"/>
                        <a:t>1976 Montréal</a:t>
                      </a:r>
                      <a:endParaRPr lang="ro-RO" noProof="1">
                        <a:effectLst/>
                      </a:endParaRPr>
                    </a:p>
                  </a:txBody>
                  <a:tcPr anchor="ctr"/>
                </a:tc>
                <a:tc>
                  <a:txBody>
                    <a:bodyPr/>
                    <a:lstStyle/>
                    <a:p>
                      <a:pPr fontAlgn="ctr"/>
                      <a:r>
                        <a:rPr lang="ro-RO" noProof="1">
                          <a:effectLst/>
                        </a:rPr>
                        <a:t>All-Around</a:t>
                      </a:r>
                    </a:p>
                  </a:txBody>
                  <a:tcPr anchor="ctr"/>
                </a:tc>
                <a:extLst>
                  <a:ext uri="{0D108BD9-81ED-4DB2-BD59-A6C34878D82A}">
                    <a16:rowId xmlns="" xmlns:a16="http://schemas.microsoft.com/office/drawing/2014/main" val="1110393819"/>
                  </a:ext>
                </a:extLst>
              </a:tr>
              <a:tr h="463524">
                <a:tc>
                  <a:txBody>
                    <a:bodyPr/>
                    <a:lstStyle/>
                    <a:p>
                      <a:pPr fontAlgn="ctr"/>
                      <a:r>
                        <a:rPr lang="ro-RO" dirty="0">
                          <a:solidFill>
                            <a:schemeClr val="tx1"/>
                          </a:solidFill>
                        </a:rPr>
                        <a:t>G</a:t>
                      </a:r>
                      <a:endParaRPr lang="ro-RO" dirty="0">
                        <a:solidFill>
                          <a:schemeClr val="tx1"/>
                        </a:solidFill>
                        <a:effectLst/>
                      </a:endParaRPr>
                    </a:p>
                  </a:txBody>
                  <a:tcPr anchor="ctr"/>
                </a:tc>
                <a:tc>
                  <a:txBody>
                    <a:bodyPr/>
                    <a:lstStyle/>
                    <a:p>
                      <a:pPr lvl="0">
                        <a:buNone/>
                      </a:pPr>
                      <a:r>
                        <a:rPr lang="ro-RO" noProof="1"/>
                        <a:t>1976 Montréal</a:t>
                      </a:r>
                      <a:endParaRPr lang="ro-RO" noProof="1">
                        <a:effectLst/>
                      </a:endParaRPr>
                    </a:p>
                  </a:txBody>
                  <a:tcPr anchor="ctr"/>
                </a:tc>
                <a:tc>
                  <a:txBody>
                    <a:bodyPr/>
                    <a:lstStyle/>
                    <a:p>
                      <a:pPr fontAlgn="ctr"/>
                      <a:r>
                        <a:rPr lang="ro-RO" noProof="1">
                          <a:effectLst/>
                        </a:rPr>
                        <a:t>Uneven Bars</a:t>
                      </a:r>
                    </a:p>
                  </a:txBody>
                  <a:tcPr anchor="ctr"/>
                </a:tc>
                <a:extLst>
                  <a:ext uri="{0D108BD9-81ED-4DB2-BD59-A6C34878D82A}">
                    <a16:rowId xmlns="" xmlns:a16="http://schemas.microsoft.com/office/drawing/2014/main" val="2105763142"/>
                  </a:ext>
                </a:extLst>
              </a:tr>
              <a:tr h="463524">
                <a:tc>
                  <a:txBody>
                    <a:bodyPr/>
                    <a:lstStyle/>
                    <a:p>
                      <a:pPr fontAlgn="ctr"/>
                      <a:r>
                        <a:rPr lang="ro-RO" dirty="0">
                          <a:solidFill>
                            <a:schemeClr val="tx1"/>
                          </a:solidFill>
                        </a:rPr>
                        <a:t>G</a:t>
                      </a:r>
                      <a:endParaRPr lang="ro-RO" dirty="0">
                        <a:solidFill>
                          <a:schemeClr val="tx1"/>
                        </a:solidFill>
                        <a:effectLst/>
                      </a:endParaRPr>
                    </a:p>
                  </a:txBody>
                  <a:tcPr anchor="ctr"/>
                </a:tc>
                <a:tc>
                  <a:txBody>
                    <a:bodyPr/>
                    <a:lstStyle/>
                    <a:p>
                      <a:pPr lvl="0">
                        <a:buNone/>
                      </a:pPr>
                      <a:r>
                        <a:rPr lang="ro-RO" noProof="1"/>
                        <a:t>1976 Montréal</a:t>
                      </a:r>
                      <a:endParaRPr lang="ro-RO" noProof="1">
                        <a:effectLst/>
                      </a:endParaRPr>
                    </a:p>
                  </a:txBody>
                  <a:tcPr anchor="ctr"/>
                </a:tc>
                <a:tc>
                  <a:txBody>
                    <a:bodyPr/>
                    <a:lstStyle/>
                    <a:p>
                      <a:pPr fontAlgn="ctr"/>
                      <a:r>
                        <a:rPr lang="ro-RO" noProof="1">
                          <a:effectLst/>
                        </a:rPr>
                        <a:t>Balance Beam</a:t>
                      </a:r>
                    </a:p>
                  </a:txBody>
                  <a:tcPr anchor="ctr"/>
                </a:tc>
                <a:extLst>
                  <a:ext uri="{0D108BD9-81ED-4DB2-BD59-A6C34878D82A}">
                    <a16:rowId xmlns="" xmlns:a16="http://schemas.microsoft.com/office/drawing/2014/main" val="3358939142"/>
                  </a:ext>
                </a:extLst>
              </a:tr>
              <a:tr h="463524">
                <a:tc>
                  <a:txBody>
                    <a:bodyPr/>
                    <a:lstStyle/>
                    <a:p>
                      <a:pPr fontAlgn="ctr"/>
                      <a:r>
                        <a:rPr lang="ro-RO" dirty="0">
                          <a:solidFill>
                            <a:schemeClr val="tx1"/>
                          </a:solidFill>
                        </a:rPr>
                        <a:t>G</a:t>
                      </a:r>
                      <a:endParaRPr lang="ro-RO" dirty="0">
                        <a:solidFill>
                          <a:schemeClr val="tx1"/>
                        </a:solidFill>
                        <a:effectLst/>
                      </a:endParaRPr>
                    </a:p>
                  </a:txBody>
                  <a:tcPr anchor="ctr"/>
                </a:tc>
                <a:tc>
                  <a:txBody>
                    <a:bodyPr/>
                    <a:lstStyle/>
                    <a:p>
                      <a:pPr lvl="0">
                        <a:buNone/>
                      </a:pPr>
                      <a:r>
                        <a:rPr lang="ro-RO" noProof="1"/>
                        <a:t>1980 Moscow</a:t>
                      </a:r>
                      <a:endParaRPr lang="ro-RO" noProof="1">
                        <a:effectLst/>
                      </a:endParaRPr>
                    </a:p>
                  </a:txBody>
                  <a:tcPr anchor="ctr"/>
                </a:tc>
                <a:tc>
                  <a:txBody>
                    <a:bodyPr/>
                    <a:lstStyle/>
                    <a:p>
                      <a:pPr fontAlgn="ctr"/>
                      <a:r>
                        <a:rPr lang="ro-RO" noProof="1">
                          <a:effectLst/>
                        </a:rPr>
                        <a:t>Balance Beam</a:t>
                      </a:r>
                    </a:p>
                  </a:txBody>
                  <a:tcPr anchor="ctr"/>
                </a:tc>
                <a:extLst>
                  <a:ext uri="{0D108BD9-81ED-4DB2-BD59-A6C34878D82A}">
                    <a16:rowId xmlns="" xmlns:a16="http://schemas.microsoft.com/office/drawing/2014/main" val="3582219272"/>
                  </a:ext>
                </a:extLst>
              </a:tr>
              <a:tr h="463524">
                <a:tc>
                  <a:txBody>
                    <a:bodyPr/>
                    <a:lstStyle/>
                    <a:p>
                      <a:pPr fontAlgn="ctr"/>
                      <a:r>
                        <a:rPr lang="ro-RO" dirty="0">
                          <a:solidFill>
                            <a:schemeClr val="tx1"/>
                          </a:solidFill>
                        </a:rPr>
                        <a:t>G</a:t>
                      </a:r>
                      <a:endParaRPr lang="ro-RO" dirty="0">
                        <a:solidFill>
                          <a:schemeClr val="tx1"/>
                        </a:solidFill>
                        <a:effectLst/>
                      </a:endParaRPr>
                    </a:p>
                  </a:txBody>
                  <a:tcPr anchor="ctr"/>
                </a:tc>
                <a:tc>
                  <a:txBody>
                    <a:bodyPr/>
                    <a:lstStyle/>
                    <a:p>
                      <a:pPr lvl="0">
                        <a:buNone/>
                      </a:pPr>
                      <a:r>
                        <a:rPr lang="ro-RO" noProof="1"/>
                        <a:t>1980 Moscow</a:t>
                      </a:r>
                      <a:endParaRPr lang="ro-RO" noProof="1">
                        <a:effectLst/>
                      </a:endParaRPr>
                    </a:p>
                  </a:txBody>
                  <a:tcPr anchor="ctr"/>
                </a:tc>
                <a:tc>
                  <a:txBody>
                    <a:bodyPr/>
                    <a:lstStyle/>
                    <a:p>
                      <a:pPr fontAlgn="ctr"/>
                      <a:r>
                        <a:rPr lang="ro-RO" noProof="1">
                          <a:effectLst/>
                        </a:rPr>
                        <a:t>Floor Exercise</a:t>
                      </a:r>
                    </a:p>
                  </a:txBody>
                  <a:tcPr anchor="ctr"/>
                </a:tc>
                <a:extLst>
                  <a:ext uri="{0D108BD9-81ED-4DB2-BD59-A6C34878D82A}">
                    <a16:rowId xmlns="" xmlns:a16="http://schemas.microsoft.com/office/drawing/2014/main" val="3857445449"/>
                  </a:ext>
                </a:extLst>
              </a:tr>
              <a:tr h="438469">
                <a:tc>
                  <a:txBody>
                    <a:bodyPr/>
                    <a:lstStyle/>
                    <a:p>
                      <a:pPr fontAlgn="ctr"/>
                      <a:r>
                        <a:rPr lang="ro-RO" dirty="0">
                          <a:solidFill>
                            <a:schemeClr val="tx1"/>
                          </a:solidFill>
                        </a:rPr>
                        <a:t>S</a:t>
                      </a:r>
                      <a:endParaRPr lang="ro-RO" dirty="0">
                        <a:solidFill>
                          <a:schemeClr val="tx1"/>
                        </a:solidFill>
                        <a:effectLst/>
                      </a:endParaRPr>
                    </a:p>
                  </a:txBody>
                  <a:tcPr anchor="ctr"/>
                </a:tc>
                <a:tc>
                  <a:txBody>
                    <a:bodyPr/>
                    <a:lstStyle/>
                    <a:p>
                      <a:pPr lvl="0">
                        <a:buNone/>
                      </a:pPr>
                      <a:r>
                        <a:rPr lang="ro-RO" noProof="1"/>
                        <a:t>1976 Montréal</a:t>
                      </a:r>
                      <a:endParaRPr lang="ro-RO" noProof="1">
                        <a:effectLst/>
                      </a:endParaRPr>
                    </a:p>
                  </a:txBody>
                  <a:tcPr anchor="ctr"/>
                </a:tc>
                <a:tc>
                  <a:txBody>
                    <a:bodyPr/>
                    <a:lstStyle/>
                    <a:p>
                      <a:pPr fontAlgn="ctr"/>
                      <a:r>
                        <a:rPr lang="ro-RO" noProof="1">
                          <a:effectLst/>
                        </a:rPr>
                        <a:t>Team</a:t>
                      </a:r>
                    </a:p>
                  </a:txBody>
                  <a:tcPr anchor="ctr"/>
                </a:tc>
                <a:extLst>
                  <a:ext uri="{0D108BD9-81ED-4DB2-BD59-A6C34878D82A}">
                    <a16:rowId xmlns="" xmlns:a16="http://schemas.microsoft.com/office/drawing/2014/main" val="1544820363"/>
                  </a:ext>
                </a:extLst>
              </a:tr>
              <a:tr h="438469">
                <a:tc>
                  <a:txBody>
                    <a:bodyPr/>
                    <a:lstStyle/>
                    <a:p>
                      <a:pPr fontAlgn="ctr"/>
                      <a:r>
                        <a:rPr lang="ro-RO" dirty="0">
                          <a:solidFill>
                            <a:schemeClr val="tx1"/>
                          </a:solidFill>
                        </a:rPr>
                        <a:t>S</a:t>
                      </a:r>
                      <a:endParaRPr lang="ro-RO" dirty="0">
                        <a:solidFill>
                          <a:schemeClr val="tx1"/>
                        </a:solidFill>
                        <a:effectLst/>
                      </a:endParaRPr>
                    </a:p>
                  </a:txBody>
                  <a:tcPr anchor="ctr"/>
                </a:tc>
                <a:tc>
                  <a:txBody>
                    <a:bodyPr/>
                    <a:lstStyle/>
                    <a:p>
                      <a:pPr lvl="0">
                        <a:buNone/>
                      </a:pPr>
                      <a:r>
                        <a:rPr lang="ro-RO" noProof="1"/>
                        <a:t>1980 Moscow</a:t>
                      </a:r>
                      <a:endParaRPr lang="ro-RO" noProof="1">
                        <a:effectLst/>
                      </a:endParaRPr>
                    </a:p>
                  </a:txBody>
                  <a:tcPr anchor="ctr"/>
                </a:tc>
                <a:tc>
                  <a:txBody>
                    <a:bodyPr/>
                    <a:lstStyle/>
                    <a:p>
                      <a:pPr fontAlgn="ctr"/>
                      <a:r>
                        <a:rPr lang="ro-RO" noProof="1">
                          <a:effectLst/>
                        </a:rPr>
                        <a:t>Team</a:t>
                      </a:r>
                    </a:p>
                  </a:txBody>
                  <a:tcPr anchor="ctr"/>
                </a:tc>
                <a:extLst>
                  <a:ext uri="{0D108BD9-81ED-4DB2-BD59-A6C34878D82A}">
                    <a16:rowId xmlns="" xmlns:a16="http://schemas.microsoft.com/office/drawing/2014/main" val="2838947826"/>
                  </a:ext>
                </a:extLst>
              </a:tr>
              <a:tr h="438469">
                <a:tc>
                  <a:txBody>
                    <a:bodyPr/>
                    <a:lstStyle/>
                    <a:p>
                      <a:pPr fontAlgn="ctr"/>
                      <a:r>
                        <a:rPr lang="ro-RO" dirty="0">
                          <a:solidFill>
                            <a:schemeClr val="tx1"/>
                          </a:solidFill>
                        </a:rPr>
                        <a:t>S</a:t>
                      </a:r>
                      <a:endParaRPr lang="ro-RO" dirty="0">
                        <a:solidFill>
                          <a:schemeClr val="tx1"/>
                        </a:solidFill>
                        <a:effectLst/>
                      </a:endParaRPr>
                    </a:p>
                  </a:txBody>
                  <a:tcPr anchor="ctr"/>
                </a:tc>
                <a:tc>
                  <a:txBody>
                    <a:bodyPr/>
                    <a:lstStyle/>
                    <a:p>
                      <a:pPr lvl="0">
                        <a:buNone/>
                      </a:pPr>
                      <a:r>
                        <a:rPr lang="ro-RO" noProof="1"/>
                        <a:t>1980 Moscow</a:t>
                      </a:r>
                      <a:endParaRPr lang="ro-RO" noProof="1">
                        <a:effectLst/>
                      </a:endParaRPr>
                    </a:p>
                  </a:txBody>
                  <a:tcPr anchor="ctr"/>
                </a:tc>
                <a:tc>
                  <a:txBody>
                    <a:bodyPr/>
                    <a:lstStyle/>
                    <a:p>
                      <a:pPr fontAlgn="ctr"/>
                      <a:r>
                        <a:rPr lang="ro-RO" noProof="1">
                          <a:effectLst/>
                        </a:rPr>
                        <a:t>All-Around</a:t>
                      </a:r>
                    </a:p>
                  </a:txBody>
                  <a:tcPr anchor="ctr"/>
                </a:tc>
                <a:extLst>
                  <a:ext uri="{0D108BD9-81ED-4DB2-BD59-A6C34878D82A}">
                    <a16:rowId xmlns="" xmlns:a16="http://schemas.microsoft.com/office/drawing/2014/main" val="960081292"/>
                  </a:ext>
                </a:extLst>
              </a:tr>
              <a:tr h="463524">
                <a:tc>
                  <a:txBody>
                    <a:bodyPr/>
                    <a:lstStyle/>
                    <a:p>
                      <a:pPr fontAlgn="ctr"/>
                      <a:r>
                        <a:rPr lang="ro-RO" dirty="0">
                          <a:solidFill>
                            <a:schemeClr val="tx1"/>
                          </a:solidFill>
                        </a:rPr>
                        <a:t>B</a:t>
                      </a:r>
                      <a:endParaRPr lang="ro-RO" dirty="0">
                        <a:solidFill>
                          <a:schemeClr val="tx1"/>
                        </a:solidFill>
                        <a:effectLst/>
                      </a:endParaRPr>
                    </a:p>
                  </a:txBody>
                  <a:tcPr anchor="ctr"/>
                </a:tc>
                <a:tc>
                  <a:txBody>
                    <a:bodyPr/>
                    <a:lstStyle/>
                    <a:p>
                      <a:pPr lvl="0">
                        <a:buNone/>
                      </a:pPr>
                      <a:r>
                        <a:rPr lang="ro-RO" noProof="1"/>
                        <a:t>1976 Montréal</a:t>
                      </a:r>
                      <a:endParaRPr lang="ro-RO" noProof="1">
                        <a:effectLst/>
                      </a:endParaRPr>
                    </a:p>
                  </a:txBody>
                  <a:tcPr anchor="ctr"/>
                </a:tc>
                <a:tc>
                  <a:txBody>
                    <a:bodyPr/>
                    <a:lstStyle/>
                    <a:p>
                      <a:pPr fontAlgn="ctr"/>
                      <a:r>
                        <a:rPr lang="ro-RO" noProof="1">
                          <a:effectLst/>
                        </a:rPr>
                        <a:t>Floor Exercise</a:t>
                      </a:r>
                    </a:p>
                  </a:txBody>
                  <a:tcPr anchor="ctr"/>
                </a:tc>
                <a:extLst>
                  <a:ext uri="{0D108BD9-81ED-4DB2-BD59-A6C34878D82A}">
                    <a16:rowId xmlns="" xmlns:a16="http://schemas.microsoft.com/office/drawing/2014/main" val="1951917743"/>
                  </a:ext>
                </a:extLst>
              </a:tr>
              <a:tr h="438469">
                <a:tc gridSpan="3">
                  <a:txBody>
                    <a:bodyPr/>
                    <a:lstStyle/>
                    <a:p>
                      <a:pPr algn="ctr" fontAlgn="ctr"/>
                      <a:r>
                        <a:rPr lang="ro-RO" noProof="1">
                          <a:solidFill>
                            <a:schemeClr val="tx1"/>
                          </a:solidFill>
                          <a:effectLst/>
                        </a:rPr>
                        <a:t>World Championships</a:t>
                      </a:r>
                    </a:p>
                  </a:txBody>
                  <a:tcPr anchor="ctr"/>
                </a:tc>
                <a:tc hMerge="1">
                  <a:txBody>
                    <a:bodyPr/>
                    <a:lstStyle/>
                    <a:p>
                      <a:endParaRPr lang="ro-RO"/>
                    </a:p>
                  </a:txBody>
                  <a:tcPr/>
                </a:tc>
                <a:tc hMerge="1">
                  <a:txBody>
                    <a:bodyPr/>
                    <a:lstStyle/>
                    <a:p>
                      <a:endParaRPr lang="ro-RO"/>
                    </a:p>
                  </a:txBody>
                  <a:tcPr/>
                </a:tc>
                <a:extLst>
                  <a:ext uri="{0D108BD9-81ED-4DB2-BD59-A6C34878D82A}">
                    <a16:rowId xmlns="" xmlns:a16="http://schemas.microsoft.com/office/drawing/2014/main" val="379383907"/>
                  </a:ext>
                </a:extLst>
              </a:tr>
              <a:tr h="463524">
                <a:tc>
                  <a:txBody>
                    <a:bodyPr/>
                    <a:lstStyle/>
                    <a:p>
                      <a:pPr fontAlgn="ctr"/>
                      <a:r>
                        <a:rPr lang="ro-RO" dirty="0"/>
                        <a:t>G</a:t>
                      </a:r>
                      <a:endParaRPr lang="ro-RO" dirty="0">
                        <a:effectLst/>
                      </a:endParaRPr>
                    </a:p>
                  </a:txBody>
                  <a:tcPr anchor="ctr"/>
                </a:tc>
                <a:tc>
                  <a:txBody>
                    <a:bodyPr/>
                    <a:lstStyle/>
                    <a:p>
                      <a:pPr lvl="0">
                        <a:buNone/>
                      </a:pPr>
                      <a:r>
                        <a:rPr lang="ro-RO" noProof="1"/>
                        <a:t>1978 Strasbourg</a:t>
                      </a:r>
                      <a:endParaRPr lang="ro-RO" noProof="1">
                        <a:effectLst/>
                      </a:endParaRPr>
                    </a:p>
                  </a:txBody>
                  <a:tcPr anchor="ctr"/>
                </a:tc>
                <a:tc>
                  <a:txBody>
                    <a:bodyPr/>
                    <a:lstStyle/>
                    <a:p>
                      <a:pPr fontAlgn="ctr"/>
                      <a:r>
                        <a:rPr lang="ro-RO" noProof="1">
                          <a:effectLst/>
                        </a:rPr>
                        <a:t>Balance Beam</a:t>
                      </a:r>
                    </a:p>
                  </a:txBody>
                  <a:tcPr anchor="ctr"/>
                </a:tc>
                <a:extLst>
                  <a:ext uri="{0D108BD9-81ED-4DB2-BD59-A6C34878D82A}">
                    <a16:rowId xmlns="" xmlns:a16="http://schemas.microsoft.com/office/drawing/2014/main" val="1081164064"/>
                  </a:ext>
                </a:extLst>
              </a:tr>
              <a:tr h="463524">
                <a:tc>
                  <a:txBody>
                    <a:bodyPr/>
                    <a:lstStyle/>
                    <a:p>
                      <a:pPr fontAlgn="ctr"/>
                      <a:r>
                        <a:rPr lang="ro-RO" dirty="0"/>
                        <a:t>G</a:t>
                      </a:r>
                      <a:endParaRPr lang="ro-RO" dirty="0">
                        <a:effectLst/>
                      </a:endParaRPr>
                    </a:p>
                  </a:txBody>
                  <a:tcPr anchor="ctr"/>
                </a:tc>
                <a:tc>
                  <a:txBody>
                    <a:bodyPr/>
                    <a:lstStyle/>
                    <a:p>
                      <a:pPr lvl="0">
                        <a:buNone/>
                      </a:pPr>
                      <a:r>
                        <a:rPr lang="ro-RO" noProof="1"/>
                        <a:t>1979 Ft. Worth</a:t>
                      </a:r>
                      <a:endParaRPr lang="ro-RO" noProof="1">
                        <a:effectLst/>
                      </a:endParaRPr>
                    </a:p>
                  </a:txBody>
                  <a:tcPr anchor="ctr"/>
                </a:tc>
                <a:tc>
                  <a:txBody>
                    <a:bodyPr/>
                    <a:lstStyle/>
                    <a:p>
                      <a:pPr fontAlgn="ctr"/>
                      <a:r>
                        <a:rPr lang="ro-RO" noProof="1">
                          <a:effectLst/>
                        </a:rPr>
                        <a:t>Team</a:t>
                      </a:r>
                    </a:p>
                  </a:txBody>
                  <a:tcPr anchor="ctr"/>
                </a:tc>
                <a:extLst>
                  <a:ext uri="{0D108BD9-81ED-4DB2-BD59-A6C34878D82A}">
                    <a16:rowId xmlns="" xmlns:a16="http://schemas.microsoft.com/office/drawing/2014/main" val="2709919076"/>
                  </a:ext>
                </a:extLst>
              </a:tr>
              <a:tr h="438469">
                <a:tc>
                  <a:txBody>
                    <a:bodyPr/>
                    <a:lstStyle/>
                    <a:p>
                      <a:pPr fontAlgn="ctr"/>
                      <a:r>
                        <a:rPr lang="ro-RO" dirty="0"/>
                        <a:t>S</a:t>
                      </a:r>
                      <a:endParaRPr lang="ro-RO" dirty="0">
                        <a:effectLst/>
                      </a:endParaRPr>
                    </a:p>
                  </a:txBody>
                  <a:tcPr anchor="ctr"/>
                </a:tc>
                <a:tc>
                  <a:txBody>
                    <a:bodyPr/>
                    <a:lstStyle/>
                    <a:p>
                      <a:pPr lvl="0">
                        <a:buNone/>
                      </a:pPr>
                      <a:r>
                        <a:rPr lang="ro-RO" noProof="1"/>
                        <a:t>1978 Strasbourg</a:t>
                      </a:r>
                      <a:endParaRPr lang="ro-RO" noProof="1">
                        <a:effectLst/>
                      </a:endParaRPr>
                    </a:p>
                  </a:txBody>
                  <a:tcPr anchor="ctr"/>
                </a:tc>
                <a:tc>
                  <a:txBody>
                    <a:bodyPr/>
                    <a:lstStyle/>
                    <a:p>
                      <a:pPr fontAlgn="ctr"/>
                      <a:r>
                        <a:rPr lang="ro-RO" noProof="1">
                          <a:effectLst/>
                        </a:rPr>
                        <a:t>Team</a:t>
                      </a:r>
                    </a:p>
                  </a:txBody>
                  <a:tcPr anchor="ctr"/>
                </a:tc>
                <a:extLst>
                  <a:ext uri="{0D108BD9-81ED-4DB2-BD59-A6C34878D82A}">
                    <a16:rowId xmlns="" xmlns:a16="http://schemas.microsoft.com/office/drawing/2014/main" val="3246355130"/>
                  </a:ext>
                </a:extLst>
              </a:tr>
              <a:tr h="438469">
                <a:tc>
                  <a:txBody>
                    <a:bodyPr/>
                    <a:lstStyle/>
                    <a:p>
                      <a:pPr fontAlgn="ctr"/>
                      <a:r>
                        <a:rPr lang="ro-RO" dirty="0"/>
                        <a:t>S</a:t>
                      </a:r>
                      <a:endParaRPr lang="ro-RO" dirty="0">
                        <a:effectLst/>
                      </a:endParaRPr>
                    </a:p>
                  </a:txBody>
                  <a:tcPr anchor="ctr"/>
                </a:tc>
                <a:tc>
                  <a:txBody>
                    <a:bodyPr/>
                    <a:lstStyle/>
                    <a:p>
                      <a:pPr lvl="0">
                        <a:buNone/>
                      </a:pPr>
                      <a:r>
                        <a:rPr lang="ro-RO" noProof="1"/>
                        <a:t>1978 Strasbourg</a:t>
                      </a:r>
                      <a:endParaRPr lang="ro-RO" noProof="1">
                        <a:effectLst/>
                      </a:endParaRPr>
                    </a:p>
                  </a:txBody>
                  <a:tcPr anchor="ctr"/>
                </a:tc>
                <a:tc>
                  <a:txBody>
                    <a:bodyPr/>
                    <a:lstStyle/>
                    <a:p>
                      <a:pPr fontAlgn="ctr"/>
                      <a:r>
                        <a:rPr lang="ro-RO" noProof="1">
                          <a:effectLst/>
                        </a:rPr>
                        <a:t>Vault</a:t>
                      </a:r>
                    </a:p>
                  </a:txBody>
                  <a:tcPr anchor="ctr"/>
                </a:tc>
                <a:extLst>
                  <a:ext uri="{0D108BD9-81ED-4DB2-BD59-A6C34878D82A}">
                    <a16:rowId xmlns="" xmlns:a16="http://schemas.microsoft.com/office/drawing/2014/main" val="1728699815"/>
                  </a:ext>
                </a:extLst>
              </a:tr>
            </a:tbl>
          </a:graphicData>
        </a:graphic>
      </p:graphicFrame>
    </p:spTree>
    <p:extLst>
      <p:ext uri="{BB962C8B-B14F-4D97-AF65-F5344CB8AC3E}">
        <p14:creationId xmlns:p14="http://schemas.microsoft.com/office/powerpoint/2010/main" val="318946904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ubstituent conținut 5">
            <a:extLst>
              <a:ext uri="{FF2B5EF4-FFF2-40B4-BE49-F238E27FC236}">
                <a16:creationId xmlns="" xmlns:a16="http://schemas.microsoft.com/office/drawing/2014/main" id="{E4400075-40F5-45C1-8660-C55F63673583}"/>
              </a:ext>
            </a:extLst>
          </p:cNvPr>
          <p:cNvGraphicFramePr>
            <a:graphicFrameLocks noGrp="1"/>
          </p:cNvGraphicFramePr>
          <p:nvPr>
            <p:ph sz="half" idx="2"/>
            <p:extLst>
              <p:ext uri="{D42A27DB-BD31-4B8C-83A1-F6EECF244321}">
                <p14:modId xmlns:p14="http://schemas.microsoft.com/office/powerpoint/2010/main" val="2599893994"/>
              </p:ext>
            </p:extLst>
          </p:nvPr>
        </p:nvGraphicFramePr>
        <p:xfrm>
          <a:off x="-51001" y="4427"/>
          <a:ext cx="7330854" cy="6847260"/>
        </p:xfrm>
        <a:graphic>
          <a:graphicData uri="http://schemas.openxmlformats.org/drawingml/2006/table">
            <a:tbl>
              <a:tblPr firstRow="1" bandRow="1">
                <a:tableStyleId>{5C22544A-7EE6-4342-B048-85BDC9FD1C3A}</a:tableStyleId>
              </a:tblPr>
              <a:tblGrid>
                <a:gridCol w="488037">
                  <a:extLst>
                    <a:ext uri="{9D8B030D-6E8A-4147-A177-3AD203B41FA5}">
                      <a16:colId xmlns="" xmlns:a16="http://schemas.microsoft.com/office/drawing/2014/main" val="3206725144"/>
                    </a:ext>
                  </a:extLst>
                </a:gridCol>
                <a:gridCol w="2218863">
                  <a:extLst>
                    <a:ext uri="{9D8B030D-6E8A-4147-A177-3AD203B41FA5}">
                      <a16:colId xmlns="" xmlns:a16="http://schemas.microsoft.com/office/drawing/2014/main" val="2085786514"/>
                    </a:ext>
                  </a:extLst>
                </a:gridCol>
                <a:gridCol w="4623954">
                  <a:extLst>
                    <a:ext uri="{9D8B030D-6E8A-4147-A177-3AD203B41FA5}">
                      <a16:colId xmlns="" xmlns:a16="http://schemas.microsoft.com/office/drawing/2014/main" val="4117511071"/>
                    </a:ext>
                  </a:extLst>
                </a:gridCol>
              </a:tblGrid>
              <a:tr h="402780">
                <a:tc gridSpan="3">
                  <a:txBody>
                    <a:bodyPr/>
                    <a:lstStyle/>
                    <a:p>
                      <a:pPr algn="ctr"/>
                      <a:r>
                        <a:rPr lang="ro-RO">
                          <a:solidFill>
                            <a:schemeClr val="bg1"/>
                          </a:solidFill>
                        </a:rPr>
                        <a:t>EUROPEAN CHAMPIONSHIP</a:t>
                      </a:r>
                      <a:endParaRPr lang="ro-RO">
                        <a:solidFill>
                          <a:schemeClr val="bg1"/>
                        </a:solidFill>
                        <a:effectLst/>
                      </a:endParaRPr>
                    </a:p>
                  </a:txBody>
                  <a:tcPr anchor="ctr"/>
                </a:tc>
                <a:tc hMerge="1">
                  <a:txBody>
                    <a:bodyPr/>
                    <a:lstStyle/>
                    <a:p>
                      <a:endParaRPr lang="ro-RO"/>
                    </a:p>
                  </a:txBody>
                  <a:tcPr/>
                </a:tc>
                <a:tc hMerge="1">
                  <a:txBody>
                    <a:bodyPr/>
                    <a:lstStyle/>
                    <a:p>
                      <a:endParaRPr lang="ro-RO"/>
                    </a:p>
                  </a:txBody>
                  <a:tcPr/>
                </a:tc>
                <a:extLst>
                  <a:ext uri="{0D108BD9-81ED-4DB2-BD59-A6C34878D82A}">
                    <a16:rowId xmlns="" xmlns:a16="http://schemas.microsoft.com/office/drawing/2014/main" val="144766743"/>
                  </a:ext>
                </a:extLst>
              </a:tr>
              <a:tr h="402780">
                <a:tc>
                  <a:txBody>
                    <a:bodyPr/>
                    <a:lstStyle/>
                    <a:p>
                      <a:pPr fontAlgn="ctr"/>
                      <a:r>
                        <a:rPr lang="ro-RO"/>
                        <a:t>G</a:t>
                      </a:r>
                      <a:endParaRPr lang="ro-RO">
                        <a:effectLst/>
                      </a:endParaRPr>
                    </a:p>
                  </a:txBody>
                  <a:tcPr anchor="ctr"/>
                </a:tc>
                <a:tc>
                  <a:txBody>
                    <a:bodyPr/>
                    <a:lstStyle/>
                    <a:p>
                      <a:pPr lvl="0" algn="l">
                        <a:buNone/>
                      </a:pPr>
                      <a:r>
                        <a:rPr lang="ro-RO" noProof="1"/>
                        <a:t>1975 Skien</a:t>
                      </a:r>
                      <a:endParaRPr lang="ro-RO" noProof="1">
                        <a:effectLst/>
                      </a:endParaRPr>
                    </a:p>
                  </a:txBody>
                  <a:tcPr anchor="ctr"/>
                </a:tc>
                <a:tc>
                  <a:txBody>
                    <a:bodyPr/>
                    <a:lstStyle/>
                    <a:p>
                      <a:pPr lvl="0">
                        <a:buNone/>
                      </a:pPr>
                      <a:r>
                        <a:rPr lang="ro-RO" noProof="1"/>
                        <a:t>All-Around</a:t>
                      </a:r>
                      <a:endParaRPr lang="ro-RO" noProof="1">
                        <a:effectLst/>
                      </a:endParaRPr>
                    </a:p>
                  </a:txBody>
                  <a:tcPr anchor="ctr"/>
                </a:tc>
                <a:extLst>
                  <a:ext uri="{0D108BD9-81ED-4DB2-BD59-A6C34878D82A}">
                    <a16:rowId xmlns="" xmlns:a16="http://schemas.microsoft.com/office/drawing/2014/main" val="3512795403"/>
                  </a:ext>
                </a:extLst>
              </a:tr>
              <a:tr h="402780">
                <a:tc>
                  <a:txBody>
                    <a:bodyPr/>
                    <a:lstStyle/>
                    <a:p>
                      <a:pPr fontAlgn="ctr"/>
                      <a:r>
                        <a:rPr lang="ro-RO"/>
                        <a:t>G</a:t>
                      </a:r>
                      <a:endParaRPr lang="ro-RO">
                        <a:effectLst/>
                      </a:endParaRPr>
                    </a:p>
                  </a:txBody>
                  <a:tcPr anchor="ctr"/>
                </a:tc>
                <a:tc>
                  <a:txBody>
                    <a:bodyPr/>
                    <a:lstStyle/>
                    <a:p>
                      <a:pPr lvl="0">
                        <a:buNone/>
                      </a:pPr>
                      <a:r>
                        <a:rPr lang="ro-RO" noProof="1"/>
                        <a:t>1975 Skien</a:t>
                      </a:r>
                      <a:endParaRPr lang="ro-RO" noProof="1">
                        <a:effectLst/>
                      </a:endParaRPr>
                    </a:p>
                  </a:txBody>
                  <a:tcPr anchor="ctr"/>
                </a:tc>
                <a:tc>
                  <a:txBody>
                    <a:bodyPr/>
                    <a:lstStyle/>
                    <a:p>
                      <a:pPr lvl="0">
                        <a:buNone/>
                      </a:pPr>
                      <a:r>
                        <a:rPr lang="ro-RO" noProof="1"/>
                        <a:t>Uneven Bars</a:t>
                      </a:r>
                      <a:endParaRPr lang="ro-RO" noProof="1">
                        <a:effectLst/>
                      </a:endParaRPr>
                    </a:p>
                  </a:txBody>
                  <a:tcPr anchor="ctr"/>
                </a:tc>
                <a:extLst>
                  <a:ext uri="{0D108BD9-81ED-4DB2-BD59-A6C34878D82A}">
                    <a16:rowId xmlns="" xmlns:a16="http://schemas.microsoft.com/office/drawing/2014/main" val="51300203"/>
                  </a:ext>
                </a:extLst>
              </a:tr>
              <a:tr h="402780">
                <a:tc>
                  <a:txBody>
                    <a:bodyPr/>
                    <a:lstStyle/>
                    <a:p>
                      <a:pPr fontAlgn="ctr"/>
                      <a:r>
                        <a:rPr lang="ro-RO"/>
                        <a:t>G</a:t>
                      </a:r>
                      <a:endParaRPr lang="ro-RO">
                        <a:effectLst/>
                      </a:endParaRPr>
                    </a:p>
                  </a:txBody>
                  <a:tcPr anchor="ctr"/>
                </a:tc>
                <a:tc>
                  <a:txBody>
                    <a:bodyPr/>
                    <a:lstStyle/>
                    <a:p>
                      <a:pPr lvl="0">
                        <a:buNone/>
                      </a:pPr>
                      <a:r>
                        <a:rPr lang="ro-RO" noProof="1"/>
                        <a:t>1975 Skien</a:t>
                      </a:r>
                      <a:endParaRPr lang="ro-RO" noProof="1">
                        <a:effectLst/>
                      </a:endParaRPr>
                    </a:p>
                  </a:txBody>
                  <a:tcPr anchor="ctr"/>
                </a:tc>
                <a:tc>
                  <a:txBody>
                    <a:bodyPr/>
                    <a:lstStyle/>
                    <a:p>
                      <a:pPr lvl="0">
                        <a:buNone/>
                      </a:pPr>
                      <a:r>
                        <a:rPr lang="ro-RO" noProof="1"/>
                        <a:t>Balance Beam</a:t>
                      </a:r>
                      <a:endParaRPr lang="ro-RO" noProof="1">
                        <a:effectLst/>
                      </a:endParaRPr>
                    </a:p>
                  </a:txBody>
                  <a:tcPr anchor="ctr"/>
                </a:tc>
                <a:extLst>
                  <a:ext uri="{0D108BD9-81ED-4DB2-BD59-A6C34878D82A}">
                    <a16:rowId xmlns="" xmlns:a16="http://schemas.microsoft.com/office/drawing/2014/main" val="123001536"/>
                  </a:ext>
                </a:extLst>
              </a:tr>
              <a:tr h="402780">
                <a:tc>
                  <a:txBody>
                    <a:bodyPr/>
                    <a:lstStyle/>
                    <a:p>
                      <a:pPr fontAlgn="ctr"/>
                      <a:r>
                        <a:rPr lang="ro-RO"/>
                        <a:t>G</a:t>
                      </a:r>
                      <a:endParaRPr lang="ro-RO">
                        <a:effectLst/>
                      </a:endParaRPr>
                    </a:p>
                  </a:txBody>
                  <a:tcPr anchor="ctr"/>
                </a:tc>
                <a:tc>
                  <a:txBody>
                    <a:bodyPr/>
                    <a:lstStyle/>
                    <a:p>
                      <a:pPr lvl="0">
                        <a:buNone/>
                      </a:pPr>
                      <a:r>
                        <a:rPr lang="ro-RO" noProof="1"/>
                        <a:t>1975 Skien</a:t>
                      </a:r>
                      <a:endParaRPr lang="ro-RO" noProof="1">
                        <a:effectLst/>
                      </a:endParaRPr>
                    </a:p>
                  </a:txBody>
                  <a:tcPr anchor="ctr"/>
                </a:tc>
                <a:tc>
                  <a:txBody>
                    <a:bodyPr/>
                    <a:lstStyle/>
                    <a:p>
                      <a:pPr lvl="0">
                        <a:buNone/>
                      </a:pPr>
                      <a:r>
                        <a:rPr lang="ro-RO" noProof="1"/>
                        <a:t>Vault</a:t>
                      </a:r>
                      <a:endParaRPr lang="ro-RO" noProof="1">
                        <a:effectLst/>
                      </a:endParaRPr>
                    </a:p>
                  </a:txBody>
                  <a:tcPr anchor="ctr"/>
                </a:tc>
                <a:extLst>
                  <a:ext uri="{0D108BD9-81ED-4DB2-BD59-A6C34878D82A}">
                    <a16:rowId xmlns="" xmlns:a16="http://schemas.microsoft.com/office/drawing/2014/main" val="254958780"/>
                  </a:ext>
                </a:extLst>
              </a:tr>
              <a:tr h="402780">
                <a:tc>
                  <a:txBody>
                    <a:bodyPr/>
                    <a:lstStyle/>
                    <a:p>
                      <a:pPr fontAlgn="ctr"/>
                      <a:r>
                        <a:rPr lang="ro-RO"/>
                        <a:t>G</a:t>
                      </a:r>
                      <a:endParaRPr lang="ro-RO">
                        <a:effectLst/>
                      </a:endParaRPr>
                    </a:p>
                  </a:txBody>
                  <a:tcPr anchor="ctr"/>
                </a:tc>
                <a:tc>
                  <a:txBody>
                    <a:bodyPr/>
                    <a:lstStyle/>
                    <a:p>
                      <a:pPr lvl="0">
                        <a:buNone/>
                      </a:pPr>
                      <a:r>
                        <a:rPr lang="ro-RO" noProof="1"/>
                        <a:t>1977 Prague</a:t>
                      </a:r>
                      <a:endParaRPr lang="ro-RO" noProof="1">
                        <a:effectLst/>
                      </a:endParaRPr>
                    </a:p>
                  </a:txBody>
                  <a:tcPr anchor="ctr"/>
                </a:tc>
                <a:tc>
                  <a:txBody>
                    <a:bodyPr/>
                    <a:lstStyle/>
                    <a:p>
                      <a:pPr lvl="0">
                        <a:buNone/>
                      </a:pPr>
                      <a:r>
                        <a:rPr lang="ro-RO" noProof="1"/>
                        <a:t>All-Around</a:t>
                      </a:r>
                      <a:endParaRPr lang="ro-RO" noProof="1">
                        <a:effectLst/>
                      </a:endParaRPr>
                    </a:p>
                  </a:txBody>
                  <a:tcPr anchor="ctr"/>
                </a:tc>
                <a:extLst>
                  <a:ext uri="{0D108BD9-81ED-4DB2-BD59-A6C34878D82A}">
                    <a16:rowId xmlns="" xmlns:a16="http://schemas.microsoft.com/office/drawing/2014/main" val="922321445"/>
                  </a:ext>
                </a:extLst>
              </a:tr>
              <a:tr h="402780">
                <a:tc>
                  <a:txBody>
                    <a:bodyPr/>
                    <a:lstStyle/>
                    <a:p>
                      <a:pPr fontAlgn="ctr"/>
                      <a:r>
                        <a:rPr lang="ro-RO"/>
                        <a:t>G</a:t>
                      </a:r>
                      <a:endParaRPr lang="ro-RO">
                        <a:effectLst/>
                      </a:endParaRPr>
                    </a:p>
                  </a:txBody>
                  <a:tcPr anchor="ctr"/>
                </a:tc>
                <a:tc>
                  <a:txBody>
                    <a:bodyPr/>
                    <a:lstStyle/>
                    <a:p>
                      <a:pPr lvl="0">
                        <a:buNone/>
                      </a:pPr>
                      <a:r>
                        <a:rPr lang="ro-RO" noProof="1"/>
                        <a:t>1977 Prague</a:t>
                      </a:r>
                      <a:endParaRPr lang="ro-RO" noProof="1">
                        <a:effectLst/>
                      </a:endParaRPr>
                    </a:p>
                  </a:txBody>
                  <a:tcPr anchor="ctr"/>
                </a:tc>
                <a:tc>
                  <a:txBody>
                    <a:bodyPr/>
                    <a:lstStyle/>
                    <a:p>
                      <a:pPr lvl="0">
                        <a:buNone/>
                      </a:pPr>
                      <a:r>
                        <a:rPr lang="ro-RO" noProof="1"/>
                        <a:t>Uneven Bars</a:t>
                      </a:r>
                      <a:endParaRPr lang="ro-RO" noProof="1">
                        <a:effectLst/>
                      </a:endParaRPr>
                    </a:p>
                  </a:txBody>
                  <a:tcPr anchor="ctr"/>
                </a:tc>
                <a:extLst>
                  <a:ext uri="{0D108BD9-81ED-4DB2-BD59-A6C34878D82A}">
                    <a16:rowId xmlns="" xmlns:a16="http://schemas.microsoft.com/office/drawing/2014/main" val="3195728020"/>
                  </a:ext>
                </a:extLst>
              </a:tr>
              <a:tr h="402780">
                <a:tc>
                  <a:txBody>
                    <a:bodyPr/>
                    <a:lstStyle/>
                    <a:p>
                      <a:pPr fontAlgn="ctr"/>
                      <a:r>
                        <a:rPr lang="ro-RO"/>
                        <a:t>G</a:t>
                      </a:r>
                      <a:endParaRPr lang="ro-RO">
                        <a:effectLst/>
                      </a:endParaRPr>
                    </a:p>
                  </a:txBody>
                  <a:tcPr anchor="ctr"/>
                </a:tc>
                <a:tc>
                  <a:txBody>
                    <a:bodyPr/>
                    <a:lstStyle/>
                    <a:p>
                      <a:pPr lvl="0">
                        <a:buNone/>
                      </a:pPr>
                      <a:r>
                        <a:rPr lang="ro-RO" noProof="1"/>
                        <a:t>1979 Copenhagen</a:t>
                      </a:r>
                      <a:endParaRPr lang="ro-RO" noProof="1">
                        <a:effectLst/>
                      </a:endParaRPr>
                    </a:p>
                  </a:txBody>
                  <a:tcPr anchor="ctr"/>
                </a:tc>
                <a:tc>
                  <a:txBody>
                    <a:bodyPr/>
                    <a:lstStyle/>
                    <a:p>
                      <a:pPr lvl="0">
                        <a:buNone/>
                      </a:pPr>
                      <a:r>
                        <a:rPr lang="ro-RO" noProof="1"/>
                        <a:t>All-Around</a:t>
                      </a:r>
                      <a:endParaRPr lang="ro-RO" noProof="1">
                        <a:effectLst/>
                      </a:endParaRPr>
                    </a:p>
                  </a:txBody>
                  <a:tcPr anchor="ctr"/>
                </a:tc>
                <a:extLst>
                  <a:ext uri="{0D108BD9-81ED-4DB2-BD59-A6C34878D82A}">
                    <a16:rowId xmlns="" xmlns:a16="http://schemas.microsoft.com/office/drawing/2014/main" val="3709041273"/>
                  </a:ext>
                </a:extLst>
              </a:tr>
              <a:tr h="402780">
                <a:tc>
                  <a:txBody>
                    <a:bodyPr/>
                    <a:lstStyle/>
                    <a:p>
                      <a:pPr fontAlgn="ctr"/>
                      <a:r>
                        <a:rPr lang="ro-RO"/>
                        <a:t>G</a:t>
                      </a:r>
                      <a:endParaRPr lang="ro-RO">
                        <a:effectLst/>
                      </a:endParaRPr>
                    </a:p>
                  </a:txBody>
                  <a:tcPr anchor="ctr"/>
                </a:tc>
                <a:tc>
                  <a:txBody>
                    <a:bodyPr/>
                    <a:lstStyle/>
                    <a:p>
                      <a:pPr lvl="0">
                        <a:buNone/>
                      </a:pPr>
                      <a:r>
                        <a:rPr lang="ro-RO" noProof="1"/>
                        <a:t>1979 Copenhagen</a:t>
                      </a:r>
                      <a:endParaRPr lang="ro-RO" noProof="1">
                        <a:effectLst/>
                      </a:endParaRPr>
                    </a:p>
                  </a:txBody>
                  <a:tcPr anchor="ctr"/>
                </a:tc>
                <a:tc>
                  <a:txBody>
                    <a:bodyPr/>
                    <a:lstStyle/>
                    <a:p>
                      <a:pPr lvl="0">
                        <a:buNone/>
                      </a:pPr>
                      <a:r>
                        <a:rPr lang="ro-RO" noProof="1"/>
                        <a:t>Vault</a:t>
                      </a:r>
                      <a:endParaRPr lang="ro-RO" noProof="1">
                        <a:effectLst/>
                      </a:endParaRPr>
                    </a:p>
                  </a:txBody>
                  <a:tcPr anchor="ctr"/>
                </a:tc>
                <a:extLst>
                  <a:ext uri="{0D108BD9-81ED-4DB2-BD59-A6C34878D82A}">
                    <a16:rowId xmlns="" xmlns:a16="http://schemas.microsoft.com/office/drawing/2014/main" val="4189600861"/>
                  </a:ext>
                </a:extLst>
              </a:tr>
              <a:tr h="402780">
                <a:tc>
                  <a:txBody>
                    <a:bodyPr/>
                    <a:lstStyle/>
                    <a:p>
                      <a:pPr fontAlgn="ctr"/>
                      <a:r>
                        <a:rPr lang="ro-RO"/>
                        <a:t>G</a:t>
                      </a:r>
                      <a:endParaRPr lang="ro-RO">
                        <a:effectLst/>
                      </a:endParaRPr>
                    </a:p>
                  </a:txBody>
                  <a:tcPr anchor="ctr"/>
                </a:tc>
                <a:tc>
                  <a:txBody>
                    <a:bodyPr/>
                    <a:lstStyle/>
                    <a:p>
                      <a:pPr lvl="0">
                        <a:buNone/>
                      </a:pPr>
                      <a:r>
                        <a:rPr lang="ro-RO" noProof="1"/>
                        <a:t>1979 Copenhagen</a:t>
                      </a:r>
                      <a:endParaRPr lang="ro-RO" noProof="1">
                        <a:effectLst/>
                      </a:endParaRPr>
                    </a:p>
                  </a:txBody>
                  <a:tcPr anchor="ctr"/>
                </a:tc>
                <a:tc>
                  <a:txBody>
                    <a:bodyPr/>
                    <a:lstStyle/>
                    <a:p>
                      <a:pPr lvl="0">
                        <a:buNone/>
                      </a:pPr>
                      <a:r>
                        <a:rPr lang="ro-RO" noProof="1"/>
                        <a:t>Floor Exercise</a:t>
                      </a:r>
                      <a:endParaRPr lang="ro-RO" noProof="1">
                        <a:effectLst/>
                      </a:endParaRPr>
                    </a:p>
                  </a:txBody>
                  <a:tcPr anchor="ctr"/>
                </a:tc>
                <a:extLst>
                  <a:ext uri="{0D108BD9-81ED-4DB2-BD59-A6C34878D82A}">
                    <a16:rowId xmlns="" xmlns:a16="http://schemas.microsoft.com/office/drawing/2014/main" val="226176972"/>
                  </a:ext>
                </a:extLst>
              </a:tr>
              <a:tr h="402780">
                <a:tc>
                  <a:txBody>
                    <a:bodyPr/>
                    <a:lstStyle/>
                    <a:p>
                      <a:pPr fontAlgn="ctr"/>
                      <a:r>
                        <a:rPr lang="ro-RO"/>
                        <a:t>S</a:t>
                      </a:r>
                      <a:endParaRPr lang="ro-RO">
                        <a:effectLst/>
                      </a:endParaRPr>
                    </a:p>
                  </a:txBody>
                  <a:tcPr anchor="ctr"/>
                </a:tc>
                <a:tc>
                  <a:txBody>
                    <a:bodyPr/>
                    <a:lstStyle/>
                    <a:p>
                      <a:pPr lvl="0">
                        <a:buNone/>
                      </a:pPr>
                      <a:r>
                        <a:rPr lang="ro-RO" noProof="1"/>
                        <a:t>1975 Skien</a:t>
                      </a:r>
                      <a:endParaRPr lang="ro-RO" noProof="1">
                        <a:effectLst/>
                      </a:endParaRPr>
                    </a:p>
                  </a:txBody>
                  <a:tcPr anchor="ctr"/>
                </a:tc>
                <a:tc>
                  <a:txBody>
                    <a:bodyPr/>
                    <a:lstStyle/>
                    <a:p>
                      <a:pPr lvl="0">
                        <a:buNone/>
                      </a:pPr>
                      <a:r>
                        <a:rPr lang="ro-RO" noProof="1"/>
                        <a:t>Floor Exercise</a:t>
                      </a:r>
                      <a:endParaRPr lang="ro-RO" noProof="1">
                        <a:effectLst/>
                      </a:endParaRPr>
                    </a:p>
                  </a:txBody>
                  <a:tcPr anchor="ctr"/>
                </a:tc>
                <a:extLst>
                  <a:ext uri="{0D108BD9-81ED-4DB2-BD59-A6C34878D82A}">
                    <a16:rowId xmlns="" xmlns:a16="http://schemas.microsoft.com/office/drawing/2014/main" val="1554608753"/>
                  </a:ext>
                </a:extLst>
              </a:tr>
              <a:tr h="402780">
                <a:tc>
                  <a:txBody>
                    <a:bodyPr/>
                    <a:lstStyle/>
                    <a:p>
                      <a:pPr fontAlgn="ctr"/>
                      <a:r>
                        <a:rPr lang="ro-RO"/>
                        <a:t>S</a:t>
                      </a:r>
                      <a:endParaRPr lang="ro-RO">
                        <a:effectLst/>
                      </a:endParaRPr>
                    </a:p>
                  </a:txBody>
                  <a:tcPr anchor="ctr"/>
                </a:tc>
                <a:tc>
                  <a:txBody>
                    <a:bodyPr/>
                    <a:lstStyle/>
                    <a:p>
                      <a:pPr lvl="0">
                        <a:buNone/>
                      </a:pPr>
                      <a:r>
                        <a:rPr lang="ro-RO" noProof="1"/>
                        <a:t>1977 Prague</a:t>
                      </a:r>
                      <a:endParaRPr lang="ro-RO" noProof="1">
                        <a:effectLst/>
                      </a:endParaRPr>
                    </a:p>
                  </a:txBody>
                  <a:tcPr anchor="ctr"/>
                </a:tc>
                <a:tc>
                  <a:txBody>
                    <a:bodyPr/>
                    <a:lstStyle/>
                    <a:p>
                      <a:pPr lvl="0">
                        <a:buNone/>
                      </a:pPr>
                      <a:r>
                        <a:rPr lang="ro-RO" noProof="1"/>
                        <a:t>Vault</a:t>
                      </a:r>
                      <a:endParaRPr lang="ro-RO" noProof="1">
                        <a:effectLst/>
                      </a:endParaRPr>
                    </a:p>
                  </a:txBody>
                  <a:tcPr anchor="ctr"/>
                </a:tc>
                <a:extLst>
                  <a:ext uri="{0D108BD9-81ED-4DB2-BD59-A6C34878D82A}">
                    <a16:rowId xmlns="" xmlns:a16="http://schemas.microsoft.com/office/drawing/2014/main" val="3756949773"/>
                  </a:ext>
                </a:extLst>
              </a:tr>
              <a:tr h="402780">
                <a:tc>
                  <a:txBody>
                    <a:bodyPr/>
                    <a:lstStyle/>
                    <a:p>
                      <a:pPr fontAlgn="ctr"/>
                      <a:r>
                        <a:rPr lang="ro-RO"/>
                        <a:t>B</a:t>
                      </a:r>
                      <a:endParaRPr lang="ro-RO">
                        <a:effectLst/>
                      </a:endParaRPr>
                    </a:p>
                  </a:txBody>
                  <a:tcPr anchor="ctr"/>
                </a:tc>
                <a:tc>
                  <a:txBody>
                    <a:bodyPr/>
                    <a:lstStyle/>
                    <a:p>
                      <a:pPr lvl="0">
                        <a:buNone/>
                      </a:pPr>
                      <a:r>
                        <a:rPr lang="ro-RO" noProof="1"/>
                        <a:t>1979 Copenhagen</a:t>
                      </a:r>
                      <a:endParaRPr lang="ro-RO" noProof="1">
                        <a:effectLst/>
                      </a:endParaRPr>
                    </a:p>
                  </a:txBody>
                  <a:tcPr anchor="ctr"/>
                </a:tc>
                <a:tc>
                  <a:txBody>
                    <a:bodyPr/>
                    <a:lstStyle/>
                    <a:p>
                      <a:pPr lvl="0">
                        <a:buNone/>
                      </a:pPr>
                      <a:r>
                        <a:rPr lang="ro-RO" noProof="1"/>
                        <a:t>Balance Beam</a:t>
                      </a:r>
                      <a:endParaRPr lang="ro-RO" noProof="1">
                        <a:effectLst/>
                      </a:endParaRPr>
                    </a:p>
                  </a:txBody>
                  <a:tcPr anchor="ctr"/>
                </a:tc>
                <a:extLst>
                  <a:ext uri="{0D108BD9-81ED-4DB2-BD59-A6C34878D82A}">
                    <a16:rowId xmlns="" xmlns:a16="http://schemas.microsoft.com/office/drawing/2014/main" val="1820649446"/>
                  </a:ext>
                </a:extLst>
              </a:tr>
              <a:tr h="402780">
                <a:tc gridSpan="3">
                  <a:txBody>
                    <a:bodyPr/>
                    <a:lstStyle/>
                    <a:p>
                      <a:pPr algn="ctr" fontAlgn="ctr"/>
                      <a:r>
                        <a:rPr lang="ro-RO" noProof="1">
                          <a:effectLst/>
                        </a:rPr>
                        <a:t>World Cup</a:t>
                      </a:r>
                    </a:p>
                  </a:txBody>
                  <a:tcPr anchor="ctr"/>
                </a:tc>
                <a:tc hMerge="1">
                  <a:txBody>
                    <a:bodyPr/>
                    <a:lstStyle/>
                    <a:p>
                      <a:endParaRPr lang="ro-RO"/>
                    </a:p>
                  </a:txBody>
                  <a:tcPr/>
                </a:tc>
                <a:tc hMerge="1">
                  <a:txBody>
                    <a:bodyPr/>
                    <a:lstStyle/>
                    <a:p>
                      <a:endParaRPr lang="ro-RO"/>
                    </a:p>
                  </a:txBody>
                  <a:tcPr/>
                </a:tc>
                <a:extLst>
                  <a:ext uri="{0D108BD9-81ED-4DB2-BD59-A6C34878D82A}">
                    <a16:rowId xmlns="" xmlns:a16="http://schemas.microsoft.com/office/drawing/2014/main" val="640104967"/>
                  </a:ext>
                </a:extLst>
              </a:tr>
              <a:tr h="402780">
                <a:tc>
                  <a:txBody>
                    <a:bodyPr/>
                    <a:lstStyle/>
                    <a:p>
                      <a:pPr fontAlgn="ctr"/>
                      <a:r>
                        <a:rPr lang="ro-RO"/>
                        <a:t>G</a:t>
                      </a:r>
                      <a:endParaRPr lang="ro-RO">
                        <a:effectLst/>
                      </a:endParaRPr>
                    </a:p>
                  </a:txBody>
                  <a:tcPr anchor="ctr"/>
                </a:tc>
                <a:tc>
                  <a:txBody>
                    <a:bodyPr/>
                    <a:lstStyle/>
                    <a:p>
                      <a:pPr lvl="0">
                        <a:buNone/>
                      </a:pPr>
                      <a:r>
                        <a:rPr lang="ro-RO" noProof="1"/>
                        <a:t>1979 Tokyo</a:t>
                      </a:r>
                      <a:endParaRPr lang="ro-RO" noProof="1">
                        <a:effectLst/>
                      </a:endParaRPr>
                    </a:p>
                  </a:txBody>
                  <a:tcPr anchor="ctr"/>
                </a:tc>
                <a:tc>
                  <a:txBody>
                    <a:bodyPr/>
                    <a:lstStyle/>
                    <a:p>
                      <a:pPr lvl="0" fontAlgn="ctr">
                        <a:buNone/>
                      </a:pPr>
                      <a:r>
                        <a:rPr lang="ro-RO" noProof="1"/>
                        <a:t>Vault</a:t>
                      </a:r>
                      <a:endParaRPr lang="ro-RO" noProof="1">
                        <a:effectLst/>
                      </a:endParaRPr>
                    </a:p>
                  </a:txBody>
                  <a:tcPr anchor="ctr"/>
                </a:tc>
                <a:extLst>
                  <a:ext uri="{0D108BD9-81ED-4DB2-BD59-A6C34878D82A}">
                    <a16:rowId xmlns="" xmlns:a16="http://schemas.microsoft.com/office/drawing/2014/main" val="1344032717"/>
                  </a:ext>
                </a:extLst>
              </a:tr>
              <a:tr h="402780">
                <a:tc>
                  <a:txBody>
                    <a:bodyPr/>
                    <a:lstStyle/>
                    <a:p>
                      <a:pPr fontAlgn="ctr"/>
                      <a:r>
                        <a:rPr lang="ro-RO"/>
                        <a:t>G</a:t>
                      </a:r>
                      <a:endParaRPr lang="ro-RO">
                        <a:effectLst/>
                      </a:endParaRPr>
                    </a:p>
                  </a:txBody>
                  <a:tcPr anchor="ctr"/>
                </a:tc>
                <a:tc>
                  <a:txBody>
                    <a:bodyPr/>
                    <a:lstStyle/>
                    <a:p>
                      <a:pPr lvl="0">
                        <a:buNone/>
                      </a:pPr>
                      <a:r>
                        <a:rPr lang="ro-RO" noProof="1"/>
                        <a:t>1979 Tokyo</a:t>
                      </a:r>
                      <a:endParaRPr lang="ro-RO" noProof="1">
                        <a:effectLst/>
                      </a:endParaRPr>
                    </a:p>
                  </a:txBody>
                  <a:tcPr anchor="ctr"/>
                </a:tc>
                <a:tc>
                  <a:txBody>
                    <a:bodyPr/>
                    <a:lstStyle/>
                    <a:p>
                      <a:pPr lvl="0">
                        <a:buNone/>
                      </a:pPr>
                      <a:r>
                        <a:rPr lang="ro-RO" noProof="1"/>
                        <a:t>Floor Exercise</a:t>
                      </a:r>
                      <a:endParaRPr lang="ro-RO" noProof="1">
                        <a:effectLst/>
                      </a:endParaRPr>
                    </a:p>
                  </a:txBody>
                  <a:tcPr anchor="ctr"/>
                </a:tc>
                <a:extLst>
                  <a:ext uri="{0D108BD9-81ED-4DB2-BD59-A6C34878D82A}">
                    <a16:rowId xmlns="" xmlns:a16="http://schemas.microsoft.com/office/drawing/2014/main" val="4029330105"/>
                  </a:ext>
                </a:extLst>
              </a:tr>
              <a:tr h="402780">
                <a:tc>
                  <a:txBody>
                    <a:bodyPr/>
                    <a:lstStyle/>
                    <a:p>
                      <a:pPr fontAlgn="ctr"/>
                      <a:r>
                        <a:rPr lang="ro-RO"/>
                        <a:t>S</a:t>
                      </a:r>
                      <a:endParaRPr lang="ro-RO">
                        <a:effectLst/>
                      </a:endParaRPr>
                    </a:p>
                  </a:txBody>
                  <a:tcPr anchor="ctr"/>
                </a:tc>
                <a:tc>
                  <a:txBody>
                    <a:bodyPr/>
                    <a:lstStyle/>
                    <a:p>
                      <a:pPr lvl="0">
                        <a:buNone/>
                      </a:pPr>
                      <a:r>
                        <a:rPr lang="ro-RO" noProof="1"/>
                        <a:t>1979 Tokyo</a:t>
                      </a:r>
                      <a:endParaRPr lang="ro-RO" noProof="1">
                        <a:effectLst/>
                      </a:endParaRPr>
                    </a:p>
                  </a:txBody>
                  <a:tcPr anchor="ctr"/>
                </a:tc>
                <a:tc>
                  <a:txBody>
                    <a:bodyPr/>
                    <a:lstStyle/>
                    <a:p>
                      <a:pPr lvl="0">
                        <a:buNone/>
                      </a:pPr>
                      <a:r>
                        <a:rPr lang="ro-RO" noProof="1"/>
                        <a:t>Balance Beam</a:t>
                      </a:r>
                      <a:endParaRPr lang="ro-RO" noProof="1">
                        <a:effectLst/>
                      </a:endParaRPr>
                    </a:p>
                  </a:txBody>
                  <a:tcPr anchor="ctr"/>
                </a:tc>
                <a:extLst>
                  <a:ext uri="{0D108BD9-81ED-4DB2-BD59-A6C34878D82A}">
                    <a16:rowId xmlns="" xmlns:a16="http://schemas.microsoft.com/office/drawing/2014/main" val="1218458454"/>
                  </a:ext>
                </a:extLst>
              </a:tr>
            </a:tbl>
          </a:graphicData>
        </a:graphic>
      </p:graphicFrame>
      <p:graphicFrame>
        <p:nvGraphicFramePr>
          <p:cNvPr id="54" name="Substituent conținut 53">
            <a:extLst>
              <a:ext uri="{FF2B5EF4-FFF2-40B4-BE49-F238E27FC236}">
                <a16:creationId xmlns="" xmlns:a16="http://schemas.microsoft.com/office/drawing/2014/main" id="{632E7040-B462-48A6-9F1B-0F67B947D027}"/>
              </a:ext>
            </a:extLst>
          </p:cNvPr>
          <p:cNvGraphicFramePr>
            <a:graphicFrameLocks noGrp="1"/>
          </p:cNvGraphicFramePr>
          <p:nvPr>
            <p:ph sz="quarter" idx="4"/>
            <p:extLst>
              <p:ext uri="{D42A27DB-BD31-4B8C-83A1-F6EECF244321}">
                <p14:modId xmlns:p14="http://schemas.microsoft.com/office/powerpoint/2010/main" val="2888378854"/>
              </p:ext>
            </p:extLst>
          </p:nvPr>
        </p:nvGraphicFramePr>
        <p:xfrm>
          <a:off x="7256172" y="4427"/>
          <a:ext cx="4934823" cy="6879438"/>
        </p:xfrm>
        <a:graphic>
          <a:graphicData uri="http://schemas.openxmlformats.org/drawingml/2006/table">
            <a:tbl>
              <a:tblPr firstRow="1" bandRow="1">
                <a:tableStyleId>{5C22544A-7EE6-4342-B048-85BDC9FD1C3A}</a:tableStyleId>
              </a:tblPr>
              <a:tblGrid>
                <a:gridCol w="1644941">
                  <a:extLst>
                    <a:ext uri="{9D8B030D-6E8A-4147-A177-3AD203B41FA5}">
                      <a16:colId xmlns="" xmlns:a16="http://schemas.microsoft.com/office/drawing/2014/main" val="2590372164"/>
                    </a:ext>
                  </a:extLst>
                </a:gridCol>
                <a:gridCol w="1644941">
                  <a:extLst>
                    <a:ext uri="{9D8B030D-6E8A-4147-A177-3AD203B41FA5}">
                      <a16:colId xmlns="" xmlns:a16="http://schemas.microsoft.com/office/drawing/2014/main" val="2830844896"/>
                    </a:ext>
                  </a:extLst>
                </a:gridCol>
                <a:gridCol w="1644941">
                  <a:extLst>
                    <a:ext uri="{9D8B030D-6E8A-4147-A177-3AD203B41FA5}">
                      <a16:colId xmlns="" xmlns:a16="http://schemas.microsoft.com/office/drawing/2014/main" val="844992950"/>
                    </a:ext>
                  </a:extLst>
                </a:gridCol>
              </a:tblGrid>
              <a:tr h="1146573">
                <a:tc gridSpan="3">
                  <a:txBody>
                    <a:bodyPr/>
                    <a:lstStyle/>
                    <a:p>
                      <a:pPr algn="ctr"/>
                      <a:r>
                        <a:rPr lang="ro-RO"/>
                        <a:t>SUMMER UNIVERSIADE</a:t>
                      </a:r>
                      <a:endParaRPr lang="ro-RO">
                        <a:effectLst/>
                      </a:endParaRPr>
                    </a:p>
                  </a:txBody>
                  <a:tcPr anchor="ctr"/>
                </a:tc>
                <a:tc hMerge="1">
                  <a:txBody>
                    <a:bodyPr/>
                    <a:lstStyle/>
                    <a:p>
                      <a:endParaRPr lang="ro-RO"/>
                    </a:p>
                  </a:txBody>
                  <a:tcPr/>
                </a:tc>
                <a:tc hMerge="1">
                  <a:txBody>
                    <a:bodyPr/>
                    <a:lstStyle/>
                    <a:p>
                      <a:endParaRPr lang="ro-RO"/>
                    </a:p>
                  </a:txBody>
                  <a:tcPr/>
                </a:tc>
                <a:extLst>
                  <a:ext uri="{0D108BD9-81ED-4DB2-BD59-A6C34878D82A}">
                    <a16:rowId xmlns="" xmlns:a16="http://schemas.microsoft.com/office/drawing/2014/main" val="93366066"/>
                  </a:ext>
                </a:extLst>
              </a:tr>
              <a:tr h="1146573">
                <a:tc>
                  <a:txBody>
                    <a:bodyPr/>
                    <a:lstStyle/>
                    <a:p>
                      <a:r>
                        <a:rPr lang="ro-RO"/>
                        <a:t>          G</a:t>
                      </a:r>
                      <a:endParaRPr lang="ro-RO">
                        <a:effectLst/>
                      </a:endParaRPr>
                    </a:p>
                  </a:txBody>
                  <a:tcPr anchor="ctr"/>
                </a:tc>
                <a:tc>
                  <a:txBody>
                    <a:bodyPr/>
                    <a:lstStyle/>
                    <a:p>
                      <a:pPr fontAlgn="ctr"/>
                      <a:r>
                        <a:rPr lang="ro-RO" noProof="1">
                          <a:effectLst/>
                        </a:rPr>
                        <a:t>1981 Bucharest</a:t>
                      </a:r>
                    </a:p>
                  </a:txBody>
                  <a:tcPr anchor="ctr"/>
                </a:tc>
                <a:tc>
                  <a:txBody>
                    <a:bodyPr/>
                    <a:lstStyle/>
                    <a:p>
                      <a:pPr fontAlgn="ctr"/>
                      <a:r>
                        <a:rPr lang="ro-RO" noProof="1">
                          <a:effectLst/>
                        </a:rPr>
                        <a:t>Team</a:t>
                      </a:r>
                    </a:p>
                  </a:txBody>
                  <a:tcPr anchor="ctr"/>
                </a:tc>
                <a:extLst>
                  <a:ext uri="{0D108BD9-81ED-4DB2-BD59-A6C34878D82A}">
                    <a16:rowId xmlns="" xmlns:a16="http://schemas.microsoft.com/office/drawing/2014/main" val="3668076725"/>
                  </a:ext>
                </a:extLst>
              </a:tr>
              <a:tr h="1146573">
                <a:tc>
                  <a:txBody>
                    <a:bodyPr/>
                    <a:lstStyle/>
                    <a:p>
                      <a:r>
                        <a:rPr lang="ro-RO"/>
                        <a:t>          G</a:t>
                      </a:r>
                      <a:endParaRPr lang="ro-RO">
                        <a:effectLst/>
                      </a:endParaRPr>
                    </a:p>
                  </a:txBody>
                  <a:tcPr anchor="ctr"/>
                </a:tc>
                <a:tc>
                  <a:txBody>
                    <a:bodyPr/>
                    <a:lstStyle/>
                    <a:p>
                      <a:pPr fontAlgn="ctr"/>
                      <a:r>
                        <a:rPr lang="ro-RO" noProof="1">
                          <a:effectLst/>
                        </a:rPr>
                        <a:t>1981 Bucharest</a:t>
                      </a:r>
                    </a:p>
                  </a:txBody>
                  <a:tcPr anchor="ctr"/>
                </a:tc>
                <a:tc>
                  <a:txBody>
                    <a:bodyPr/>
                    <a:lstStyle/>
                    <a:p>
                      <a:pPr fontAlgn="ctr"/>
                      <a:r>
                        <a:rPr lang="ro-RO" noProof="1">
                          <a:effectLst/>
                        </a:rPr>
                        <a:t>All-Around</a:t>
                      </a:r>
                    </a:p>
                  </a:txBody>
                  <a:tcPr anchor="ctr"/>
                </a:tc>
                <a:extLst>
                  <a:ext uri="{0D108BD9-81ED-4DB2-BD59-A6C34878D82A}">
                    <a16:rowId xmlns="" xmlns:a16="http://schemas.microsoft.com/office/drawing/2014/main" val="919352279"/>
                  </a:ext>
                </a:extLst>
              </a:tr>
              <a:tr h="1146573">
                <a:tc>
                  <a:txBody>
                    <a:bodyPr/>
                    <a:lstStyle/>
                    <a:p>
                      <a:pPr lvl="0">
                        <a:buNone/>
                      </a:pPr>
                      <a:r>
                        <a:rPr lang="ro-RO"/>
                        <a:t>          G</a:t>
                      </a:r>
                      <a:endParaRPr lang="ro-RO">
                        <a:effectLst/>
                      </a:endParaRPr>
                    </a:p>
                  </a:txBody>
                  <a:tcPr anchor="ctr"/>
                </a:tc>
                <a:tc>
                  <a:txBody>
                    <a:bodyPr/>
                    <a:lstStyle/>
                    <a:p>
                      <a:pPr fontAlgn="ctr"/>
                      <a:r>
                        <a:rPr lang="ro-RO" noProof="1">
                          <a:effectLst/>
                        </a:rPr>
                        <a:t>1981 Bucharest</a:t>
                      </a:r>
                    </a:p>
                  </a:txBody>
                  <a:tcPr anchor="ctr"/>
                </a:tc>
                <a:tc>
                  <a:txBody>
                    <a:bodyPr/>
                    <a:lstStyle/>
                    <a:p>
                      <a:pPr fontAlgn="ctr"/>
                      <a:r>
                        <a:rPr lang="ro-RO" noProof="1">
                          <a:effectLst/>
                        </a:rPr>
                        <a:t>Uneven Bars</a:t>
                      </a:r>
                    </a:p>
                  </a:txBody>
                  <a:tcPr anchor="ctr"/>
                </a:tc>
                <a:extLst>
                  <a:ext uri="{0D108BD9-81ED-4DB2-BD59-A6C34878D82A}">
                    <a16:rowId xmlns="" xmlns:a16="http://schemas.microsoft.com/office/drawing/2014/main" val="220815718"/>
                  </a:ext>
                </a:extLst>
              </a:tr>
              <a:tr h="1146573">
                <a:tc>
                  <a:txBody>
                    <a:bodyPr/>
                    <a:lstStyle/>
                    <a:p>
                      <a:r>
                        <a:rPr lang="ro-RO"/>
                        <a:t>          G  </a:t>
                      </a:r>
                      <a:endParaRPr lang="ro-RO">
                        <a:effectLst/>
                      </a:endParaRPr>
                    </a:p>
                  </a:txBody>
                  <a:tcPr anchor="ctr"/>
                </a:tc>
                <a:tc>
                  <a:txBody>
                    <a:bodyPr/>
                    <a:lstStyle/>
                    <a:p>
                      <a:pPr fontAlgn="ctr"/>
                      <a:r>
                        <a:rPr lang="ro-RO" noProof="1">
                          <a:effectLst/>
                        </a:rPr>
                        <a:t>1981 Bucharest</a:t>
                      </a:r>
                    </a:p>
                  </a:txBody>
                  <a:tcPr anchor="ctr"/>
                </a:tc>
                <a:tc>
                  <a:txBody>
                    <a:bodyPr/>
                    <a:lstStyle/>
                    <a:p>
                      <a:pPr fontAlgn="ctr"/>
                      <a:r>
                        <a:rPr lang="ro-RO" noProof="1">
                          <a:effectLst/>
                        </a:rPr>
                        <a:t>Vault</a:t>
                      </a:r>
                    </a:p>
                  </a:txBody>
                  <a:tcPr anchor="ctr"/>
                </a:tc>
                <a:extLst>
                  <a:ext uri="{0D108BD9-81ED-4DB2-BD59-A6C34878D82A}">
                    <a16:rowId xmlns="" xmlns:a16="http://schemas.microsoft.com/office/drawing/2014/main" val="3132682211"/>
                  </a:ext>
                </a:extLst>
              </a:tr>
              <a:tr h="1146573">
                <a:tc>
                  <a:txBody>
                    <a:bodyPr/>
                    <a:lstStyle/>
                    <a:p>
                      <a:r>
                        <a:rPr lang="ro-RO"/>
                        <a:t>           G   </a:t>
                      </a:r>
                      <a:endParaRPr lang="ro-RO">
                        <a:effectLst/>
                      </a:endParaRPr>
                    </a:p>
                  </a:txBody>
                  <a:tcPr anchor="ctr"/>
                </a:tc>
                <a:tc>
                  <a:txBody>
                    <a:bodyPr/>
                    <a:lstStyle/>
                    <a:p>
                      <a:pPr fontAlgn="ctr"/>
                      <a:r>
                        <a:rPr lang="ro-RO" noProof="1">
                          <a:effectLst/>
                        </a:rPr>
                        <a:t>1981 Bucharest</a:t>
                      </a:r>
                    </a:p>
                  </a:txBody>
                  <a:tcPr anchor="ctr"/>
                </a:tc>
                <a:tc>
                  <a:txBody>
                    <a:bodyPr/>
                    <a:lstStyle/>
                    <a:p>
                      <a:pPr fontAlgn="ctr"/>
                      <a:r>
                        <a:rPr lang="ro-RO" noProof="1">
                          <a:effectLst/>
                        </a:rPr>
                        <a:t>Floor Exercise</a:t>
                      </a:r>
                    </a:p>
                  </a:txBody>
                  <a:tcPr anchor="ctr"/>
                </a:tc>
                <a:extLst>
                  <a:ext uri="{0D108BD9-81ED-4DB2-BD59-A6C34878D82A}">
                    <a16:rowId xmlns="" xmlns:a16="http://schemas.microsoft.com/office/drawing/2014/main" val="69698026"/>
                  </a:ext>
                </a:extLst>
              </a:tr>
            </a:tbl>
          </a:graphicData>
        </a:graphic>
      </p:graphicFrame>
    </p:spTree>
    <p:extLst>
      <p:ext uri="{BB962C8B-B14F-4D97-AF65-F5344CB8AC3E}">
        <p14:creationId xmlns:p14="http://schemas.microsoft.com/office/powerpoint/2010/main" val="1809676954"/>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381</Words>
  <Application>Microsoft Office PowerPoint</Application>
  <PresentationFormat>Particularizare</PresentationFormat>
  <Paragraphs>218</Paragraphs>
  <Slides>19</Slides>
  <Notes>0</Notes>
  <HiddenSlides>0</HiddenSlides>
  <MMClips>0</MMClips>
  <ScaleCrop>false</ScaleCrop>
  <HeadingPairs>
    <vt:vector size="4" baseType="variant">
      <vt:variant>
        <vt:lpstr>Temă</vt:lpstr>
      </vt:variant>
      <vt:variant>
        <vt:i4>1</vt:i4>
      </vt:variant>
      <vt:variant>
        <vt:lpstr>Titluri diapozitive</vt:lpstr>
      </vt:variant>
      <vt:variant>
        <vt:i4>19</vt:i4>
      </vt:variant>
    </vt:vector>
  </HeadingPairs>
  <TitlesOfParts>
    <vt:vector size="20" baseType="lpstr">
      <vt:lpstr>Temă Office</vt:lpstr>
      <vt:lpstr>Women in sports</vt:lpstr>
      <vt:lpstr>Prezentare PowerPoint</vt:lpstr>
      <vt:lpstr>First Romanian sportswoman who won a medal at the Olympics       Iolanda Balas</vt:lpstr>
      <vt:lpstr>Prezentare PowerPoint</vt:lpstr>
      <vt:lpstr>Nadia Elena Comăneci</vt:lpstr>
      <vt:lpstr>Personal life</vt:lpstr>
      <vt:lpstr>Summer Olympics in Montreal </vt:lpstr>
      <vt:lpstr>Prezentare PowerPoint</vt:lpstr>
      <vt:lpstr>Prezentare PowerPoint</vt:lpstr>
      <vt:lpstr>Prezentare PowerPoint</vt:lpstr>
      <vt:lpstr>Cristina Georgiana Neagu </vt:lpstr>
      <vt:lpstr>Prezentare PowerPoint</vt:lpstr>
      <vt:lpstr>Prezentare PowerPoint</vt:lpstr>
      <vt:lpstr>Personal life</vt:lpstr>
      <vt:lpstr>Senior clubs</vt:lpstr>
      <vt:lpstr>Achievements </vt:lpstr>
      <vt:lpstr>Individual awards and honours </vt:lpstr>
      <vt:lpstr>Prezentare PowerPoint</vt:lpstr>
      <vt:lpstr>Prezentare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
  <cp:lastModifiedBy/>
  <cp:revision>193</cp:revision>
  <dcterms:created xsi:type="dcterms:W3CDTF">2012-08-15T22:34:51Z</dcterms:created>
  <dcterms:modified xsi:type="dcterms:W3CDTF">2019-03-27T13:54:46Z</dcterms:modified>
</cp:coreProperties>
</file>